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24"/>
  </p:notesMasterIdLst>
  <p:sldIdLst>
    <p:sldId id="256" r:id="rId3"/>
    <p:sldId id="263" r:id="rId4"/>
    <p:sldId id="265" r:id="rId5"/>
    <p:sldId id="286" r:id="rId6"/>
    <p:sldId id="300" r:id="rId7"/>
    <p:sldId id="316" r:id="rId8"/>
    <p:sldId id="315" r:id="rId9"/>
    <p:sldId id="303" r:id="rId10"/>
    <p:sldId id="308" r:id="rId11"/>
    <p:sldId id="317" r:id="rId12"/>
    <p:sldId id="307" r:id="rId13"/>
    <p:sldId id="290" r:id="rId14"/>
    <p:sldId id="309" r:id="rId15"/>
    <p:sldId id="291" r:id="rId16"/>
    <p:sldId id="305" r:id="rId17"/>
    <p:sldId id="310" r:id="rId18"/>
    <p:sldId id="311" r:id="rId19"/>
    <p:sldId id="318" r:id="rId20"/>
    <p:sldId id="313" r:id="rId21"/>
    <p:sldId id="314" r:id="rId22"/>
    <p:sldId id="31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opening slide" id="{7EDDF8A8-7696-46D3-A45C-48D1A560C472}">
          <p14:sldIdLst>
            <p14:sldId id="256"/>
          </p14:sldIdLst>
        </p14:section>
        <p14:section name="Section" id="{98D1CFC9-DB7A-46D0-967D-01FE41399260}">
          <p14:sldIdLst>
            <p14:sldId id="263"/>
            <p14:sldId id="265"/>
            <p14:sldId id="286"/>
            <p14:sldId id="300"/>
            <p14:sldId id="316"/>
            <p14:sldId id="315"/>
            <p14:sldId id="303"/>
            <p14:sldId id="308"/>
            <p14:sldId id="317"/>
            <p14:sldId id="307"/>
            <p14:sldId id="290"/>
            <p14:sldId id="309"/>
            <p14:sldId id="291"/>
            <p14:sldId id="305"/>
            <p14:sldId id="310"/>
            <p14:sldId id="311"/>
            <p14:sldId id="318"/>
            <p14:sldId id="313"/>
            <p14:sldId id="314"/>
            <p14:sldId id="312"/>
          </p14:sldIdLst>
        </p14:section>
      </p14:sectionLst>
    </p:ext>
    <p:ext uri="{EFAFB233-063F-42B5-8137-9DF3F51BA10A}">
      <p15:sldGuideLst xmlns:p15="http://schemas.microsoft.com/office/powerpoint/2012/main">
        <p15:guide id="1" orient="horz" pos="2160" userDrawn="1">
          <p15:clr>
            <a:srgbClr val="A4A3A4"/>
          </p15:clr>
        </p15:guide>
        <p15:guide id="2" pos="209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13A640-541C-C3F1-4F90-D2FF0C543784}" name="Karen Hocking" initials="KH" userId="S::Karen.Hocking@nt.gov.au::e08165dc-2051-45a1-b440-491b01be11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347"/>
    <a:srgbClr val="FA3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7603" autoAdjust="0"/>
  </p:normalViewPr>
  <p:slideViewPr>
    <p:cSldViewPr snapToGrid="0">
      <p:cViewPr varScale="1">
        <p:scale>
          <a:sx n="86" d="100"/>
          <a:sy n="86" d="100"/>
        </p:scale>
        <p:origin x="1554" y="78"/>
      </p:cViewPr>
      <p:guideLst>
        <p:guide orient="horz" pos="2160"/>
        <p:guide pos="209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107BE3-97C0-436D-BE4E-0822FCB2A6F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FA1CBB4-F49E-46A7-A1CF-712D79426A1B}">
      <dgm:prSet custT="1"/>
      <dgm:spPr/>
      <dgm:t>
        <a:bodyPr/>
        <a:lstStyle/>
        <a:p>
          <a:pPr>
            <a:lnSpc>
              <a:spcPct val="100000"/>
            </a:lnSpc>
          </a:pPr>
          <a:r>
            <a:rPr lang="en-AU" sz="2000" dirty="0"/>
            <a:t>What you do online </a:t>
          </a:r>
          <a:endParaRPr lang="en-US" sz="2000" dirty="0"/>
        </a:p>
      </dgm:t>
    </dgm:pt>
    <dgm:pt modelId="{E9D2060B-1558-45A4-8922-36BD0A8AD020}" type="parTrans" cxnId="{95F3AB32-6068-44D6-812C-E3EC28E55709}">
      <dgm:prSet/>
      <dgm:spPr/>
      <dgm:t>
        <a:bodyPr/>
        <a:lstStyle/>
        <a:p>
          <a:endParaRPr lang="en-US"/>
        </a:p>
      </dgm:t>
    </dgm:pt>
    <dgm:pt modelId="{5DE2A458-E9ED-4D9E-AE0C-A398267204F3}" type="sibTrans" cxnId="{95F3AB32-6068-44D6-812C-E3EC28E55709}">
      <dgm:prSet/>
      <dgm:spPr/>
      <dgm:t>
        <a:bodyPr/>
        <a:lstStyle/>
        <a:p>
          <a:endParaRPr lang="en-US"/>
        </a:p>
      </dgm:t>
    </dgm:pt>
    <dgm:pt modelId="{5F9622C6-FD24-4121-964F-E439F8B264D9}">
      <dgm:prSet custT="1"/>
      <dgm:spPr/>
      <dgm:t>
        <a:bodyPr/>
        <a:lstStyle/>
        <a:p>
          <a:pPr>
            <a:lnSpc>
              <a:spcPct val="100000"/>
            </a:lnSpc>
          </a:pPr>
          <a:r>
            <a:rPr lang="en-AU" sz="2000" dirty="0"/>
            <a:t>The work of your council </a:t>
          </a:r>
          <a:endParaRPr lang="en-US" sz="2000" dirty="0"/>
        </a:p>
      </dgm:t>
    </dgm:pt>
    <dgm:pt modelId="{EAA7444B-87E7-4A28-A270-D3B1FD30EADA}" type="parTrans" cxnId="{136FD0A0-EF39-4FB3-B348-C1C26827180E}">
      <dgm:prSet/>
      <dgm:spPr/>
      <dgm:t>
        <a:bodyPr/>
        <a:lstStyle/>
        <a:p>
          <a:endParaRPr lang="en-US"/>
        </a:p>
      </dgm:t>
    </dgm:pt>
    <dgm:pt modelId="{D26BD037-85DF-4151-BA9A-D6C32EE322E6}" type="sibTrans" cxnId="{136FD0A0-EF39-4FB3-B348-C1C26827180E}">
      <dgm:prSet/>
      <dgm:spPr/>
      <dgm:t>
        <a:bodyPr/>
        <a:lstStyle/>
        <a:p>
          <a:endParaRPr lang="en-US"/>
        </a:p>
      </dgm:t>
    </dgm:pt>
    <dgm:pt modelId="{9AF1B531-98F1-485C-881B-7B646B63AEC9}">
      <dgm:prSet custT="1"/>
      <dgm:spPr/>
      <dgm:t>
        <a:bodyPr/>
        <a:lstStyle/>
        <a:p>
          <a:pPr>
            <a:lnSpc>
              <a:spcPct val="100000"/>
            </a:lnSpc>
          </a:pPr>
          <a:r>
            <a:rPr lang="en-AU" sz="2000" dirty="0"/>
            <a:t>The policies of your council </a:t>
          </a:r>
          <a:endParaRPr lang="en-US" sz="2000" dirty="0"/>
        </a:p>
      </dgm:t>
    </dgm:pt>
    <dgm:pt modelId="{E11DB3CB-1993-41F8-B2F2-FE69BC224D44}" type="parTrans" cxnId="{DBC80B06-4DA4-4044-B687-DC3690AABB35}">
      <dgm:prSet/>
      <dgm:spPr/>
      <dgm:t>
        <a:bodyPr/>
        <a:lstStyle/>
        <a:p>
          <a:endParaRPr lang="en-US"/>
        </a:p>
      </dgm:t>
    </dgm:pt>
    <dgm:pt modelId="{26D394D0-D3E8-463A-AABE-29FF514068AC}" type="sibTrans" cxnId="{DBC80B06-4DA4-4044-B687-DC3690AABB35}">
      <dgm:prSet/>
      <dgm:spPr/>
      <dgm:t>
        <a:bodyPr/>
        <a:lstStyle/>
        <a:p>
          <a:endParaRPr lang="en-US"/>
        </a:p>
      </dgm:t>
    </dgm:pt>
    <dgm:pt modelId="{E6A412D7-BC3B-446B-8CE9-ED7E4B917C48}">
      <dgm:prSet custT="1"/>
      <dgm:spPr/>
      <dgm:t>
        <a:bodyPr/>
        <a:lstStyle/>
        <a:p>
          <a:pPr>
            <a:lnSpc>
              <a:spcPct val="100000"/>
            </a:lnSpc>
          </a:pPr>
          <a:r>
            <a:rPr lang="en-AU" sz="2000" dirty="0"/>
            <a:t>If what do you online makes people question your role as a councillor</a:t>
          </a:r>
          <a:endParaRPr lang="en-US" sz="2000" dirty="0"/>
        </a:p>
      </dgm:t>
    </dgm:pt>
    <dgm:pt modelId="{EE25ABC9-711E-4B90-BAE5-5B8392D22EAB}" type="parTrans" cxnId="{C4E9D47F-4AF1-4361-B548-04DE930CA8A7}">
      <dgm:prSet/>
      <dgm:spPr/>
      <dgm:t>
        <a:bodyPr/>
        <a:lstStyle/>
        <a:p>
          <a:endParaRPr lang="en-US"/>
        </a:p>
      </dgm:t>
    </dgm:pt>
    <dgm:pt modelId="{D3E55B1B-0133-4688-9DCE-0E0B1ED5193E}" type="sibTrans" cxnId="{C4E9D47F-4AF1-4361-B548-04DE930CA8A7}">
      <dgm:prSet/>
      <dgm:spPr/>
      <dgm:t>
        <a:bodyPr/>
        <a:lstStyle/>
        <a:p>
          <a:endParaRPr lang="en-US"/>
        </a:p>
      </dgm:t>
    </dgm:pt>
    <dgm:pt modelId="{3F54E3A6-34DD-4C0B-B3F4-C11E3DBEE0DF}">
      <dgm:prSet custT="1"/>
      <dgm:spPr/>
      <dgm:t>
        <a:bodyPr/>
        <a:lstStyle/>
        <a:p>
          <a:pPr>
            <a:lnSpc>
              <a:spcPct val="100000"/>
            </a:lnSpc>
          </a:pPr>
          <a:r>
            <a:rPr lang="en-AU" sz="2000" dirty="0"/>
            <a:t>If what you do online impacts public trust in your council. </a:t>
          </a:r>
          <a:endParaRPr lang="en-US" sz="2000" dirty="0"/>
        </a:p>
      </dgm:t>
    </dgm:pt>
    <dgm:pt modelId="{E0C46530-CBDB-4481-8140-686D1CDDAB8E}" type="parTrans" cxnId="{DB551D96-F737-4842-8E7D-AAC292C91B43}">
      <dgm:prSet/>
      <dgm:spPr/>
      <dgm:t>
        <a:bodyPr/>
        <a:lstStyle/>
        <a:p>
          <a:endParaRPr lang="en-US"/>
        </a:p>
      </dgm:t>
    </dgm:pt>
    <dgm:pt modelId="{CE6DB518-2850-4C80-83F2-AA068A825B89}" type="sibTrans" cxnId="{DB551D96-F737-4842-8E7D-AAC292C91B43}">
      <dgm:prSet/>
      <dgm:spPr/>
      <dgm:t>
        <a:bodyPr/>
        <a:lstStyle/>
        <a:p>
          <a:endParaRPr lang="en-US"/>
        </a:p>
      </dgm:t>
    </dgm:pt>
    <dgm:pt modelId="{779E2DE0-9DFE-45C2-8772-35E42D09B3F7}" type="pres">
      <dgm:prSet presAssocID="{F1107BE3-97C0-436D-BE4E-0822FCB2A6F7}" presName="root" presStyleCnt="0">
        <dgm:presLayoutVars>
          <dgm:dir/>
          <dgm:resizeHandles val="exact"/>
        </dgm:presLayoutVars>
      </dgm:prSet>
      <dgm:spPr/>
    </dgm:pt>
    <dgm:pt modelId="{8A28A5A3-A08F-402F-8545-A2E53A188821}" type="pres">
      <dgm:prSet presAssocID="{DFA1CBB4-F49E-46A7-A1CF-712D79426A1B}" presName="compNode" presStyleCnt="0"/>
      <dgm:spPr/>
    </dgm:pt>
    <dgm:pt modelId="{EDBE0BA7-FA0D-403F-A893-B10A2C10CEB4}" type="pres">
      <dgm:prSet presAssocID="{DFA1CBB4-F49E-46A7-A1CF-712D79426A1B}" presName="bgRect" presStyleLbl="bgShp" presStyleIdx="0" presStyleCnt="5" custLinFactNeighborX="-102" custLinFactNeighborY="-2501"/>
      <dgm:spPr/>
    </dgm:pt>
    <dgm:pt modelId="{92F273C7-9419-47E9-A55A-91D7B0E01CFA}" type="pres">
      <dgm:prSet presAssocID="{DFA1CBB4-F49E-46A7-A1CF-712D79426A1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A1A5BBDA-23F1-4EBF-A7FF-E19D476BB793}" type="pres">
      <dgm:prSet presAssocID="{DFA1CBB4-F49E-46A7-A1CF-712D79426A1B}" presName="spaceRect" presStyleCnt="0"/>
      <dgm:spPr/>
    </dgm:pt>
    <dgm:pt modelId="{CA9FCE61-6AA5-4DA7-997A-7B87DE86AD99}" type="pres">
      <dgm:prSet presAssocID="{DFA1CBB4-F49E-46A7-A1CF-712D79426A1B}" presName="parTx" presStyleLbl="revTx" presStyleIdx="0" presStyleCnt="5">
        <dgm:presLayoutVars>
          <dgm:chMax val="0"/>
          <dgm:chPref val="0"/>
        </dgm:presLayoutVars>
      </dgm:prSet>
      <dgm:spPr/>
    </dgm:pt>
    <dgm:pt modelId="{DC0E7084-C3BD-4160-83C5-CBF7631626E5}" type="pres">
      <dgm:prSet presAssocID="{5DE2A458-E9ED-4D9E-AE0C-A398267204F3}" presName="sibTrans" presStyleCnt="0"/>
      <dgm:spPr/>
    </dgm:pt>
    <dgm:pt modelId="{CAA3FEE4-8952-4A71-AA53-1667F1CE24DF}" type="pres">
      <dgm:prSet presAssocID="{5F9622C6-FD24-4121-964F-E439F8B264D9}" presName="compNode" presStyleCnt="0"/>
      <dgm:spPr/>
    </dgm:pt>
    <dgm:pt modelId="{445C24F5-D977-47FE-AA83-DCC373B5FD38}" type="pres">
      <dgm:prSet presAssocID="{5F9622C6-FD24-4121-964F-E439F8B264D9}" presName="bgRect" presStyleLbl="bgShp" presStyleIdx="1" presStyleCnt="5"/>
      <dgm:spPr/>
    </dgm:pt>
    <dgm:pt modelId="{67F7DEA9-D1E1-465A-B4B0-EF97CCFC1D7A}" type="pres">
      <dgm:prSet presAssocID="{5F9622C6-FD24-4121-964F-E439F8B264D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273C8C17-AFA1-4A44-8C34-E2FED2C713EE}" type="pres">
      <dgm:prSet presAssocID="{5F9622C6-FD24-4121-964F-E439F8B264D9}" presName="spaceRect" presStyleCnt="0"/>
      <dgm:spPr/>
    </dgm:pt>
    <dgm:pt modelId="{F8669A55-645A-41FD-915A-951397616B29}" type="pres">
      <dgm:prSet presAssocID="{5F9622C6-FD24-4121-964F-E439F8B264D9}" presName="parTx" presStyleLbl="revTx" presStyleIdx="1" presStyleCnt="5">
        <dgm:presLayoutVars>
          <dgm:chMax val="0"/>
          <dgm:chPref val="0"/>
        </dgm:presLayoutVars>
      </dgm:prSet>
      <dgm:spPr/>
    </dgm:pt>
    <dgm:pt modelId="{E92E5D0E-4ADE-41B0-819C-D12A7ECA7575}" type="pres">
      <dgm:prSet presAssocID="{D26BD037-85DF-4151-BA9A-D6C32EE322E6}" presName="sibTrans" presStyleCnt="0"/>
      <dgm:spPr/>
    </dgm:pt>
    <dgm:pt modelId="{2282944F-A071-47E9-A8A7-D8E187FF3085}" type="pres">
      <dgm:prSet presAssocID="{9AF1B531-98F1-485C-881B-7B646B63AEC9}" presName="compNode" presStyleCnt="0"/>
      <dgm:spPr/>
    </dgm:pt>
    <dgm:pt modelId="{1016BAE0-2478-48C8-AF7D-680F9AD30547}" type="pres">
      <dgm:prSet presAssocID="{9AF1B531-98F1-485C-881B-7B646B63AEC9}" presName="bgRect" presStyleLbl="bgShp" presStyleIdx="2" presStyleCnt="5"/>
      <dgm:spPr/>
    </dgm:pt>
    <dgm:pt modelId="{651896F1-5E32-47E4-B579-C18BDD407D7C}" type="pres">
      <dgm:prSet presAssocID="{9AF1B531-98F1-485C-881B-7B646B63AEC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87FB412E-9503-4B2B-ACA4-7550195A1311}" type="pres">
      <dgm:prSet presAssocID="{9AF1B531-98F1-485C-881B-7B646B63AEC9}" presName="spaceRect" presStyleCnt="0"/>
      <dgm:spPr/>
    </dgm:pt>
    <dgm:pt modelId="{0FE3BEC0-C5B4-4F5D-B6B2-7164D5CCAA49}" type="pres">
      <dgm:prSet presAssocID="{9AF1B531-98F1-485C-881B-7B646B63AEC9}" presName="parTx" presStyleLbl="revTx" presStyleIdx="2" presStyleCnt="5">
        <dgm:presLayoutVars>
          <dgm:chMax val="0"/>
          <dgm:chPref val="0"/>
        </dgm:presLayoutVars>
      </dgm:prSet>
      <dgm:spPr/>
    </dgm:pt>
    <dgm:pt modelId="{55A487BE-600A-4792-A414-49C17D5B73D2}" type="pres">
      <dgm:prSet presAssocID="{26D394D0-D3E8-463A-AABE-29FF514068AC}" presName="sibTrans" presStyleCnt="0"/>
      <dgm:spPr/>
    </dgm:pt>
    <dgm:pt modelId="{24EFC459-B74C-4D16-B3B5-74BE4E368D4B}" type="pres">
      <dgm:prSet presAssocID="{E6A412D7-BC3B-446B-8CE9-ED7E4B917C48}" presName="compNode" presStyleCnt="0"/>
      <dgm:spPr/>
    </dgm:pt>
    <dgm:pt modelId="{2B34F59F-5BD3-45AD-8277-4C2D66A20AB0}" type="pres">
      <dgm:prSet presAssocID="{E6A412D7-BC3B-446B-8CE9-ED7E4B917C48}" presName="bgRect" presStyleLbl="bgShp" presStyleIdx="3" presStyleCnt="5"/>
      <dgm:spPr/>
    </dgm:pt>
    <dgm:pt modelId="{5E977DD7-B066-4404-9535-56C13FA9C706}" type="pres">
      <dgm:prSet presAssocID="{E6A412D7-BC3B-446B-8CE9-ED7E4B917C4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201DCE67-EC4E-4CE1-B78B-5D7EFD61B8B4}" type="pres">
      <dgm:prSet presAssocID="{E6A412D7-BC3B-446B-8CE9-ED7E4B917C48}" presName="spaceRect" presStyleCnt="0"/>
      <dgm:spPr/>
    </dgm:pt>
    <dgm:pt modelId="{7876F7BA-95FE-4C0B-AF96-EC6495473398}" type="pres">
      <dgm:prSet presAssocID="{E6A412D7-BC3B-446B-8CE9-ED7E4B917C48}" presName="parTx" presStyleLbl="revTx" presStyleIdx="3" presStyleCnt="5">
        <dgm:presLayoutVars>
          <dgm:chMax val="0"/>
          <dgm:chPref val="0"/>
        </dgm:presLayoutVars>
      </dgm:prSet>
      <dgm:spPr/>
    </dgm:pt>
    <dgm:pt modelId="{9C5B2AFE-9C11-4D61-86F1-DD4F14AFCB60}" type="pres">
      <dgm:prSet presAssocID="{D3E55B1B-0133-4688-9DCE-0E0B1ED5193E}" presName="sibTrans" presStyleCnt="0"/>
      <dgm:spPr/>
    </dgm:pt>
    <dgm:pt modelId="{6FCA3536-B87D-487F-9933-358CBC78FB4D}" type="pres">
      <dgm:prSet presAssocID="{3F54E3A6-34DD-4C0B-B3F4-C11E3DBEE0DF}" presName="compNode" presStyleCnt="0"/>
      <dgm:spPr/>
    </dgm:pt>
    <dgm:pt modelId="{2F435FA4-AA41-4789-B73A-5F69F4D41EBC}" type="pres">
      <dgm:prSet presAssocID="{3F54E3A6-34DD-4C0B-B3F4-C11E3DBEE0DF}" presName="bgRect" presStyleLbl="bgShp" presStyleIdx="4" presStyleCnt="5"/>
      <dgm:spPr/>
    </dgm:pt>
    <dgm:pt modelId="{9320231E-D9B4-4219-9DDE-2B1E30DFC11C}" type="pres">
      <dgm:prSet presAssocID="{3F54E3A6-34DD-4C0B-B3F4-C11E3DBEE0D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nk"/>
        </a:ext>
      </dgm:extLst>
    </dgm:pt>
    <dgm:pt modelId="{25A3651A-7D5D-45C7-B823-F6AE8C45DA92}" type="pres">
      <dgm:prSet presAssocID="{3F54E3A6-34DD-4C0B-B3F4-C11E3DBEE0DF}" presName="spaceRect" presStyleCnt="0"/>
      <dgm:spPr/>
    </dgm:pt>
    <dgm:pt modelId="{D306A62A-CC8E-4C24-9AED-CBF2ADD4C358}" type="pres">
      <dgm:prSet presAssocID="{3F54E3A6-34DD-4C0B-B3F4-C11E3DBEE0DF}" presName="parTx" presStyleLbl="revTx" presStyleIdx="4" presStyleCnt="5">
        <dgm:presLayoutVars>
          <dgm:chMax val="0"/>
          <dgm:chPref val="0"/>
        </dgm:presLayoutVars>
      </dgm:prSet>
      <dgm:spPr/>
    </dgm:pt>
  </dgm:ptLst>
  <dgm:cxnLst>
    <dgm:cxn modelId="{DBC80B06-4DA4-4044-B687-DC3690AABB35}" srcId="{F1107BE3-97C0-436D-BE4E-0822FCB2A6F7}" destId="{9AF1B531-98F1-485C-881B-7B646B63AEC9}" srcOrd="2" destOrd="0" parTransId="{E11DB3CB-1993-41F8-B2F2-FE69BC224D44}" sibTransId="{26D394D0-D3E8-463A-AABE-29FF514068AC}"/>
    <dgm:cxn modelId="{95F3AB32-6068-44D6-812C-E3EC28E55709}" srcId="{F1107BE3-97C0-436D-BE4E-0822FCB2A6F7}" destId="{DFA1CBB4-F49E-46A7-A1CF-712D79426A1B}" srcOrd="0" destOrd="0" parTransId="{E9D2060B-1558-45A4-8922-36BD0A8AD020}" sibTransId="{5DE2A458-E9ED-4D9E-AE0C-A398267204F3}"/>
    <dgm:cxn modelId="{C4E9D47F-4AF1-4361-B548-04DE930CA8A7}" srcId="{F1107BE3-97C0-436D-BE4E-0822FCB2A6F7}" destId="{E6A412D7-BC3B-446B-8CE9-ED7E4B917C48}" srcOrd="3" destOrd="0" parTransId="{EE25ABC9-711E-4B90-BAE5-5B8392D22EAB}" sibTransId="{D3E55B1B-0133-4688-9DCE-0E0B1ED5193E}"/>
    <dgm:cxn modelId="{DB551D96-F737-4842-8E7D-AAC292C91B43}" srcId="{F1107BE3-97C0-436D-BE4E-0822FCB2A6F7}" destId="{3F54E3A6-34DD-4C0B-B3F4-C11E3DBEE0DF}" srcOrd="4" destOrd="0" parTransId="{E0C46530-CBDB-4481-8140-686D1CDDAB8E}" sibTransId="{CE6DB518-2850-4C80-83F2-AA068A825B89}"/>
    <dgm:cxn modelId="{136FD0A0-EF39-4FB3-B348-C1C26827180E}" srcId="{F1107BE3-97C0-436D-BE4E-0822FCB2A6F7}" destId="{5F9622C6-FD24-4121-964F-E439F8B264D9}" srcOrd="1" destOrd="0" parTransId="{EAA7444B-87E7-4A28-A270-D3B1FD30EADA}" sibTransId="{D26BD037-85DF-4151-BA9A-D6C32EE322E6}"/>
    <dgm:cxn modelId="{A3536EA7-C54B-4BE4-9E81-4CD6920C6572}" type="presOf" srcId="{E6A412D7-BC3B-446B-8CE9-ED7E4B917C48}" destId="{7876F7BA-95FE-4C0B-AF96-EC6495473398}" srcOrd="0" destOrd="0" presId="urn:microsoft.com/office/officeart/2018/2/layout/IconVerticalSolidList"/>
    <dgm:cxn modelId="{FE08D5B6-CF3E-487D-9D4B-8859C8943D37}" type="presOf" srcId="{9AF1B531-98F1-485C-881B-7B646B63AEC9}" destId="{0FE3BEC0-C5B4-4F5D-B6B2-7164D5CCAA49}" srcOrd="0" destOrd="0" presId="urn:microsoft.com/office/officeart/2018/2/layout/IconVerticalSolidList"/>
    <dgm:cxn modelId="{301283B7-E88A-43F9-9ADC-1E5B12182D9D}" type="presOf" srcId="{DFA1CBB4-F49E-46A7-A1CF-712D79426A1B}" destId="{CA9FCE61-6AA5-4DA7-997A-7B87DE86AD99}" srcOrd="0" destOrd="0" presId="urn:microsoft.com/office/officeart/2018/2/layout/IconVerticalSolidList"/>
    <dgm:cxn modelId="{245BA8BB-3C0A-4B5C-B7BD-1907A326B9BD}" type="presOf" srcId="{3F54E3A6-34DD-4C0B-B3F4-C11E3DBEE0DF}" destId="{D306A62A-CC8E-4C24-9AED-CBF2ADD4C358}" srcOrd="0" destOrd="0" presId="urn:microsoft.com/office/officeart/2018/2/layout/IconVerticalSolidList"/>
    <dgm:cxn modelId="{EAE022DA-9561-47AF-AE16-2E28157A4336}" type="presOf" srcId="{F1107BE3-97C0-436D-BE4E-0822FCB2A6F7}" destId="{779E2DE0-9DFE-45C2-8772-35E42D09B3F7}" srcOrd="0" destOrd="0" presId="urn:microsoft.com/office/officeart/2018/2/layout/IconVerticalSolidList"/>
    <dgm:cxn modelId="{803F88DD-3D4B-419C-A45B-C5DCE93CA1A8}" type="presOf" srcId="{5F9622C6-FD24-4121-964F-E439F8B264D9}" destId="{F8669A55-645A-41FD-915A-951397616B29}" srcOrd="0" destOrd="0" presId="urn:microsoft.com/office/officeart/2018/2/layout/IconVerticalSolidList"/>
    <dgm:cxn modelId="{863318A6-C7DB-41F9-8573-5B206BF6B23A}" type="presParOf" srcId="{779E2DE0-9DFE-45C2-8772-35E42D09B3F7}" destId="{8A28A5A3-A08F-402F-8545-A2E53A188821}" srcOrd="0" destOrd="0" presId="urn:microsoft.com/office/officeart/2018/2/layout/IconVerticalSolidList"/>
    <dgm:cxn modelId="{978B2AAC-5C5F-401D-8D62-AA93CB050DC6}" type="presParOf" srcId="{8A28A5A3-A08F-402F-8545-A2E53A188821}" destId="{EDBE0BA7-FA0D-403F-A893-B10A2C10CEB4}" srcOrd="0" destOrd="0" presId="urn:microsoft.com/office/officeart/2018/2/layout/IconVerticalSolidList"/>
    <dgm:cxn modelId="{2C7B9A9B-AA0E-456B-B267-61D580CAA80C}" type="presParOf" srcId="{8A28A5A3-A08F-402F-8545-A2E53A188821}" destId="{92F273C7-9419-47E9-A55A-91D7B0E01CFA}" srcOrd="1" destOrd="0" presId="urn:microsoft.com/office/officeart/2018/2/layout/IconVerticalSolidList"/>
    <dgm:cxn modelId="{0896F08A-13D1-43B6-91A3-B68F0D60424F}" type="presParOf" srcId="{8A28A5A3-A08F-402F-8545-A2E53A188821}" destId="{A1A5BBDA-23F1-4EBF-A7FF-E19D476BB793}" srcOrd="2" destOrd="0" presId="urn:microsoft.com/office/officeart/2018/2/layout/IconVerticalSolidList"/>
    <dgm:cxn modelId="{C19F5D47-0710-4FDA-8E3C-427E3DC12E7A}" type="presParOf" srcId="{8A28A5A3-A08F-402F-8545-A2E53A188821}" destId="{CA9FCE61-6AA5-4DA7-997A-7B87DE86AD99}" srcOrd="3" destOrd="0" presId="urn:microsoft.com/office/officeart/2018/2/layout/IconVerticalSolidList"/>
    <dgm:cxn modelId="{D2C0234A-AF57-42FC-AB18-04738EDE569E}" type="presParOf" srcId="{779E2DE0-9DFE-45C2-8772-35E42D09B3F7}" destId="{DC0E7084-C3BD-4160-83C5-CBF7631626E5}" srcOrd="1" destOrd="0" presId="urn:microsoft.com/office/officeart/2018/2/layout/IconVerticalSolidList"/>
    <dgm:cxn modelId="{7DDE3A83-2123-4D47-B543-FF8D0BD51F18}" type="presParOf" srcId="{779E2DE0-9DFE-45C2-8772-35E42D09B3F7}" destId="{CAA3FEE4-8952-4A71-AA53-1667F1CE24DF}" srcOrd="2" destOrd="0" presId="urn:microsoft.com/office/officeart/2018/2/layout/IconVerticalSolidList"/>
    <dgm:cxn modelId="{97B34338-ADC9-4BE9-B2B2-98CBB4838B10}" type="presParOf" srcId="{CAA3FEE4-8952-4A71-AA53-1667F1CE24DF}" destId="{445C24F5-D977-47FE-AA83-DCC373B5FD38}" srcOrd="0" destOrd="0" presId="urn:microsoft.com/office/officeart/2018/2/layout/IconVerticalSolidList"/>
    <dgm:cxn modelId="{82953E4A-965C-4358-BA43-9C168E4D660D}" type="presParOf" srcId="{CAA3FEE4-8952-4A71-AA53-1667F1CE24DF}" destId="{67F7DEA9-D1E1-465A-B4B0-EF97CCFC1D7A}" srcOrd="1" destOrd="0" presId="urn:microsoft.com/office/officeart/2018/2/layout/IconVerticalSolidList"/>
    <dgm:cxn modelId="{8EAB8852-408B-4DFF-B1AC-DABB9D6CA60E}" type="presParOf" srcId="{CAA3FEE4-8952-4A71-AA53-1667F1CE24DF}" destId="{273C8C17-AFA1-4A44-8C34-E2FED2C713EE}" srcOrd="2" destOrd="0" presId="urn:microsoft.com/office/officeart/2018/2/layout/IconVerticalSolidList"/>
    <dgm:cxn modelId="{B792ED1F-2BD3-4827-A484-FE259B93CD07}" type="presParOf" srcId="{CAA3FEE4-8952-4A71-AA53-1667F1CE24DF}" destId="{F8669A55-645A-41FD-915A-951397616B29}" srcOrd="3" destOrd="0" presId="urn:microsoft.com/office/officeart/2018/2/layout/IconVerticalSolidList"/>
    <dgm:cxn modelId="{52965AE2-5D3A-4166-ACE5-25CC498E1A10}" type="presParOf" srcId="{779E2DE0-9DFE-45C2-8772-35E42D09B3F7}" destId="{E92E5D0E-4ADE-41B0-819C-D12A7ECA7575}" srcOrd="3" destOrd="0" presId="urn:microsoft.com/office/officeart/2018/2/layout/IconVerticalSolidList"/>
    <dgm:cxn modelId="{2F22088D-798E-47F3-9D1B-2D930E3BEC59}" type="presParOf" srcId="{779E2DE0-9DFE-45C2-8772-35E42D09B3F7}" destId="{2282944F-A071-47E9-A8A7-D8E187FF3085}" srcOrd="4" destOrd="0" presId="urn:microsoft.com/office/officeart/2018/2/layout/IconVerticalSolidList"/>
    <dgm:cxn modelId="{9B6AE328-B481-448C-98FB-15BA6D0CAA26}" type="presParOf" srcId="{2282944F-A071-47E9-A8A7-D8E187FF3085}" destId="{1016BAE0-2478-48C8-AF7D-680F9AD30547}" srcOrd="0" destOrd="0" presId="urn:microsoft.com/office/officeart/2018/2/layout/IconVerticalSolidList"/>
    <dgm:cxn modelId="{613BE3CD-CC4A-4AAE-90E6-0C8F25E03A61}" type="presParOf" srcId="{2282944F-A071-47E9-A8A7-D8E187FF3085}" destId="{651896F1-5E32-47E4-B579-C18BDD407D7C}" srcOrd="1" destOrd="0" presId="urn:microsoft.com/office/officeart/2018/2/layout/IconVerticalSolidList"/>
    <dgm:cxn modelId="{07DCC165-DAAD-40DE-869A-8D94B82A7002}" type="presParOf" srcId="{2282944F-A071-47E9-A8A7-D8E187FF3085}" destId="{87FB412E-9503-4B2B-ACA4-7550195A1311}" srcOrd="2" destOrd="0" presId="urn:microsoft.com/office/officeart/2018/2/layout/IconVerticalSolidList"/>
    <dgm:cxn modelId="{99BE5133-343D-4D16-AC87-FDFE637D4DCF}" type="presParOf" srcId="{2282944F-A071-47E9-A8A7-D8E187FF3085}" destId="{0FE3BEC0-C5B4-4F5D-B6B2-7164D5CCAA49}" srcOrd="3" destOrd="0" presId="urn:microsoft.com/office/officeart/2018/2/layout/IconVerticalSolidList"/>
    <dgm:cxn modelId="{AD8DCBA7-D165-43F0-8CBF-8F055FFC423E}" type="presParOf" srcId="{779E2DE0-9DFE-45C2-8772-35E42D09B3F7}" destId="{55A487BE-600A-4792-A414-49C17D5B73D2}" srcOrd="5" destOrd="0" presId="urn:microsoft.com/office/officeart/2018/2/layout/IconVerticalSolidList"/>
    <dgm:cxn modelId="{9FE15214-1336-49D8-9CB5-346EB44C156E}" type="presParOf" srcId="{779E2DE0-9DFE-45C2-8772-35E42D09B3F7}" destId="{24EFC459-B74C-4D16-B3B5-74BE4E368D4B}" srcOrd="6" destOrd="0" presId="urn:microsoft.com/office/officeart/2018/2/layout/IconVerticalSolidList"/>
    <dgm:cxn modelId="{AF4436A8-7942-45C5-A851-5DCFCE8DAA8A}" type="presParOf" srcId="{24EFC459-B74C-4D16-B3B5-74BE4E368D4B}" destId="{2B34F59F-5BD3-45AD-8277-4C2D66A20AB0}" srcOrd="0" destOrd="0" presId="urn:microsoft.com/office/officeart/2018/2/layout/IconVerticalSolidList"/>
    <dgm:cxn modelId="{261C3FD0-789B-4D32-873E-19095954B3B7}" type="presParOf" srcId="{24EFC459-B74C-4D16-B3B5-74BE4E368D4B}" destId="{5E977DD7-B066-4404-9535-56C13FA9C706}" srcOrd="1" destOrd="0" presId="urn:microsoft.com/office/officeart/2018/2/layout/IconVerticalSolidList"/>
    <dgm:cxn modelId="{1DAA5056-8786-4673-A331-50D6D0634241}" type="presParOf" srcId="{24EFC459-B74C-4D16-B3B5-74BE4E368D4B}" destId="{201DCE67-EC4E-4CE1-B78B-5D7EFD61B8B4}" srcOrd="2" destOrd="0" presId="urn:microsoft.com/office/officeart/2018/2/layout/IconVerticalSolidList"/>
    <dgm:cxn modelId="{43FDB880-8E7D-4F06-A605-98CA0AE3FCBC}" type="presParOf" srcId="{24EFC459-B74C-4D16-B3B5-74BE4E368D4B}" destId="{7876F7BA-95FE-4C0B-AF96-EC6495473398}" srcOrd="3" destOrd="0" presId="urn:microsoft.com/office/officeart/2018/2/layout/IconVerticalSolidList"/>
    <dgm:cxn modelId="{B635C6D1-B562-4B54-99DC-6FFE72DA3D70}" type="presParOf" srcId="{779E2DE0-9DFE-45C2-8772-35E42D09B3F7}" destId="{9C5B2AFE-9C11-4D61-86F1-DD4F14AFCB60}" srcOrd="7" destOrd="0" presId="urn:microsoft.com/office/officeart/2018/2/layout/IconVerticalSolidList"/>
    <dgm:cxn modelId="{67A83760-55AE-4005-935B-5F5F289F558E}" type="presParOf" srcId="{779E2DE0-9DFE-45C2-8772-35E42D09B3F7}" destId="{6FCA3536-B87D-487F-9933-358CBC78FB4D}" srcOrd="8" destOrd="0" presId="urn:microsoft.com/office/officeart/2018/2/layout/IconVerticalSolidList"/>
    <dgm:cxn modelId="{26E6D1DA-30FC-481B-B97B-D7BF7A7A7DE5}" type="presParOf" srcId="{6FCA3536-B87D-487F-9933-358CBC78FB4D}" destId="{2F435FA4-AA41-4789-B73A-5F69F4D41EBC}" srcOrd="0" destOrd="0" presId="urn:microsoft.com/office/officeart/2018/2/layout/IconVerticalSolidList"/>
    <dgm:cxn modelId="{5777555B-DBF9-44F9-9CB2-93E1FDE44A17}" type="presParOf" srcId="{6FCA3536-B87D-487F-9933-358CBC78FB4D}" destId="{9320231E-D9B4-4219-9DDE-2B1E30DFC11C}" srcOrd="1" destOrd="0" presId="urn:microsoft.com/office/officeart/2018/2/layout/IconVerticalSolidList"/>
    <dgm:cxn modelId="{148EE462-5B31-43A4-9C24-39DBD0B9F520}" type="presParOf" srcId="{6FCA3536-B87D-487F-9933-358CBC78FB4D}" destId="{25A3651A-7D5D-45C7-B823-F6AE8C45DA92}" srcOrd="2" destOrd="0" presId="urn:microsoft.com/office/officeart/2018/2/layout/IconVerticalSolidList"/>
    <dgm:cxn modelId="{DE5682F2-5EB0-4EDF-9094-8A242DB8A824}" type="presParOf" srcId="{6FCA3536-B87D-487F-9933-358CBC78FB4D}" destId="{D306A62A-CC8E-4C24-9AED-CBF2ADD4C3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E0BA7-FA0D-403F-A893-B10A2C10CEB4}">
      <dsp:nvSpPr>
        <dsp:cNvPr id="0" name=""/>
        <dsp:cNvSpPr/>
      </dsp:nvSpPr>
      <dsp:spPr>
        <a:xfrm>
          <a:off x="0" y="0"/>
          <a:ext cx="5732743" cy="6910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273C7-9419-47E9-A55A-91D7B0E01CFA}">
      <dsp:nvSpPr>
        <dsp:cNvPr id="0" name=""/>
        <dsp:cNvSpPr/>
      </dsp:nvSpPr>
      <dsp:spPr>
        <a:xfrm>
          <a:off x="209035" y="161084"/>
          <a:ext cx="380435" cy="3800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9FCE61-6AA5-4DA7-997A-7B87DE86AD99}">
      <dsp:nvSpPr>
        <dsp:cNvPr id="0" name=""/>
        <dsp:cNvSpPr/>
      </dsp:nvSpPr>
      <dsp:spPr>
        <a:xfrm>
          <a:off x="798505" y="5603"/>
          <a:ext cx="4910051" cy="734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04" tIns="77704" rIns="77704" bIns="77704" numCol="1" spcCol="1270" anchor="ctr" anchorCtr="0">
          <a:noAutofit/>
        </a:bodyPr>
        <a:lstStyle/>
        <a:p>
          <a:pPr marL="0" lvl="0" indent="0" algn="l" defTabSz="889000">
            <a:lnSpc>
              <a:spcPct val="100000"/>
            </a:lnSpc>
            <a:spcBef>
              <a:spcPct val="0"/>
            </a:spcBef>
            <a:spcAft>
              <a:spcPct val="35000"/>
            </a:spcAft>
            <a:buNone/>
          </a:pPr>
          <a:r>
            <a:rPr lang="en-AU" sz="2000" kern="1200" dirty="0"/>
            <a:t>What you do online </a:t>
          </a:r>
          <a:endParaRPr lang="en-US" sz="2000" kern="1200" dirty="0"/>
        </a:p>
      </dsp:txBody>
      <dsp:txXfrm>
        <a:off x="798505" y="5603"/>
        <a:ext cx="4910051" cy="734213"/>
      </dsp:txXfrm>
    </dsp:sp>
    <dsp:sp modelId="{445C24F5-D977-47FE-AA83-DCC373B5FD38}">
      <dsp:nvSpPr>
        <dsp:cNvPr id="0" name=""/>
        <dsp:cNvSpPr/>
      </dsp:nvSpPr>
      <dsp:spPr>
        <a:xfrm>
          <a:off x="0" y="923371"/>
          <a:ext cx="5732743" cy="6910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7DEA9-D1E1-465A-B4B0-EF97CCFC1D7A}">
      <dsp:nvSpPr>
        <dsp:cNvPr id="0" name=""/>
        <dsp:cNvSpPr/>
      </dsp:nvSpPr>
      <dsp:spPr>
        <a:xfrm>
          <a:off x="209035" y="1078851"/>
          <a:ext cx="380435" cy="3800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69A55-645A-41FD-915A-951397616B29}">
      <dsp:nvSpPr>
        <dsp:cNvPr id="0" name=""/>
        <dsp:cNvSpPr/>
      </dsp:nvSpPr>
      <dsp:spPr>
        <a:xfrm>
          <a:off x="798505" y="923371"/>
          <a:ext cx="4910051" cy="734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04" tIns="77704" rIns="77704" bIns="77704" numCol="1" spcCol="1270" anchor="ctr" anchorCtr="0">
          <a:noAutofit/>
        </a:bodyPr>
        <a:lstStyle/>
        <a:p>
          <a:pPr marL="0" lvl="0" indent="0" algn="l" defTabSz="889000">
            <a:lnSpc>
              <a:spcPct val="100000"/>
            </a:lnSpc>
            <a:spcBef>
              <a:spcPct val="0"/>
            </a:spcBef>
            <a:spcAft>
              <a:spcPct val="35000"/>
            </a:spcAft>
            <a:buNone/>
          </a:pPr>
          <a:r>
            <a:rPr lang="en-AU" sz="2000" kern="1200" dirty="0"/>
            <a:t>The work of your council </a:t>
          </a:r>
          <a:endParaRPr lang="en-US" sz="2000" kern="1200" dirty="0"/>
        </a:p>
      </dsp:txBody>
      <dsp:txXfrm>
        <a:off x="798505" y="923371"/>
        <a:ext cx="4910051" cy="734213"/>
      </dsp:txXfrm>
    </dsp:sp>
    <dsp:sp modelId="{1016BAE0-2478-48C8-AF7D-680F9AD30547}">
      <dsp:nvSpPr>
        <dsp:cNvPr id="0" name=""/>
        <dsp:cNvSpPr/>
      </dsp:nvSpPr>
      <dsp:spPr>
        <a:xfrm>
          <a:off x="0" y="1841138"/>
          <a:ext cx="5732743" cy="6910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1896F1-5E32-47E4-B579-C18BDD407D7C}">
      <dsp:nvSpPr>
        <dsp:cNvPr id="0" name=""/>
        <dsp:cNvSpPr/>
      </dsp:nvSpPr>
      <dsp:spPr>
        <a:xfrm>
          <a:off x="209035" y="1996619"/>
          <a:ext cx="380435" cy="3800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3BEC0-C5B4-4F5D-B6B2-7164D5CCAA49}">
      <dsp:nvSpPr>
        <dsp:cNvPr id="0" name=""/>
        <dsp:cNvSpPr/>
      </dsp:nvSpPr>
      <dsp:spPr>
        <a:xfrm>
          <a:off x="798505" y="1841138"/>
          <a:ext cx="4910051" cy="734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04" tIns="77704" rIns="77704" bIns="77704" numCol="1" spcCol="1270" anchor="ctr" anchorCtr="0">
          <a:noAutofit/>
        </a:bodyPr>
        <a:lstStyle/>
        <a:p>
          <a:pPr marL="0" lvl="0" indent="0" algn="l" defTabSz="889000">
            <a:lnSpc>
              <a:spcPct val="100000"/>
            </a:lnSpc>
            <a:spcBef>
              <a:spcPct val="0"/>
            </a:spcBef>
            <a:spcAft>
              <a:spcPct val="35000"/>
            </a:spcAft>
            <a:buNone/>
          </a:pPr>
          <a:r>
            <a:rPr lang="en-AU" sz="2000" kern="1200" dirty="0"/>
            <a:t>The policies of your council </a:t>
          </a:r>
          <a:endParaRPr lang="en-US" sz="2000" kern="1200" dirty="0"/>
        </a:p>
      </dsp:txBody>
      <dsp:txXfrm>
        <a:off x="798505" y="1841138"/>
        <a:ext cx="4910051" cy="734213"/>
      </dsp:txXfrm>
    </dsp:sp>
    <dsp:sp modelId="{2B34F59F-5BD3-45AD-8277-4C2D66A20AB0}">
      <dsp:nvSpPr>
        <dsp:cNvPr id="0" name=""/>
        <dsp:cNvSpPr/>
      </dsp:nvSpPr>
      <dsp:spPr>
        <a:xfrm>
          <a:off x="0" y="2758905"/>
          <a:ext cx="5732743" cy="6910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77DD7-B066-4404-9535-56C13FA9C706}">
      <dsp:nvSpPr>
        <dsp:cNvPr id="0" name=""/>
        <dsp:cNvSpPr/>
      </dsp:nvSpPr>
      <dsp:spPr>
        <a:xfrm>
          <a:off x="209035" y="2914386"/>
          <a:ext cx="380435" cy="3800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76F7BA-95FE-4C0B-AF96-EC6495473398}">
      <dsp:nvSpPr>
        <dsp:cNvPr id="0" name=""/>
        <dsp:cNvSpPr/>
      </dsp:nvSpPr>
      <dsp:spPr>
        <a:xfrm>
          <a:off x="798505" y="2758905"/>
          <a:ext cx="4910051" cy="734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04" tIns="77704" rIns="77704" bIns="77704" numCol="1" spcCol="1270" anchor="ctr" anchorCtr="0">
          <a:noAutofit/>
        </a:bodyPr>
        <a:lstStyle/>
        <a:p>
          <a:pPr marL="0" lvl="0" indent="0" algn="l" defTabSz="889000">
            <a:lnSpc>
              <a:spcPct val="100000"/>
            </a:lnSpc>
            <a:spcBef>
              <a:spcPct val="0"/>
            </a:spcBef>
            <a:spcAft>
              <a:spcPct val="35000"/>
            </a:spcAft>
            <a:buNone/>
          </a:pPr>
          <a:r>
            <a:rPr lang="en-AU" sz="2000" kern="1200" dirty="0"/>
            <a:t>If what do you online makes people question your role as a councillor</a:t>
          </a:r>
          <a:endParaRPr lang="en-US" sz="2000" kern="1200" dirty="0"/>
        </a:p>
      </dsp:txBody>
      <dsp:txXfrm>
        <a:off x="798505" y="2758905"/>
        <a:ext cx="4910051" cy="734213"/>
      </dsp:txXfrm>
    </dsp:sp>
    <dsp:sp modelId="{2F435FA4-AA41-4789-B73A-5F69F4D41EBC}">
      <dsp:nvSpPr>
        <dsp:cNvPr id="0" name=""/>
        <dsp:cNvSpPr/>
      </dsp:nvSpPr>
      <dsp:spPr>
        <a:xfrm>
          <a:off x="0" y="3676673"/>
          <a:ext cx="5732743" cy="6910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20231E-D9B4-4219-9DDE-2B1E30DFC11C}">
      <dsp:nvSpPr>
        <dsp:cNvPr id="0" name=""/>
        <dsp:cNvSpPr/>
      </dsp:nvSpPr>
      <dsp:spPr>
        <a:xfrm>
          <a:off x="209035" y="3832154"/>
          <a:ext cx="380435" cy="3800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06A62A-CC8E-4C24-9AED-CBF2ADD4C358}">
      <dsp:nvSpPr>
        <dsp:cNvPr id="0" name=""/>
        <dsp:cNvSpPr/>
      </dsp:nvSpPr>
      <dsp:spPr>
        <a:xfrm>
          <a:off x="798505" y="3676673"/>
          <a:ext cx="4910051" cy="734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04" tIns="77704" rIns="77704" bIns="77704" numCol="1" spcCol="1270" anchor="ctr" anchorCtr="0">
          <a:noAutofit/>
        </a:bodyPr>
        <a:lstStyle/>
        <a:p>
          <a:pPr marL="0" lvl="0" indent="0" algn="l" defTabSz="889000">
            <a:lnSpc>
              <a:spcPct val="100000"/>
            </a:lnSpc>
            <a:spcBef>
              <a:spcPct val="0"/>
            </a:spcBef>
            <a:spcAft>
              <a:spcPct val="35000"/>
            </a:spcAft>
            <a:buNone/>
          </a:pPr>
          <a:r>
            <a:rPr lang="en-AU" sz="2000" kern="1200" dirty="0"/>
            <a:t>If what you do online impacts public trust in your council. </a:t>
          </a:r>
          <a:endParaRPr lang="en-US" sz="2000" kern="1200" dirty="0"/>
        </a:p>
      </dsp:txBody>
      <dsp:txXfrm>
        <a:off x="798505" y="3676673"/>
        <a:ext cx="4910051" cy="7342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7E609-A086-4A7E-9F2A-708A855998BD}" type="datetimeFigureOut">
              <a:rPr lang="en-AU" smtClean="0"/>
              <a:t>20/03/2026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286B4-7B07-4681-8FBF-C32550A35E27}" type="slidenum">
              <a:rPr lang="en-AU" smtClean="0"/>
              <a:t>‹#›</a:t>
            </a:fld>
            <a:endParaRPr lang="en-AU"/>
          </a:p>
        </p:txBody>
      </p:sp>
    </p:spTree>
    <p:extLst>
      <p:ext uri="{BB962C8B-B14F-4D97-AF65-F5344CB8AC3E}">
        <p14:creationId xmlns:p14="http://schemas.microsoft.com/office/powerpoint/2010/main" val="71804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6286B4-7B07-4681-8FBF-C32550A35E27}" type="slidenum">
              <a:rPr lang="en-AU" smtClean="0"/>
              <a:t>1</a:t>
            </a:fld>
            <a:endParaRPr lang="en-AU"/>
          </a:p>
        </p:txBody>
      </p:sp>
    </p:spTree>
    <p:extLst>
      <p:ext uri="{BB962C8B-B14F-4D97-AF65-F5344CB8AC3E}">
        <p14:creationId xmlns:p14="http://schemas.microsoft.com/office/powerpoint/2010/main" val="349023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18348-8A3B-16B9-51FF-22319DECD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060E1-3C9D-3734-5B20-E7635A5BC2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D8F3E5-203D-D935-D0B9-E80A9BF5DEBA}"/>
              </a:ext>
            </a:extLst>
          </p:cNvPr>
          <p:cNvSpPr>
            <a:spLocks noGrp="1"/>
          </p:cNvSpPr>
          <p:nvPr>
            <p:ph type="body" idx="1"/>
          </p:nvPr>
        </p:nvSpPr>
        <p:spPr/>
        <p:txBody>
          <a:bodyPr/>
          <a:lstStyle/>
          <a:p>
            <a:r>
              <a:rPr lang="en-AU" dirty="0"/>
              <a:t>Reluctant = unwilling</a:t>
            </a:r>
          </a:p>
          <a:p>
            <a:endParaRPr lang="en-AU" dirty="0"/>
          </a:p>
          <a:p>
            <a:r>
              <a:rPr lang="en-AU" dirty="0"/>
              <a:t>Mike’s criticisms of his council and his angry comments in response to the council’s posts and ads are a problem. These actions aren’t consistent with the standards of the code of conduct for elected councillors which all councillors must follow. </a:t>
            </a:r>
          </a:p>
          <a:p>
            <a:r>
              <a:rPr lang="en-AU" dirty="0"/>
              <a:t>All councillors must instil confidence and trust and not bring the council into disrepute.   </a:t>
            </a:r>
          </a:p>
          <a:p>
            <a:endParaRPr lang="en-AU" dirty="0"/>
          </a:p>
          <a:p>
            <a:r>
              <a:rPr lang="en-AU" dirty="0"/>
              <a:t>There may be times when our personal beliefs and values or political position will conflict with the work we are doing as councillors or with the direction our council is following. During these times, we need to remember what we were elected into office to do our work impartially and act with integrity, putting the interests of the community and council above our private interest. </a:t>
            </a:r>
          </a:p>
        </p:txBody>
      </p:sp>
      <p:sp>
        <p:nvSpPr>
          <p:cNvPr id="4" name="Slide Number Placeholder 3">
            <a:extLst>
              <a:ext uri="{FF2B5EF4-FFF2-40B4-BE49-F238E27FC236}">
                <a16:creationId xmlns:a16="http://schemas.microsoft.com/office/drawing/2014/main" id="{76062614-AC64-2E1C-3BE9-C2424C3C33BE}"/>
              </a:ext>
            </a:extLst>
          </p:cNvPr>
          <p:cNvSpPr>
            <a:spLocks noGrp="1"/>
          </p:cNvSpPr>
          <p:nvPr>
            <p:ph type="sldNum" sz="quarter" idx="5"/>
          </p:nvPr>
        </p:nvSpPr>
        <p:spPr/>
        <p:txBody>
          <a:bodyPr/>
          <a:lstStyle/>
          <a:p>
            <a:fld id="{916286B4-7B07-4681-8FBF-C32550A35E27}" type="slidenum">
              <a:rPr lang="en-AU" smtClean="0"/>
              <a:t>10</a:t>
            </a:fld>
            <a:endParaRPr lang="en-AU"/>
          </a:p>
        </p:txBody>
      </p:sp>
    </p:spTree>
    <p:extLst>
      <p:ext uri="{BB962C8B-B14F-4D97-AF65-F5344CB8AC3E}">
        <p14:creationId xmlns:p14="http://schemas.microsoft.com/office/powerpoint/2010/main" val="15707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87655-0EB3-9157-9841-BCA1F3E39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3E28F8-6EE1-F395-CE1C-67249450E7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ED19F-7F1E-5252-C626-9015B564ED50}"/>
              </a:ext>
            </a:extLst>
          </p:cNvPr>
          <p:cNvSpPr>
            <a:spLocks noGrp="1"/>
          </p:cNvSpPr>
          <p:nvPr>
            <p:ph type="body" idx="1"/>
          </p:nvPr>
        </p:nvSpPr>
        <p:spPr/>
        <p:txBody>
          <a:bodyPr/>
          <a:lstStyle/>
          <a:p>
            <a:r>
              <a:rPr lang="en-AU" dirty="0"/>
              <a:t>It’s important to remember that community members see their posts or comments on social media as</a:t>
            </a:r>
            <a:r>
              <a:rPr lang="en-AU" baseline="0" dirty="0"/>
              <a:t> contacting council in the same way as if they wrote a letter or an email. They expect a response. </a:t>
            </a:r>
          </a:p>
          <a:p>
            <a:endParaRPr lang="en-AU" baseline="0" dirty="0"/>
          </a:p>
          <a:p>
            <a:r>
              <a:rPr lang="en-AU" baseline="0" dirty="0"/>
              <a:t>If you are using social media to connect with your community, you should discuss and agree with your CEO on how to send comments or questions to council.  </a:t>
            </a:r>
          </a:p>
          <a:p>
            <a:endParaRPr lang="en-AU" baseline="0" dirty="0"/>
          </a:p>
          <a:p>
            <a:r>
              <a:rPr lang="en-AU" baseline="0" dirty="0"/>
              <a:t>Make sure that you let community members know that you have passed on their request or question. </a:t>
            </a:r>
          </a:p>
          <a:p>
            <a:endParaRPr lang="en-AU" dirty="0"/>
          </a:p>
        </p:txBody>
      </p:sp>
      <p:sp>
        <p:nvSpPr>
          <p:cNvPr id="4" name="Slide Number Placeholder 3">
            <a:extLst>
              <a:ext uri="{FF2B5EF4-FFF2-40B4-BE49-F238E27FC236}">
                <a16:creationId xmlns:a16="http://schemas.microsoft.com/office/drawing/2014/main" id="{7939D304-90D0-111F-7878-B713CDB1191A}"/>
              </a:ext>
            </a:extLst>
          </p:cNvPr>
          <p:cNvSpPr>
            <a:spLocks noGrp="1"/>
          </p:cNvSpPr>
          <p:nvPr>
            <p:ph type="sldNum" sz="quarter" idx="5"/>
          </p:nvPr>
        </p:nvSpPr>
        <p:spPr/>
        <p:txBody>
          <a:bodyPr/>
          <a:lstStyle/>
          <a:p>
            <a:fld id="{916286B4-7B07-4681-8FBF-C32550A35E27}" type="slidenum">
              <a:rPr lang="en-AU" smtClean="0"/>
              <a:t>11</a:t>
            </a:fld>
            <a:endParaRPr lang="en-AU"/>
          </a:p>
        </p:txBody>
      </p:sp>
    </p:spTree>
    <p:extLst>
      <p:ext uri="{BB962C8B-B14F-4D97-AF65-F5344CB8AC3E}">
        <p14:creationId xmlns:p14="http://schemas.microsoft.com/office/powerpoint/2010/main" val="2349000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9247F-1E91-8C2F-24E4-5891E6DD9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CC41F0-E3B8-EA3E-9DBF-53AC4E295D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A2023-451F-5CA1-0499-AC573D031C6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68067B5-894E-BCC8-CB4F-63A7940C440E}"/>
              </a:ext>
            </a:extLst>
          </p:cNvPr>
          <p:cNvSpPr>
            <a:spLocks noGrp="1"/>
          </p:cNvSpPr>
          <p:nvPr>
            <p:ph type="sldNum" sz="quarter" idx="5"/>
          </p:nvPr>
        </p:nvSpPr>
        <p:spPr/>
        <p:txBody>
          <a:bodyPr/>
          <a:lstStyle/>
          <a:p>
            <a:fld id="{916286B4-7B07-4681-8FBF-C32550A35E27}" type="slidenum">
              <a:rPr lang="en-AU" smtClean="0"/>
              <a:t>12</a:t>
            </a:fld>
            <a:endParaRPr lang="en-AU"/>
          </a:p>
        </p:txBody>
      </p:sp>
    </p:spTree>
    <p:extLst>
      <p:ext uri="{BB962C8B-B14F-4D97-AF65-F5344CB8AC3E}">
        <p14:creationId xmlns:p14="http://schemas.microsoft.com/office/powerpoint/2010/main" val="3129752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FE0A4-624B-66F3-4510-68A6D6A48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9CF21-63E6-0BAF-36B3-A3190E156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45E1E1-E18C-BBAE-AC08-26AF711C242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1EDF637-0620-7E33-CE5F-01314D105E26}"/>
              </a:ext>
            </a:extLst>
          </p:cNvPr>
          <p:cNvSpPr>
            <a:spLocks noGrp="1"/>
          </p:cNvSpPr>
          <p:nvPr>
            <p:ph type="sldNum" sz="quarter" idx="5"/>
          </p:nvPr>
        </p:nvSpPr>
        <p:spPr/>
        <p:txBody>
          <a:bodyPr/>
          <a:lstStyle/>
          <a:p>
            <a:fld id="{916286B4-7B07-4681-8FBF-C32550A35E27}" type="slidenum">
              <a:rPr lang="en-AU" smtClean="0"/>
              <a:t>13</a:t>
            </a:fld>
            <a:endParaRPr lang="en-AU"/>
          </a:p>
        </p:txBody>
      </p:sp>
    </p:spTree>
    <p:extLst>
      <p:ext uri="{BB962C8B-B14F-4D97-AF65-F5344CB8AC3E}">
        <p14:creationId xmlns:p14="http://schemas.microsoft.com/office/powerpoint/2010/main" val="1724271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5AE98-A542-C0E0-4233-CB1E53C7B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B405F-0160-3E84-C78B-B559E0CB7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D03B6-5E2E-20C8-1C80-D2B5A77081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456DDC26-ABAB-12EC-F9C8-351DE9FDF138}"/>
              </a:ext>
            </a:extLst>
          </p:cNvPr>
          <p:cNvSpPr>
            <a:spLocks noGrp="1"/>
          </p:cNvSpPr>
          <p:nvPr>
            <p:ph type="sldNum" sz="quarter" idx="5"/>
          </p:nvPr>
        </p:nvSpPr>
        <p:spPr/>
        <p:txBody>
          <a:bodyPr/>
          <a:lstStyle/>
          <a:p>
            <a:fld id="{916286B4-7B07-4681-8FBF-C32550A35E27}" type="slidenum">
              <a:rPr lang="en-AU" smtClean="0"/>
              <a:t>14</a:t>
            </a:fld>
            <a:endParaRPr lang="en-AU"/>
          </a:p>
        </p:txBody>
      </p:sp>
    </p:spTree>
    <p:extLst>
      <p:ext uri="{BB962C8B-B14F-4D97-AF65-F5344CB8AC3E}">
        <p14:creationId xmlns:p14="http://schemas.microsoft.com/office/powerpoint/2010/main" val="1005617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18348-8A3B-16B9-51FF-22319DECD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060E1-3C9D-3734-5B20-E7635A5BC2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D8F3E5-203D-D935-D0B9-E80A9BF5DEBA}"/>
              </a:ext>
            </a:extLst>
          </p:cNvPr>
          <p:cNvSpPr>
            <a:spLocks noGrp="1"/>
          </p:cNvSpPr>
          <p:nvPr>
            <p:ph type="body" idx="1"/>
          </p:nvPr>
        </p:nvSpPr>
        <p:spPr/>
        <p:txBody>
          <a:bodyPr/>
          <a:lstStyle/>
          <a:p>
            <a:r>
              <a:rPr lang="en-AU" dirty="0"/>
              <a:t>Keep</a:t>
            </a:r>
            <a:r>
              <a:rPr lang="en-AU" baseline="0" dirty="0"/>
              <a:t> evidence of the offensive or harmful content (screenshots).  This may be needed for an investigation. </a:t>
            </a:r>
          </a:p>
          <a:p>
            <a:endParaRPr lang="en-AU" baseline="0" dirty="0"/>
          </a:p>
          <a:p>
            <a:r>
              <a:rPr lang="en-AU" baseline="0" dirty="0"/>
              <a:t>If you are comfortable doing so, you could contact the person who posted the offensive content and ask them to remove it. It is best not to respond on social media - remember, an offensive response from you may still be a breach of the law.</a:t>
            </a:r>
          </a:p>
          <a:p>
            <a:endParaRPr lang="en-AU" baseline="0" dirty="0"/>
          </a:p>
          <a:p>
            <a:r>
              <a:rPr lang="en-AU" baseline="0" dirty="0"/>
              <a:t>Seek advice from someone you trust – this could be the CEO, a family member, friend or fellow council member. </a:t>
            </a:r>
          </a:p>
          <a:p>
            <a:r>
              <a:rPr lang="en-AU" baseline="0" dirty="0"/>
              <a:t>If the post is from a council member, you may want to lodge a Code of Conduct complaint.  Always be respectful and model good behaviour towards others. </a:t>
            </a:r>
          </a:p>
        </p:txBody>
      </p:sp>
      <p:sp>
        <p:nvSpPr>
          <p:cNvPr id="4" name="Slide Number Placeholder 3">
            <a:extLst>
              <a:ext uri="{FF2B5EF4-FFF2-40B4-BE49-F238E27FC236}">
                <a16:creationId xmlns:a16="http://schemas.microsoft.com/office/drawing/2014/main" id="{76062614-AC64-2E1C-3BE9-C2424C3C33BE}"/>
              </a:ext>
            </a:extLst>
          </p:cNvPr>
          <p:cNvSpPr>
            <a:spLocks noGrp="1"/>
          </p:cNvSpPr>
          <p:nvPr>
            <p:ph type="sldNum" sz="quarter" idx="5"/>
          </p:nvPr>
        </p:nvSpPr>
        <p:spPr/>
        <p:txBody>
          <a:bodyPr/>
          <a:lstStyle/>
          <a:p>
            <a:fld id="{916286B4-7B07-4681-8FBF-C32550A35E27}" type="slidenum">
              <a:rPr lang="en-AU" smtClean="0"/>
              <a:t>15</a:t>
            </a:fld>
            <a:endParaRPr lang="en-AU"/>
          </a:p>
        </p:txBody>
      </p:sp>
    </p:spTree>
    <p:extLst>
      <p:ext uri="{BB962C8B-B14F-4D97-AF65-F5344CB8AC3E}">
        <p14:creationId xmlns:p14="http://schemas.microsoft.com/office/powerpoint/2010/main" val="157076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44EFB-2C4A-0819-7359-DFAFF29E5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6573B-7AC3-2A29-A7CE-59C070611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4411D-5FFC-0239-9BBC-63EB7D1AE1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Always</a:t>
            </a:r>
            <a:r>
              <a:rPr lang="en-AU" baseline="0" dirty="0"/>
              <a:t> think about the things that you say/ put on your personal social media accounts.  Your personal social media accounts can be mixed up with your work/position as a council member. </a:t>
            </a:r>
          </a:p>
        </p:txBody>
      </p:sp>
      <p:sp>
        <p:nvSpPr>
          <p:cNvPr id="4" name="Slide Number Placeholder 3">
            <a:extLst>
              <a:ext uri="{FF2B5EF4-FFF2-40B4-BE49-F238E27FC236}">
                <a16:creationId xmlns:a16="http://schemas.microsoft.com/office/drawing/2014/main" id="{2F15AB8B-59E8-5AD1-6E53-5562E36B8315}"/>
              </a:ext>
            </a:extLst>
          </p:cNvPr>
          <p:cNvSpPr>
            <a:spLocks noGrp="1"/>
          </p:cNvSpPr>
          <p:nvPr>
            <p:ph type="sldNum" sz="quarter" idx="5"/>
          </p:nvPr>
        </p:nvSpPr>
        <p:spPr/>
        <p:txBody>
          <a:bodyPr/>
          <a:lstStyle/>
          <a:p>
            <a:fld id="{916286B4-7B07-4681-8FBF-C32550A35E27}" type="slidenum">
              <a:rPr lang="en-AU" smtClean="0"/>
              <a:t>16</a:t>
            </a:fld>
            <a:endParaRPr lang="en-AU"/>
          </a:p>
        </p:txBody>
      </p:sp>
    </p:spTree>
    <p:extLst>
      <p:ext uri="{BB962C8B-B14F-4D97-AF65-F5344CB8AC3E}">
        <p14:creationId xmlns:p14="http://schemas.microsoft.com/office/powerpoint/2010/main" val="1574823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7B4DA-0F84-9574-5FA6-BDC2C7765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9543C-7A24-F1EF-B19A-79D610A6A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CAA305-8343-5671-867A-8DC0B14D2BF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5CA675B-7D5A-646F-D9CD-D05F817BCF78}"/>
              </a:ext>
            </a:extLst>
          </p:cNvPr>
          <p:cNvSpPr>
            <a:spLocks noGrp="1"/>
          </p:cNvSpPr>
          <p:nvPr>
            <p:ph type="sldNum" sz="quarter" idx="5"/>
          </p:nvPr>
        </p:nvSpPr>
        <p:spPr/>
        <p:txBody>
          <a:bodyPr/>
          <a:lstStyle/>
          <a:p>
            <a:fld id="{916286B4-7B07-4681-8FBF-C32550A35E27}" type="slidenum">
              <a:rPr lang="en-AU" smtClean="0"/>
              <a:t>17</a:t>
            </a:fld>
            <a:endParaRPr lang="en-AU"/>
          </a:p>
        </p:txBody>
      </p:sp>
    </p:spTree>
    <p:extLst>
      <p:ext uri="{BB962C8B-B14F-4D97-AF65-F5344CB8AC3E}">
        <p14:creationId xmlns:p14="http://schemas.microsoft.com/office/powerpoint/2010/main" val="3157397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9FB5A-E6DA-445C-6AEC-351D52689E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D26AE-5C79-434A-DEE6-7EAAEF43F4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7944B-C537-0182-0DC1-93868757B994}"/>
              </a:ext>
            </a:extLst>
          </p:cNvPr>
          <p:cNvSpPr>
            <a:spLocks noGrp="1"/>
          </p:cNvSpPr>
          <p:nvPr>
            <p:ph type="body" idx="1"/>
          </p:nvPr>
        </p:nvSpPr>
        <p:spPr/>
        <p:txBody>
          <a:bodyPr/>
          <a:lstStyle/>
          <a:p>
            <a:r>
              <a:rPr lang="en-AU" dirty="0"/>
              <a:t>This is a serious issue. Complaints and investigations are confidential. Lucy is not allowed to share this confidential information, even in a private conversation with friends. </a:t>
            </a:r>
          </a:p>
          <a:p>
            <a:r>
              <a:rPr lang="en-AU" dirty="0"/>
              <a:t>Lucy’s disclosure may be in breach of the Local Government Act 2019 and Code of Conduct.  This type of breach must be reported to the council’s CEO (or Mayor). It may also be referred to ICAC depending on the severity. </a:t>
            </a:r>
          </a:p>
          <a:p>
            <a:endParaRPr lang="en-AU" dirty="0"/>
          </a:p>
          <a:p>
            <a:r>
              <a:rPr lang="en-AU" dirty="0"/>
              <a:t>Lucy’s need for emotional support and an outlet for her feelings is natural, but doesn’t justify her revealing confidential information. She could use other supports to manage her emotions without breaching confidentiality or putting an ongoing investigation in jeopardy. For example, she can talk with the CEO and other councillors about how she is feeling.</a:t>
            </a:r>
          </a:p>
        </p:txBody>
      </p:sp>
      <p:sp>
        <p:nvSpPr>
          <p:cNvPr id="4" name="Slide Number Placeholder 3">
            <a:extLst>
              <a:ext uri="{FF2B5EF4-FFF2-40B4-BE49-F238E27FC236}">
                <a16:creationId xmlns:a16="http://schemas.microsoft.com/office/drawing/2014/main" id="{719ABD40-D98C-5A5F-35EF-35B32FED6CE3}"/>
              </a:ext>
            </a:extLst>
          </p:cNvPr>
          <p:cNvSpPr>
            <a:spLocks noGrp="1"/>
          </p:cNvSpPr>
          <p:nvPr>
            <p:ph type="sldNum" sz="quarter" idx="5"/>
          </p:nvPr>
        </p:nvSpPr>
        <p:spPr/>
        <p:txBody>
          <a:bodyPr/>
          <a:lstStyle/>
          <a:p>
            <a:fld id="{916286B4-7B07-4681-8FBF-C32550A35E27}" type="slidenum">
              <a:rPr lang="en-AU" smtClean="0"/>
              <a:t>18</a:t>
            </a:fld>
            <a:endParaRPr lang="en-AU"/>
          </a:p>
        </p:txBody>
      </p:sp>
    </p:spTree>
    <p:extLst>
      <p:ext uri="{BB962C8B-B14F-4D97-AF65-F5344CB8AC3E}">
        <p14:creationId xmlns:p14="http://schemas.microsoft.com/office/powerpoint/2010/main" val="505155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F498C-20AA-CF2D-A39C-60279FC71D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177D1-BD35-0784-E281-EFE26F815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07E93-16A2-2FE2-557C-109952DAAF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It is important that you know the rules. Council members’ behaviour, including when using social media, is governed by the Local Government Act and the Code of Conduct. </a:t>
            </a:r>
          </a:p>
          <a:p>
            <a:endParaRPr lang="en-AU" dirty="0"/>
          </a:p>
        </p:txBody>
      </p:sp>
      <p:sp>
        <p:nvSpPr>
          <p:cNvPr id="4" name="Slide Number Placeholder 3">
            <a:extLst>
              <a:ext uri="{FF2B5EF4-FFF2-40B4-BE49-F238E27FC236}">
                <a16:creationId xmlns:a16="http://schemas.microsoft.com/office/drawing/2014/main" id="{0263080A-703F-F2BB-C048-CF144D1C9C6C}"/>
              </a:ext>
            </a:extLst>
          </p:cNvPr>
          <p:cNvSpPr>
            <a:spLocks noGrp="1"/>
          </p:cNvSpPr>
          <p:nvPr>
            <p:ph type="sldNum" sz="quarter" idx="5"/>
          </p:nvPr>
        </p:nvSpPr>
        <p:spPr/>
        <p:txBody>
          <a:bodyPr/>
          <a:lstStyle/>
          <a:p>
            <a:fld id="{916286B4-7B07-4681-8FBF-C32550A35E27}" type="slidenum">
              <a:rPr lang="en-AU" smtClean="0"/>
              <a:t>19</a:t>
            </a:fld>
            <a:endParaRPr lang="en-AU"/>
          </a:p>
        </p:txBody>
      </p:sp>
    </p:spTree>
    <p:extLst>
      <p:ext uri="{BB962C8B-B14F-4D97-AF65-F5344CB8AC3E}">
        <p14:creationId xmlns:p14="http://schemas.microsoft.com/office/powerpoint/2010/main" val="179866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a:t>
            </a:r>
            <a:r>
              <a:rPr lang="en-AU" baseline="0" dirty="0"/>
              <a:t> presentation is to assist local government council members to understand their obligations when using social media. Further information, including frequently asked questions, can be found in the ‘Personal use of social media’ fact sheet prepared by the Department of Housing, Local Government and Community Development. </a:t>
            </a:r>
            <a:endParaRPr lang="en-AU" dirty="0"/>
          </a:p>
        </p:txBody>
      </p:sp>
      <p:sp>
        <p:nvSpPr>
          <p:cNvPr id="4" name="Slide Number Placeholder 3"/>
          <p:cNvSpPr>
            <a:spLocks noGrp="1"/>
          </p:cNvSpPr>
          <p:nvPr>
            <p:ph type="sldNum" sz="quarter" idx="5"/>
          </p:nvPr>
        </p:nvSpPr>
        <p:spPr/>
        <p:txBody>
          <a:bodyPr/>
          <a:lstStyle/>
          <a:p>
            <a:fld id="{916286B4-7B07-4681-8FBF-C32550A35E27}" type="slidenum">
              <a:rPr lang="en-AU" smtClean="0"/>
              <a:t>2</a:t>
            </a:fld>
            <a:endParaRPr lang="en-AU"/>
          </a:p>
        </p:txBody>
      </p:sp>
    </p:spTree>
    <p:extLst>
      <p:ext uri="{BB962C8B-B14F-4D97-AF65-F5344CB8AC3E}">
        <p14:creationId xmlns:p14="http://schemas.microsoft.com/office/powerpoint/2010/main" val="3432776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FA044-3DBB-EB71-453C-432E75A42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5039EB-1BEA-B5FC-4C61-D75AC1E107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0DBA67-78CE-B532-7DA5-6C49DA3E5A2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0080076-283A-4FFC-BC3D-92E2F9F79918}"/>
              </a:ext>
            </a:extLst>
          </p:cNvPr>
          <p:cNvSpPr>
            <a:spLocks noGrp="1"/>
          </p:cNvSpPr>
          <p:nvPr>
            <p:ph type="sldNum" sz="quarter" idx="5"/>
          </p:nvPr>
        </p:nvSpPr>
        <p:spPr/>
        <p:txBody>
          <a:bodyPr/>
          <a:lstStyle/>
          <a:p>
            <a:fld id="{916286B4-7B07-4681-8FBF-C32550A35E27}" type="slidenum">
              <a:rPr lang="en-AU" smtClean="0"/>
              <a:t>20</a:t>
            </a:fld>
            <a:endParaRPr lang="en-AU"/>
          </a:p>
        </p:txBody>
      </p:sp>
    </p:spTree>
    <p:extLst>
      <p:ext uri="{BB962C8B-B14F-4D97-AF65-F5344CB8AC3E}">
        <p14:creationId xmlns:p14="http://schemas.microsoft.com/office/powerpoint/2010/main" val="2653402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129C2-639F-E944-B489-1EE9580E0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AE878D-D9C1-9B03-D318-2EC1928FC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BBC08-5FEF-EF71-EBC4-BA5A707DB0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solidFill>
              </a:rPr>
              <a:t>It’s important to ask questions so you know your responsibilities as a member.</a:t>
            </a:r>
          </a:p>
          <a:p>
            <a:endParaRPr lang="en-AU" dirty="0"/>
          </a:p>
        </p:txBody>
      </p:sp>
      <p:sp>
        <p:nvSpPr>
          <p:cNvPr id="4" name="Slide Number Placeholder 3">
            <a:extLst>
              <a:ext uri="{FF2B5EF4-FFF2-40B4-BE49-F238E27FC236}">
                <a16:creationId xmlns:a16="http://schemas.microsoft.com/office/drawing/2014/main" id="{F9D98532-7CEE-992C-6DC8-E12D51180347}"/>
              </a:ext>
            </a:extLst>
          </p:cNvPr>
          <p:cNvSpPr>
            <a:spLocks noGrp="1"/>
          </p:cNvSpPr>
          <p:nvPr>
            <p:ph type="sldNum" sz="quarter" idx="5"/>
          </p:nvPr>
        </p:nvSpPr>
        <p:spPr/>
        <p:txBody>
          <a:bodyPr/>
          <a:lstStyle/>
          <a:p>
            <a:fld id="{916286B4-7B07-4681-8FBF-C32550A35E27}" type="slidenum">
              <a:rPr lang="en-AU" smtClean="0"/>
              <a:t>21</a:t>
            </a:fld>
            <a:endParaRPr lang="en-AU"/>
          </a:p>
        </p:txBody>
      </p:sp>
    </p:spTree>
    <p:extLst>
      <p:ext uri="{BB962C8B-B14F-4D97-AF65-F5344CB8AC3E}">
        <p14:creationId xmlns:p14="http://schemas.microsoft.com/office/powerpoint/2010/main" val="348500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6286B4-7B07-4681-8FBF-C32550A35E27}" type="slidenum">
              <a:rPr lang="en-AU" smtClean="0"/>
              <a:t>3</a:t>
            </a:fld>
            <a:endParaRPr lang="en-AU"/>
          </a:p>
        </p:txBody>
      </p:sp>
    </p:spTree>
    <p:extLst>
      <p:ext uri="{BB962C8B-B14F-4D97-AF65-F5344CB8AC3E}">
        <p14:creationId xmlns:p14="http://schemas.microsoft.com/office/powerpoint/2010/main" val="3643314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Social media is a powerful communication and networking tool that has become part of our everyday life. </a:t>
            </a:r>
          </a:p>
          <a:p>
            <a:r>
              <a:rPr lang="en-AU" baseline="0" dirty="0"/>
              <a:t>The term ‘post’ refers to any shared or created content put on social media. </a:t>
            </a:r>
          </a:p>
          <a:p>
            <a:endParaRPr lang="en-AU" baseline="0" dirty="0"/>
          </a:p>
          <a:p>
            <a:endParaRPr lang="en-AU" baseline="0" dirty="0"/>
          </a:p>
          <a:p>
            <a:endParaRPr lang="en-AU" dirty="0"/>
          </a:p>
        </p:txBody>
      </p:sp>
      <p:sp>
        <p:nvSpPr>
          <p:cNvPr id="4" name="Slide Number Placeholder 3"/>
          <p:cNvSpPr>
            <a:spLocks noGrp="1"/>
          </p:cNvSpPr>
          <p:nvPr>
            <p:ph type="sldNum" sz="quarter" idx="5"/>
          </p:nvPr>
        </p:nvSpPr>
        <p:spPr/>
        <p:txBody>
          <a:bodyPr/>
          <a:lstStyle/>
          <a:p>
            <a:fld id="{916286B4-7B07-4681-8FBF-C32550A35E27}" type="slidenum">
              <a:rPr lang="en-AU" smtClean="0"/>
              <a:t>4</a:t>
            </a:fld>
            <a:endParaRPr lang="en-AU"/>
          </a:p>
        </p:txBody>
      </p:sp>
    </p:spTree>
    <p:extLst>
      <p:ext uri="{BB962C8B-B14F-4D97-AF65-F5344CB8AC3E}">
        <p14:creationId xmlns:p14="http://schemas.microsoft.com/office/powerpoint/2010/main" val="308954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5EFC4-FD31-CF44-B7FF-AE84F9BC3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E962E9-B59F-38A9-382F-CC8D4BA1D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CF4AD-2CE1-E465-12D0-1884CB79489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FE296ED-F029-0A4B-E656-78C9CDADCB12}"/>
              </a:ext>
            </a:extLst>
          </p:cNvPr>
          <p:cNvSpPr>
            <a:spLocks noGrp="1"/>
          </p:cNvSpPr>
          <p:nvPr>
            <p:ph type="sldNum" sz="quarter" idx="5"/>
          </p:nvPr>
        </p:nvSpPr>
        <p:spPr/>
        <p:txBody>
          <a:bodyPr/>
          <a:lstStyle/>
          <a:p>
            <a:fld id="{916286B4-7B07-4681-8FBF-C32550A35E27}" type="slidenum">
              <a:rPr lang="en-AU" smtClean="0"/>
              <a:t>5</a:t>
            </a:fld>
            <a:endParaRPr lang="en-AU"/>
          </a:p>
        </p:txBody>
      </p:sp>
    </p:spTree>
    <p:extLst>
      <p:ext uri="{BB962C8B-B14F-4D97-AF65-F5344CB8AC3E}">
        <p14:creationId xmlns:p14="http://schemas.microsoft.com/office/powerpoint/2010/main" val="259968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6409E-74A8-A672-F162-948DC183D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8E90E-CDFB-F423-931B-D3E68032D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C27B7-31E6-6239-4CCB-FDC3AF5F4D2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7F7FA2D-76B8-5E4D-73E6-2838454F99E3}"/>
              </a:ext>
            </a:extLst>
          </p:cNvPr>
          <p:cNvSpPr>
            <a:spLocks noGrp="1"/>
          </p:cNvSpPr>
          <p:nvPr>
            <p:ph type="sldNum" sz="quarter" idx="5"/>
          </p:nvPr>
        </p:nvSpPr>
        <p:spPr/>
        <p:txBody>
          <a:bodyPr/>
          <a:lstStyle/>
          <a:p>
            <a:fld id="{916286B4-7B07-4681-8FBF-C32550A35E27}" type="slidenum">
              <a:rPr lang="en-AU" smtClean="0"/>
              <a:t>6</a:t>
            </a:fld>
            <a:endParaRPr lang="en-AU"/>
          </a:p>
        </p:txBody>
      </p:sp>
    </p:spTree>
    <p:extLst>
      <p:ext uri="{BB962C8B-B14F-4D97-AF65-F5344CB8AC3E}">
        <p14:creationId xmlns:p14="http://schemas.microsoft.com/office/powerpoint/2010/main" val="287997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A56C9-D271-DA02-9734-EAF81E8B69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8553F-B067-9698-DA22-DDB76B37F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62F8C3-DAA4-3EE2-5C30-E8BE3970220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5CC7855-700F-D267-AAEB-2D1CC58184D0}"/>
              </a:ext>
            </a:extLst>
          </p:cNvPr>
          <p:cNvSpPr>
            <a:spLocks noGrp="1"/>
          </p:cNvSpPr>
          <p:nvPr>
            <p:ph type="sldNum" sz="quarter" idx="5"/>
          </p:nvPr>
        </p:nvSpPr>
        <p:spPr/>
        <p:txBody>
          <a:bodyPr/>
          <a:lstStyle/>
          <a:p>
            <a:fld id="{916286B4-7B07-4681-8FBF-C32550A35E27}" type="slidenum">
              <a:rPr lang="en-AU" smtClean="0"/>
              <a:t>7</a:t>
            </a:fld>
            <a:endParaRPr lang="en-AU"/>
          </a:p>
        </p:txBody>
      </p:sp>
    </p:spTree>
    <p:extLst>
      <p:ext uri="{BB962C8B-B14F-4D97-AF65-F5344CB8AC3E}">
        <p14:creationId xmlns:p14="http://schemas.microsoft.com/office/powerpoint/2010/main" val="54283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Lato" panose="020F0502020204030203"/>
                <a:cs typeface="Times New Roman" panose="02020603050405020304" pitchFamily="18" charset="0"/>
              </a:rPr>
              <a:t>You might think that your social media posts and comments are private and not able to be seen by everyone. But, there is no guarantee of privacy.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It is important to know that the content</a:t>
            </a:r>
            <a:r>
              <a:rPr lang="en-AU" baseline="0" dirty="0"/>
              <a:t> that you create on social media sites is often the property of the site where it is posted and it may be used in ways that you did not intend. </a:t>
            </a:r>
          </a:p>
          <a:p>
            <a:endParaRPr lang="en-AU" baseline="0" dirty="0"/>
          </a:p>
          <a:p>
            <a:r>
              <a:rPr lang="en-AU" baseline="0" dirty="0"/>
              <a:t>What you post online can stay there for a long time and can be shared beyond the intended audience. This might cause damage to your reputation, another person’s reputation or council’s reputation.  </a:t>
            </a:r>
            <a:endParaRPr lang="en-AU" dirty="0"/>
          </a:p>
          <a:p>
            <a:endParaRPr lang="en-AU" dirty="0"/>
          </a:p>
        </p:txBody>
      </p:sp>
      <p:sp>
        <p:nvSpPr>
          <p:cNvPr id="4" name="Slide Number Placeholder 3"/>
          <p:cNvSpPr>
            <a:spLocks noGrp="1"/>
          </p:cNvSpPr>
          <p:nvPr>
            <p:ph type="sldNum" sz="quarter" idx="5"/>
          </p:nvPr>
        </p:nvSpPr>
        <p:spPr/>
        <p:txBody>
          <a:bodyPr/>
          <a:lstStyle/>
          <a:p>
            <a:fld id="{916286B4-7B07-4681-8FBF-C32550A35E27}" type="slidenum">
              <a:rPr lang="en-AU" smtClean="0"/>
              <a:t>8</a:t>
            </a:fld>
            <a:endParaRPr lang="en-AU"/>
          </a:p>
        </p:txBody>
      </p:sp>
    </p:spTree>
    <p:extLst>
      <p:ext uri="{BB962C8B-B14F-4D97-AF65-F5344CB8AC3E}">
        <p14:creationId xmlns:p14="http://schemas.microsoft.com/office/powerpoint/2010/main" val="3316202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0FFD-B5AC-04AF-EE5F-C22393F27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D5367-CFB8-8639-51BF-C70B13C00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D792EA-B320-5F99-6515-92F7D21E9DA8}"/>
              </a:ext>
            </a:extLst>
          </p:cNvPr>
          <p:cNvSpPr>
            <a:spLocks noGrp="1"/>
          </p:cNvSpPr>
          <p:nvPr>
            <p:ph type="body" idx="1"/>
          </p:nvPr>
        </p:nvSpPr>
        <p:spPr/>
        <p:txBody>
          <a:bodyPr/>
          <a:lstStyle/>
          <a:p>
            <a:r>
              <a:rPr lang="en-AU" dirty="0"/>
              <a:t>As a council member, it is important to maintain a clear separation between your personal</a:t>
            </a:r>
            <a:r>
              <a:rPr lang="en-AU" baseline="0" dirty="0"/>
              <a:t> online identity and your councillor identity.  You may speak personally, but must not mislead the public about your role or undermine council decision-making. </a:t>
            </a:r>
          </a:p>
          <a:p>
            <a:endParaRPr lang="en-AU" baseline="0" dirty="0"/>
          </a:p>
          <a:p>
            <a:r>
              <a:rPr lang="en-AU" baseline="0" dirty="0"/>
              <a:t>State when views are your own and not that of the council.  </a:t>
            </a:r>
          </a:p>
          <a:p>
            <a:endParaRPr lang="en-AU" baseline="0" dirty="0"/>
          </a:p>
          <a:p>
            <a:r>
              <a:rPr lang="en-AU" baseline="0" dirty="0"/>
              <a:t>It is worth checking your Council’s media and social media policy to make sure your posts are okay.   </a:t>
            </a:r>
          </a:p>
          <a:p>
            <a:r>
              <a:rPr lang="en-AU" baseline="0" dirty="0"/>
              <a:t>Make sure your posts are respectful.  Never share confidential information. </a:t>
            </a:r>
            <a:endParaRPr lang="en-AU" dirty="0"/>
          </a:p>
          <a:p>
            <a:endParaRPr lang="en-AU" dirty="0"/>
          </a:p>
        </p:txBody>
      </p:sp>
      <p:sp>
        <p:nvSpPr>
          <p:cNvPr id="4" name="Slide Number Placeholder 3">
            <a:extLst>
              <a:ext uri="{FF2B5EF4-FFF2-40B4-BE49-F238E27FC236}">
                <a16:creationId xmlns:a16="http://schemas.microsoft.com/office/drawing/2014/main" id="{3B916B95-588C-0254-EE19-83005CC6BB73}"/>
              </a:ext>
            </a:extLst>
          </p:cNvPr>
          <p:cNvSpPr>
            <a:spLocks noGrp="1"/>
          </p:cNvSpPr>
          <p:nvPr>
            <p:ph type="sldNum" sz="quarter" idx="5"/>
          </p:nvPr>
        </p:nvSpPr>
        <p:spPr/>
        <p:txBody>
          <a:bodyPr/>
          <a:lstStyle/>
          <a:p>
            <a:fld id="{916286B4-7B07-4681-8FBF-C32550A35E27}" type="slidenum">
              <a:rPr lang="en-AU" smtClean="0"/>
              <a:t>9</a:t>
            </a:fld>
            <a:endParaRPr lang="en-AU"/>
          </a:p>
        </p:txBody>
      </p:sp>
    </p:spTree>
    <p:extLst>
      <p:ext uri="{BB962C8B-B14F-4D97-AF65-F5344CB8AC3E}">
        <p14:creationId xmlns:p14="http://schemas.microsoft.com/office/powerpoint/2010/main" val="1845180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800" y="5654898"/>
            <a:ext cx="2017706" cy="720000"/>
          </a:xfrm>
          <a:prstGeom prst="rect">
            <a:avLst/>
          </a:prstGeom>
        </p:spPr>
      </p:pic>
      <p:sp>
        <p:nvSpPr>
          <p:cNvPr id="12"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a:t>Speaker/Business unit name</a:t>
            </a:r>
          </a:p>
        </p:txBody>
      </p:sp>
      <p:sp>
        <p:nvSpPr>
          <p:cNvPr id="13"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a:t>Department of &lt;AGENCY NAME&gt;</a:t>
            </a:r>
            <a:endParaRPr lang="en-AU" dirty="0"/>
          </a:p>
        </p:txBody>
      </p:sp>
      <p:sp>
        <p:nvSpPr>
          <p:cNvPr id="14"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a:t>Presentation title</a:t>
            </a:r>
            <a:endParaRPr lang="en-AU" dirty="0"/>
          </a:p>
        </p:txBody>
      </p:sp>
    </p:spTree>
    <p:extLst>
      <p:ext uri="{BB962C8B-B14F-4D97-AF65-F5344CB8AC3E}">
        <p14:creationId xmlns:p14="http://schemas.microsoft.com/office/powerpoint/2010/main" val="137745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with image">
    <p:bg>
      <p:bgPr>
        <a:solidFill>
          <a:schemeClr val="accent2"/>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a:t>
            </a:r>
            <a:r>
              <a:rPr lang="en-US" spc="-90" dirty="0"/>
              <a:t> </a:t>
            </a:r>
            <a:r>
              <a:rPr lang="en-US" dirty="0"/>
              <a:t>heading</a:t>
            </a:r>
            <a:br>
              <a:rPr lang="en-US" dirty="0"/>
            </a:br>
            <a:r>
              <a:rPr lang="en-US" spc="-10" dirty="0"/>
              <a:t>second </a:t>
            </a:r>
            <a:r>
              <a:rPr lang="en-US" spc="-5" dirty="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2"/>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2</a:t>
            </a:r>
          </a:p>
        </p:txBody>
      </p:sp>
    </p:spTree>
    <p:extLst>
      <p:ext uri="{BB962C8B-B14F-4D97-AF65-F5344CB8AC3E}">
        <p14:creationId xmlns:p14="http://schemas.microsoft.com/office/powerpoint/2010/main" val="326974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y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sz="4382" b="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961858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y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2"/>
                </a:solidFill>
              </a:defRPr>
            </a:lvl1pPr>
          </a:lstStyle>
          <a:p>
            <a:r>
              <a:rPr lang="en-US" dirty="0"/>
              <a:t>&lt;Heading&gt;</a:t>
            </a:r>
            <a:endParaRPr lang="en-AU" dirty="0"/>
          </a:p>
        </p:txBody>
      </p:sp>
    </p:spTree>
    <p:extLst>
      <p:ext uri="{BB962C8B-B14F-4D97-AF65-F5344CB8AC3E}">
        <p14:creationId xmlns:p14="http://schemas.microsoft.com/office/powerpoint/2010/main" val="78382851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p:bg>
      <p:bgPr>
        <a:solidFill>
          <a:schemeClr val="accent3"/>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3</a:t>
            </a:r>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spTree>
    <p:extLst>
      <p:ext uri="{BB962C8B-B14F-4D97-AF65-F5344CB8AC3E}">
        <p14:creationId xmlns:p14="http://schemas.microsoft.com/office/powerpoint/2010/main" val="3716784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with image">
    <p:bg>
      <p:bgPr>
        <a:solidFill>
          <a:schemeClr val="accent3"/>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a:t>
            </a:r>
            <a:r>
              <a:rPr lang="en-US" spc="-90" dirty="0"/>
              <a:t> </a:t>
            </a:r>
            <a:r>
              <a:rPr lang="en-US" dirty="0"/>
              <a:t>heading</a:t>
            </a:r>
            <a:br>
              <a:rPr lang="en-US" dirty="0"/>
            </a:br>
            <a:r>
              <a:rPr lang="en-US" spc="-10" dirty="0"/>
              <a:t>second </a:t>
            </a:r>
            <a:r>
              <a:rPr lang="en-US" spc="-5" dirty="0"/>
              <a:t>line</a:t>
            </a:r>
            <a:endParaRPr spc="-5" dirty="0"/>
          </a:p>
        </p:txBody>
      </p:sp>
      <p:sp>
        <p:nvSpPr>
          <p:cNvPr id="19"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3</a:t>
            </a:r>
          </a:p>
        </p:txBody>
      </p:sp>
    </p:spTree>
    <p:extLst>
      <p:ext uri="{BB962C8B-B14F-4D97-AF65-F5344CB8AC3E}">
        <p14:creationId xmlns:p14="http://schemas.microsoft.com/office/powerpoint/2010/main" val="260283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l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3"/>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76590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l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3"/>
                </a:solidFill>
              </a:defRPr>
            </a:lvl1pPr>
          </a:lstStyle>
          <a:p>
            <a:r>
              <a:rPr lang="en-US" dirty="0"/>
              <a:t>&lt;Heading&gt;</a:t>
            </a:r>
            <a:endParaRPr lang="en-AU" dirty="0"/>
          </a:p>
        </p:txBody>
      </p:sp>
    </p:spTree>
    <p:extLst>
      <p:ext uri="{BB962C8B-B14F-4D97-AF65-F5344CB8AC3E}">
        <p14:creationId xmlns:p14="http://schemas.microsoft.com/office/powerpoint/2010/main" val="314091899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p:bg>
      <p:bgPr>
        <a:solidFill>
          <a:schemeClr val="accent4"/>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4</a:t>
            </a:r>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spTree>
    <p:extLst>
      <p:ext uri="{BB962C8B-B14F-4D97-AF65-F5344CB8AC3E}">
        <p14:creationId xmlns:p14="http://schemas.microsoft.com/office/powerpoint/2010/main" val="902322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with image">
    <p:bg>
      <p:bgPr>
        <a:solidFill>
          <a:schemeClr val="accent4"/>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a:t>
            </a:r>
            <a:r>
              <a:rPr lang="en-US" spc="-90" dirty="0"/>
              <a:t> </a:t>
            </a:r>
            <a:r>
              <a:rPr lang="en-US" dirty="0"/>
              <a:t>heading</a:t>
            </a:r>
            <a:br>
              <a:rPr lang="en-US" dirty="0"/>
            </a:br>
            <a:r>
              <a:rPr lang="en-US" spc="-10" dirty="0"/>
              <a:t>second </a:t>
            </a:r>
            <a:r>
              <a:rPr lang="en-US" spc="-5" dirty="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4</a:t>
            </a:r>
          </a:p>
        </p:txBody>
      </p:sp>
    </p:spTree>
    <p:extLst>
      <p:ext uri="{BB962C8B-B14F-4D97-AF65-F5344CB8AC3E}">
        <p14:creationId xmlns:p14="http://schemas.microsoft.com/office/powerpoint/2010/main" val="4277760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ine Red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4"/>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423234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Picture Placeholder 3"/>
          <p:cNvSpPr>
            <a:spLocks noGrp="1"/>
          </p:cNvSpPr>
          <p:nvPr>
            <p:ph type="pic" sz="quarter" idx="15"/>
          </p:nvPr>
        </p:nvSpPr>
        <p:spPr>
          <a:xfrm>
            <a:off x="6126388" y="0"/>
            <a:ext cx="6122987" cy="6845300"/>
          </a:xfrm>
          <a:prstGeom prst="rect">
            <a:avLst/>
          </a:prstGeom>
          <a:solidFill>
            <a:schemeClr val="bg2"/>
          </a:solidFill>
          <a:ln>
            <a:noFill/>
          </a:ln>
        </p:spPr>
        <p:txBody>
          <a:bodyPr anchor="t"/>
          <a:lstStyle>
            <a:lvl1pPr marL="0" indent="0" algn="ctr">
              <a:lnSpc>
                <a:spcPct val="100000"/>
              </a:lnSpc>
              <a:spcBef>
                <a:spcPts val="2000"/>
              </a:spcBef>
              <a:buNone/>
              <a:defRPr sz="3000" baseline="0">
                <a:solidFill>
                  <a:srgbClr val="454347"/>
                </a:solidFill>
              </a:defRPr>
            </a:lvl1pPr>
          </a:lstStyle>
          <a:p>
            <a:r>
              <a:rPr lang="en-US"/>
              <a:t>Click icon to add picture</a:t>
            </a:r>
            <a:endParaRPr lang="en-AU" dirty="0"/>
          </a:p>
        </p:txBody>
      </p:sp>
      <p:pic>
        <p:nvPicPr>
          <p:cNvPr id="4" name="Picture 3"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638" y="5654898"/>
            <a:ext cx="2017706" cy="720000"/>
          </a:xfrm>
          <a:prstGeom prst="rect">
            <a:avLst/>
          </a:prstGeom>
        </p:spPr>
      </p:pic>
      <p:sp>
        <p:nvSpPr>
          <p:cNvPr id="5"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a:t>Speaker/Business unit name</a:t>
            </a:r>
          </a:p>
        </p:txBody>
      </p:sp>
      <p:sp>
        <p:nvSpPr>
          <p:cNvPr id="6"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a:t>Department of &lt;AGENCY NAME&gt;</a:t>
            </a:r>
            <a:endParaRPr lang="en-AU" dirty="0"/>
          </a:p>
        </p:txBody>
      </p:sp>
      <p:sp>
        <p:nvSpPr>
          <p:cNvPr id="7"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a:t>Presentation title</a:t>
            </a:r>
            <a:endParaRPr lang="en-AU" dirty="0"/>
          </a:p>
        </p:txBody>
      </p:sp>
    </p:spTree>
    <p:extLst>
      <p:ext uri="{BB962C8B-B14F-4D97-AF65-F5344CB8AC3E}">
        <p14:creationId xmlns:p14="http://schemas.microsoft.com/office/powerpoint/2010/main" val="3349422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ine Red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4"/>
                </a:solidFill>
              </a:defRPr>
            </a:lvl1pPr>
          </a:lstStyle>
          <a:p>
            <a:r>
              <a:rPr lang="en-US" dirty="0"/>
              <a:t>&lt;Heading&gt;</a:t>
            </a:r>
            <a:endParaRPr lang="en-AU" dirty="0"/>
          </a:p>
        </p:txBody>
      </p:sp>
    </p:spTree>
    <p:extLst>
      <p:ext uri="{BB962C8B-B14F-4D97-AF65-F5344CB8AC3E}">
        <p14:creationId xmlns:p14="http://schemas.microsoft.com/office/powerpoint/2010/main" val="109873756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p:bg>
      <p:bgPr>
        <a:solidFill>
          <a:schemeClr val="accent5"/>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5</a:t>
            </a:r>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spTree>
    <p:extLst>
      <p:ext uri="{BB962C8B-B14F-4D97-AF65-F5344CB8AC3E}">
        <p14:creationId xmlns:p14="http://schemas.microsoft.com/office/powerpoint/2010/main" val="2071539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with image">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a:t>
            </a:r>
            <a:r>
              <a:rPr lang="en-US" spc="-90" dirty="0"/>
              <a:t> </a:t>
            </a:r>
            <a:r>
              <a:rPr lang="en-US" dirty="0"/>
              <a:t>heading</a:t>
            </a:r>
            <a:br>
              <a:rPr lang="en-US" dirty="0"/>
            </a:br>
            <a:r>
              <a:rPr lang="en-US" spc="-10" dirty="0"/>
              <a:t>second </a:t>
            </a:r>
            <a:r>
              <a:rPr lang="en-US" spc="-5" dirty="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8"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5</a:t>
            </a:r>
          </a:p>
        </p:txBody>
      </p:sp>
    </p:spTree>
    <p:extLst>
      <p:ext uri="{BB962C8B-B14F-4D97-AF65-F5344CB8AC3E}">
        <p14:creationId xmlns:p14="http://schemas.microsoft.com/office/powerpoint/2010/main" val="2414274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ep Mauv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5"/>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615589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ep Mauv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5"/>
                </a:solidFill>
              </a:defRPr>
            </a:lvl1pPr>
          </a:lstStyle>
          <a:p>
            <a:r>
              <a:rPr lang="en-US" dirty="0"/>
              <a:t>&lt;Heading&gt;</a:t>
            </a:r>
            <a:endParaRPr lang="en-AU" dirty="0"/>
          </a:p>
        </p:txBody>
      </p:sp>
    </p:spTree>
    <p:extLst>
      <p:ext uri="{BB962C8B-B14F-4D97-AF65-F5344CB8AC3E}">
        <p14:creationId xmlns:p14="http://schemas.microsoft.com/office/powerpoint/2010/main" val="91136672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p:bg>
      <p:bgPr>
        <a:solidFill>
          <a:schemeClr val="accent6"/>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6</a:t>
            </a:r>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spTree>
    <p:extLst>
      <p:ext uri="{BB962C8B-B14F-4D97-AF65-F5344CB8AC3E}">
        <p14:creationId xmlns:p14="http://schemas.microsoft.com/office/powerpoint/2010/main" val="763080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with image">
    <p:bg>
      <p:bgPr>
        <a:solidFill>
          <a:schemeClr val="accent6"/>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23"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2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6</a:t>
            </a:r>
            <a:r>
              <a:rPr lang="en-US" spc="-90" dirty="0"/>
              <a:t> </a:t>
            </a:r>
            <a:r>
              <a:rPr lang="en-US" dirty="0"/>
              <a:t>heading</a:t>
            </a:r>
            <a:br>
              <a:rPr lang="en-US" dirty="0"/>
            </a:br>
            <a:r>
              <a:rPr lang="en-US" spc="-10" dirty="0"/>
              <a:t>second </a:t>
            </a:r>
            <a:r>
              <a:rPr lang="en-US" spc="-5" dirty="0"/>
              <a:t>line</a:t>
            </a:r>
            <a:endParaRPr spc="-5" dirty="0"/>
          </a:p>
        </p:txBody>
      </p:sp>
      <p:sp>
        <p:nvSpPr>
          <p:cNvPr id="3" name="Picture Placeholder 2"/>
          <p:cNvSpPr>
            <a:spLocks noGrp="1"/>
          </p:cNvSpPr>
          <p:nvPr>
            <p:ph type="pic" sz="quarter" idx="12"/>
          </p:nvPr>
        </p:nvSpPr>
        <p:spPr>
          <a:xfrm>
            <a:off x="1" y="0"/>
            <a:ext cx="3324660" cy="6859904"/>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6</a:t>
            </a:r>
          </a:p>
        </p:txBody>
      </p:sp>
    </p:spTree>
    <p:extLst>
      <p:ext uri="{BB962C8B-B14F-4D97-AF65-F5344CB8AC3E}">
        <p14:creationId xmlns:p14="http://schemas.microsoft.com/office/powerpoint/2010/main" val="947975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ottle Green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rgbClr val="1E5E5E"/>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3765879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ottle Green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lang="en-US" sz="4382" b="0" kern="1200" baseline="0" dirty="0" smtClean="0">
                <a:solidFill>
                  <a:schemeClr val="accent6"/>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&lt;Heading&gt;</a:t>
            </a:r>
            <a:endParaRPr lang="en-AU" dirty="0"/>
          </a:p>
        </p:txBody>
      </p:sp>
    </p:spTree>
    <p:extLst>
      <p:ext uri="{BB962C8B-B14F-4D97-AF65-F5344CB8AC3E}">
        <p14:creationId xmlns:p14="http://schemas.microsoft.com/office/powerpoint/2010/main" val="128066575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rafura Blue - 1 placeholder">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67600" y="355998"/>
            <a:ext cx="10508768" cy="718667"/>
          </a:xfrm>
          <a:prstGeom prst="rect">
            <a:avLst/>
          </a:prstGeom>
        </p:spPr>
        <p:txBody>
          <a:bodyPr>
            <a:noAutofit/>
          </a:bodyPr>
          <a:lstStyle>
            <a:lvl1pPr>
              <a:lnSpc>
                <a:spcPts val="4392"/>
              </a:lnSpc>
              <a:spcAft>
                <a:spcPts val="1464"/>
              </a:spcAft>
              <a:defRPr b="0" baseline="0">
                <a:solidFill>
                  <a:srgbClr val="FA3E00"/>
                </a:solidFill>
              </a:defRPr>
            </a:lvl1pPr>
          </a:lstStyle>
          <a:p>
            <a:r>
              <a:rPr lang="en-US" dirty="0"/>
              <a:t>&lt;Heading&gt;</a:t>
            </a:r>
            <a:endParaRPr lang="en-AU" dirty="0"/>
          </a:p>
        </p:txBody>
      </p:sp>
      <p:sp>
        <p:nvSpPr>
          <p:cNvPr id="4" name="Content Placeholder 2"/>
          <p:cNvSpPr>
            <a:spLocks noGrp="1"/>
          </p:cNvSpPr>
          <p:nvPr>
            <p:ph idx="1"/>
          </p:nvPr>
        </p:nvSpPr>
        <p:spPr>
          <a:xfrm>
            <a:off x="867600" y="1314327"/>
            <a:ext cx="10508768" cy="4408312"/>
          </a:xfrm>
          <a:prstGeom prst="rect">
            <a:avLst/>
          </a:prstGeom>
        </p:spPr>
        <p:txBody>
          <a:bodyPr tIns="0">
            <a:normAutofit/>
          </a:bodyPr>
          <a:lstStyle>
            <a:lvl1pPr marL="0" indent="0">
              <a:lnSpc>
                <a:spcPts val="2662"/>
              </a:lnSpc>
              <a:spcBef>
                <a:spcPts val="0"/>
              </a:spcBef>
              <a:buFont typeface="Arial" panose="020B0604020202020204"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951387" indent="-342900">
              <a:buFont typeface="Arial" panose="020B0604020202020204" pitchFamily="34" charset="0"/>
              <a:buChar char="•"/>
              <a:defRPr/>
            </a:lvl2pPr>
            <a:lvl3pPr marL="1559875" indent="-342900">
              <a:buFont typeface="Arial" panose="020B0604020202020204" pitchFamily="34" charset="0"/>
              <a:buChar char="•"/>
              <a:defRPr>
                <a:solidFill>
                  <a:srgbClr val="454347"/>
                </a:solidFill>
              </a:defRPr>
            </a:lvl3pPr>
            <a:lvl4pPr marL="2111212" indent="-285750">
              <a:buFont typeface="Arial" panose="020B0604020202020204" pitchFamily="34" charset="0"/>
              <a:buChar char="•"/>
              <a:defRPr/>
            </a:lvl4pPr>
            <a:lvl5pPr marL="2719700" indent="-285750">
              <a:buFont typeface="Arial" panose="020B0604020202020204" pitchFamily="34" charset="0"/>
              <a:buChar char="•"/>
              <a:defRPr>
                <a:solidFill>
                  <a:srgbClr val="4543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7" name="TextBox 6"/>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spTree>
    <p:extLst>
      <p:ext uri="{BB962C8B-B14F-4D97-AF65-F5344CB8AC3E}">
        <p14:creationId xmlns:p14="http://schemas.microsoft.com/office/powerpoint/2010/main" val="30890418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rafura Blue - 2 placeholders">
    <p:bg>
      <p:bgRef idx="1001">
        <a:schemeClr val="bg1"/>
      </p:bgRef>
    </p:bg>
    <p:spTree>
      <p:nvGrpSpPr>
        <p:cNvPr id="1" name=""/>
        <p:cNvGrpSpPr/>
        <p:nvPr/>
      </p:nvGrpSpPr>
      <p:grpSpPr>
        <a:xfrm>
          <a:off x="0" y="0"/>
          <a:ext cx="0" cy="0"/>
          <a:chOff x="0" y="0"/>
          <a:chExt cx="0" cy="0"/>
        </a:xfrm>
      </p:grpSpPr>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7" name="Content Placeholder 2"/>
          <p:cNvSpPr>
            <a:spLocks noGrp="1"/>
          </p:cNvSpPr>
          <p:nvPr>
            <p:ph idx="10" hasCustomPrompt="1"/>
          </p:nvPr>
        </p:nvSpPr>
        <p:spPr>
          <a:xfrm>
            <a:off x="867599" y="1314327"/>
            <a:ext cx="5249732" cy="4408312"/>
          </a:xfrm>
          <a:prstGeom prst="rect">
            <a:avLst/>
          </a:prstGeom>
        </p:spPr>
        <p:txBody>
          <a:bodyPr tIns="0">
            <a:normAutofit/>
          </a:bodyPr>
          <a:lstStyle>
            <a:lvl1pPr marL="0" indent="0">
              <a:lnSpc>
                <a:spcPts val="2662"/>
              </a:lnSpc>
              <a:spcBef>
                <a:spcPts val="0"/>
              </a:spcBef>
              <a:buFont typeface="Lato Light" panose="020F0502020204030203"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608487" indent="0">
              <a:buNone/>
              <a:defRPr/>
            </a:lvl2pPr>
            <a:lvl3pPr marL="1216975" indent="0">
              <a:buNone/>
              <a:defRPr/>
            </a:lvl3pPr>
            <a:lvl4pPr marL="1825462" indent="0">
              <a:buNone/>
              <a:defRPr/>
            </a:lvl4pPr>
            <a:lvl5pPr marL="2433950" indent="0">
              <a:buNone/>
              <a:defRPr/>
            </a:lvl5pPr>
          </a:lstStyle>
          <a:p>
            <a:pPr lvl="0"/>
            <a:r>
              <a:rPr lang="en-US" dirty="0"/>
              <a:t>&lt;Content&gt;</a:t>
            </a:r>
          </a:p>
        </p:txBody>
      </p:sp>
      <p:sp>
        <p:nvSpPr>
          <p:cNvPr id="8" name="Content Placeholder 3"/>
          <p:cNvSpPr>
            <a:spLocks noGrp="1"/>
          </p:cNvSpPr>
          <p:nvPr>
            <p:ph sz="half" idx="2" hasCustomPrompt="1"/>
          </p:nvPr>
        </p:nvSpPr>
        <p:spPr>
          <a:xfrm>
            <a:off x="6314221" y="1314327"/>
            <a:ext cx="5109768" cy="4408312"/>
          </a:xfrm>
          <a:prstGeom prst="rect">
            <a:avLst/>
          </a:prstGeom>
        </p:spPr>
        <p:txBody>
          <a:bodyPr>
            <a:normAutofit/>
          </a:bodyPr>
          <a:lstStyle>
            <a:lvl1pPr>
              <a:defRPr lang="en-US" sz="2396" dirty="0">
                <a:solidFill>
                  <a:srgbClr val="454347"/>
                </a:solidFill>
                <a:latin typeface="+mn-lt"/>
              </a:defRPr>
            </a:lvl1pPr>
            <a:lvl2pPr>
              <a:defRPr sz="3194"/>
            </a:lvl2pPr>
            <a:lvl3pPr>
              <a:defRPr sz="2662"/>
            </a:lvl3pPr>
            <a:lvl4pPr>
              <a:defRPr sz="2396"/>
            </a:lvl4pPr>
            <a:lvl5pPr>
              <a:defRPr sz="2396"/>
            </a:lvl5pPr>
            <a:lvl6pPr>
              <a:defRPr sz="2396"/>
            </a:lvl6pPr>
            <a:lvl7pPr>
              <a:defRPr sz="2396"/>
            </a:lvl7pPr>
            <a:lvl8pPr>
              <a:defRPr sz="2396"/>
            </a:lvl8pPr>
            <a:lvl9pPr>
              <a:defRPr sz="2396"/>
            </a:lvl9pPr>
          </a:lstStyle>
          <a:p>
            <a:pPr lvl="0"/>
            <a:r>
              <a:rPr lang="en-US" dirty="0"/>
              <a:t>&lt;Graphics&gt;</a:t>
            </a:r>
          </a:p>
        </p:txBody>
      </p:sp>
      <p:sp>
        <p:nvSpPr>
          <p:cNvPr id="9" name="Title 1"/>
          <p:cNvSpPr>
            <a:spLocks noGrp="1"/>
          </p:cNvSpPr>
          <p:nvPr>
            <p:ph type="title" hasCustomPrompt="1"/>
          </p:nvPr>
        </p:nvSpPr>
        <p:spPr>
          <a:xfrm>
            <a:off x="867600" y="355998"/>
            <a:ext cx="10556389" cy="718667"/>
          </a:xfrm>
          <a:prstGeom prst="rect">
            <a:avLst/>
          </a:prstGeom>
        </p:spPr>
        <p:txBody>
          <a:bodyPr>
            <a:noAutofit/>
          </a:bodyPr>
          <a:lstStyle>
            <a:lvl1pPr>
              <a:lnSpc>
                <a:spcPts val="4392"/>
              </a:lnSpc>
              <a:spcAft>
                <a:spcPts val="1464"/>
              </a:spcAft>
              <a:defRPr b="0" baseline="0">
                <a:solidFill>
                  <a:schemeClr val="tx1"/>
                </a:solidFill>
              </a:defRPr>
            </a:lvl1pPr>
          </a:lstStyle>
          <a:p>
            <a:r>
              <a:rPr lang="en-US" dirty="0"/>
              <a:t>&lt;Heading&gt;</a:t>
            </a:r>
            <a:endParaRPr lang="en-AU" dirty="0"/>
          </a:p>
        </p:txBody>
      </p:sp>
      <p:sp>
        <p:nvSpPr>
          <p:cNvPr id="10" name="TextBox 9"/>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spTree>
    <p:extLst>
      <p:ext uri="{BB962C8B-B14F-4D97-AF65-F5344CB8AC3E}">
        <p14:creationId xmlns:p14="http://schemas.microsoft.com/office/powerpoint/2010/main" val="15044691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p:bg>
      <p:bgPr>
        <a:solidFill>
          <a:schemeClr val="accent1"/>
        </a:solidFill>
        <a:effectLst/>
      </p:bgPr>
    </p:bg>
    <p:spTree>
      <p:nvGrpSpPr>
        <p:cNvPr id="1" name=""/>
        <p:cNvGrpSpPr/>
        <p:nvPr/>
      </p:nvGrpSpPr>
      <p:grpSpPr>
        <a:xfrm>
          <a:off x="0" y="0"/>
          <a:ext cx="0" cy="0"/>
          <a:chOff x="0" y="0"/>
          <a:chExt cx="0" cy="0"/>
        </a:xfrm>
      </p:grpSpPr>
      <p:sp>
        <p:nvSpPr>
          <p:cNvPr id="8" name="Rectangle 7"/>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1</a:t>
            </a:r>
          </a:p>
        </p:txBody>
      </p:sp>
    </p:spTree>
    <p:extLst>
      <p:ext uri="{BB962C8B-B14F-4D97-AF65-F5344CB8AC3E}">
        <p14:creationId xmlns:p14="http://schemas.microsoft.com/office/powerpoint/2010/main" val="415077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with image">
    <p:bg>
      <p:bgPr>
        <a:solidFill>
          <a:schemeClr val="accent1"/>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a:t>
            </a:r>
            <a:r>
              <a:rPr lang="en-US" spc="-90" dirty="0"/>
              <a:t> </a:t>
            </a:r>
            <a:r>
              <a:rPr lang="en-US" dirty="0"/>
              <a:t>heading</a:t>
            </a:r>
            <a:br>
              <a:rPr lang="en-US" dirty="0"/>
            </a:br>
            <a:r>
              <a:rPr lang="en-US" spc="-10" dirty="0"/>
              <a:t>second </a:t>
            </a:r>
            <a:r>
              <a:rPr lang="en-US" spc="-5" dirty="0"/>
              <a:t>line</a:t>
            </a:r>
            <a:endParaRPr spc="-5" dirty="0"/>
          </a:p>
        </p:txBody>
      </p:sp>
      <p:sp>
        <p:nvSpPr>
          <p:cNvPr id="18" name="Picture Placeholder 2" descr="Decorative"/>
          <p:cNvSpPr>
            <a:spLocks noGrp="1"/>
          </p:cNvSpPr>
          <p:nvPr>
            <p:ph type="pic" sz="quarter" idx="12"/>
          </p:nvPr>
        </p:nvSpPr>
        <p:spPr>
          <a:xfrm>
            <a:off x="1" y="-9542"/>
            <a:ext cx="3324660" cy="6867543"/>
          </a:xfrm>
          <a:solidFill>
            <a:schemeClr val="bg1"/>
          </a:solidFill>
        </p:spPr>
        <p:txBody>
          <a:bodyPr/>
          <a:lstStyle>
            <a:lvl1pPr marL="0" marR="0" indent="0" algn="ctr"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1</a:t>
            </a:r>
          </a:p>
        </p:txBody>
      </p:sp>
    </p:spTree>
    <p:extLst>
      <p:ext uri="{BB962C8B-B14F-4D97-AF65-F5344CB8AC3E}">
        <p14:creationId xmlns:p14="http://schemas.microsoft.com/office/powerpoint/2010/main" val="146852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ral Pink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1"/>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374458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ral Pink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1"/>
                </a:solidFill>
              </a:defRPr>
            </a:lvl1pPr>
          </a:lstStyle>
          <a:p>
            <a:r>
              <a:rPr lang="en-US" dirty="0"/>
              <a:t>&lt;Heading&gt;</a:t>
            </a:r>
            <a:endParaRPr lang="en-AU" dirty="0"/>
          </a:p>
        </p:txBody>
      </p:sp>
    </p:spTree>
    <p:extLst>
      <p:ext uri="{BB962C8B-B14F-4D97-AF65-F5344CB8AC3E}">
        <p14:creationId xmlns:p14="http://schemas.microsoft.com/office/powerpoint/2010/main" val="127682827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p:bg>
      <p:bgPr>
        <a:solidFill>
          <a:schemeClr val="accent2"/>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2</a:t>
            </a:r>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spTree>
    <p:extLst>
      <p:ext uri="{BB962C8B-B14F-4D97-AF65-F5344CB8AC3E}">
        <p14:creationId xmlns:p14="http://schemas.microsoft.com/office/powerpoint/2010/main" val="3645493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image" Target="../media/image3.jpeg"/><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11724" y="-11723"/>
            <a:ext cx="7393235" cy="6869724"/>
          </a:xfrm>
          <a:prstGeom prst="rect">
            <a:avLst/>
          </a:prstGeom>
          <a:blipFill dpi="0" rotWithShape="1">
            <a:blip r:embed="rId6" cstate="print">
              <a:alphaModFix amt="50000"/>
              <a:extLst>
                <a:ext uri="{28A0092B-C50C-407E-A947-70E740481C1C}">
                  <a14:useLocalDpi xmlns:a14="http://schemas.microsoft.com/office/drawing/2010/main" val="0"/>
                </a:ext>
              </a:extLst>
            </a:blip>
            <a:srcRect/>
            <a:stretch>
              <a:fillRect l="-109890" t="-28624" b="-97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63015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&lt;Heading&gt;</a:t>
            </a:r>
            <a:endParaRPr lang="en-AU" dirty="0"/>
          </a:p>
        </p:txBody>
      </p:sp>
      <p:sp>
        <p:nvSpPr>
          <p:cNvPr id="3" name="Text Placeholder 2"/>
          <p:cNvSpPr>
            <a:spLocks noGrp="1"/>
          </p:cNvSpPr>
          <p:nvPr>
            <p:ph type="body" idx="1"/>
          </p:nvPr>
        </p:nvSpPr>
        <p:spPr>
          <a:xfrm>
            <a:off x="838200" y="1825625"/>
            <a:ext cx="10515600" cy="397279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7" name="Straight Connector 6"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Northern Territory Government"/>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6" name="TextBox 5"/>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spTree>
    <p:extLst>
      <p:ext uri="{BB962C8B-B14F-4D97-AF65-F5344CB8AC3E}">
        <p14:creationId xmlns:p14="http://schemas.microsoft.com/office/powerpoint/2010/main" val="7037705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Lst>
  <p:txStyles>
    <p:titleStyle>
      <a:lvl1pPr algn="l" defTabSz="914400" rtl="0" eaLnBrk="1" latinLnBrk="0" hangingPunct="1">
        <a:lnSpc>
          <a:spcPct val="90000"/>
        </a:lnSpc>
        <a:spcBef>
          <a:spcPct val="0"/>
        </a:spcBef>
        <a:buNone/>
        <a:defRPr sz="4400" kern="1200">
          <a:solidFill>
            <a:srgbClr val="FA3E00"/>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543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mailto:LGQuestions.CMC@nt.gov.au"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04885" y="3155270"/>
            <a:ext cx="5234268" cy="249299"/>
          </a:xfrm>
        </p:spPr>
        <p:txBody>
          <a:bodyPr/>
          <a:lstStyle/>
          <a:p>
            <a:r>
              <a:rPr lang="en-AU" dirty="0"/>
              <a:t>Elected Member Training </a:t>
            </a:r>
          </a:p>
        </p:txBody>
      </p:sp>
      <p:sp>
        <p:nvSpPr>
          <p:cNvPr id="6" name="Text Placeholder 5"/>
          <p:cNvSpPr>
            <a:spLocks noGrp="1"/>
          </p:cNvSpPr>
          <p:nvPr>
            <p:ph type="body" sz="quarter" idx="14"/>
          </p:nvPr>
        </p:nvSpPr>
        <p:spPr>
          <a:xfrm>
            <a:off x="504000" y="509055"/>
            <a:ext cx="5236040" cy="498598"/>
          </a:xfrm>
        </p:spPr>
        <p:txBody>
          <a:bodyPr/>
          <a:lstStyle/>
          <a:p>
            <a:r>
              <a:rPr lang="en-AU" dirty="0"/>
              <a:t>Department of Housing, Local Government and Community Development</a:t>
            </a:r>
          </a:p>
        </p:txBody>
      </p:sp>
      <p:sp>
        <p:nvSpPr>
          <p:cNvPr id="7" name="Title 6"/>
          <p:cNvSpPr>
            <a:spLocks noGrp="1"/>
          </p:cNvSpPr>
          <p:nvPr>
            <p:ph type="title"/>
          </p:nvPr>
        </p:nvSpPr>
        <p:spPr>
          <a:xfrm>
            <a:off x="503999" y="2549115"/>
            <a:ext cx="5797413" cy="606155"/>
          </a:xfrm>
        </p:spPr>
        <p:txBody>
          <a:bodyPr/>
          <a:lstStyle/>
          <a:p>
            <a:r>
              <a:rPr lang="en-AU" sz="3300" dirty="0"/>
              <a:t>Personal Use of Social Media </a:t>
            </a:r>
          </a:p>
        </p:txBody>
      </p:sp>
      <p:sp>
        <p:nvSpPr>
          <p:cNvPr id="2" name="Text Placeholder 1">
            <a:extLst>
              <a:ext uri="{FF2B5EF4-FFF2-40B4-BE49-F238E27FC236}">
                <a16:creationId xmlns:a16="http://schemas.microsoft.com/office/drawing/2014/main" id="{C9CED7A2-DFBA-090E-5361-FD9BCDA6CE01}"/>
              </a:ext>
            </a:extLst>
          </p:cNvPr>
          <p:cNvSpPr txBox="1">
            <a:spLocks/>
          </p:cNvSpPr>
          <p:nvPr/>
        </p:nvSpPr>
        <p:spPr>
          <a:xfrm>
            <a:off x="504885" y="4547652"/>
            <a:ext cx="5449106" cy="997196"/>
          </a:xfrm>
          <a:prstGeom prst="rect">
            <a:avLst/>
          </a:prstGeom>
        </p:spPr>
        <p:txBody>
          <a:bodyPr wrap="square" lIns="0" tIns="0" rIns="0" bIns="0">
            <a:spAutoFit/>
          </a:bodyPr>
          <a:lstStyle>
            <a:lvl1pPr marL="0" indent="0" algn="l" defTabSz="914400" rtl="0" eaLnBrk="1" latinLnBrk="0" hangingPunct="1">
              <a:lnSpc>
                <a:spcPct val="90000"/>
              </a:lnSpc>
              <a:spcBef>
                <a:spcPts val="0"/>
              </a:spcBef>
              <a:buFont typeface="Arial" panose="020B0604020202020204" pitchFamily="34" charset="0"/>
              <a:buNone/>
              <a:defRPr sz="1800" kern="12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Learning and Development </a:t>
            </a:r>
          </a:p>
          <a:p>
            <a:r>
              <a:rPr lang="en-AU" dirty="0"/>
              <a:t>Local Government and Community Development</a:t>
            </a:r>
          </a:p>
          <a:p>
            <a:endParaRPr lang="en-AU" dirty="0"/>
          </a:p>
          <a:p>
            <a:endParaRPr lang="en-AU" dirty="0"/>
          </a:p>
        </p:txBody>
      </p:sp>
      <p:pic>
        <p:nvPicPr>
          <p:cNvPr id="36" name="Picture Placeholder 35" descr="Blurred aqua blue lights">
            <a:extLst>
              <a:ext uri="{FF2B5EF4-FFF2-40B4-BE49-F238E27FC236}">
                <a16:creationId xmlns:a16="http://schemas.microsoft.com/office/drawing/2014/main" id="{DA20108A-498C-4B4B-77EC-57779F25F7DF}"/>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0184" r="20184"/>
          <a:stretch>
            <a:fillRect/>
          </a:stretch>
        </p:blipFill>
        <p:spPr/>
      </p:pic>
      <p:pic>
        <p:nvPicPr>
          <p:cNvPr id="38" name="Content Placeholder 9">
            <a:extLst>
              <a:ext uri="{FF2B5EF4-FFF2-40B4-BE49-F238E27FC236}">
                <a16:creationId xmlns:a16="http://schemas.microsoft.com/office/drawing/2014/main" id="{7D7F4DF2-B25D-5AA7-8196-BB6092A28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9153" y="799102"/>
            <a:ext cx="7448764" cy="4961633"/>
          </a:xfrm>
          <a:prstGeom prst="rect">
            <a:avLst/>
          </a:prstGeom>
        </p:spPr>
      </p:pic>
    </p:spTree>
    <p:extLst>
      <p:ext uri="{BB962C8B-B14F-4D97-AF65-F5344CB8AC3E}">
        <p14:creationId xmlns:p14="http://schemas.microsoft.com/office/powerpoint/2010/main" val="47312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5DBCE-4280-4A3C-07A1-ABB8706B9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7D838-C8AD-3F6B-7908-9E8822DFD5AF}"/>
              </a:ext>
            </a:extLst>
          </p:cNvPr>
          <p:cNvSpPr>
            <a:spLocks noGrp="1"/>
          </p:cNvSpPr>
          <p:nvPr>
            <p:ph type="title"/>
          </p:nvPr>
        </p:nvSpPr>
        <p:spPr>
          <a:xfrm>
            <a:off x="936577" y="239482"/>
            <a:ext cx="4705564" cy="720000"/>
          </a:xfrm>
        </p:spPr>
        <p:txBody>
          <a:bodyPr/>
          <a:lstStyle/>
          <a:p>
            <a:r>
              <a:rPr lang="en-AU" sz="3600" b="1" dirty="0"/>
              <a:t>Case scenario 1</a:t>
            </a:r>
            <a:r>
              <a:rPr lang="en-GB" sz="3600" dirty="0"/>
              <a:t> </a:t>
            </a:r>
            <a:endParaRPr lang="en-AU" sz="3600" dirty="0"/>
          </a:p>
        </p:txBody>
      </p:sp>
      <p:sp>
        <p:nvSpPr>
          <p:cNvPr id="3" name="Content Placeholder 2">
            <a:extLst>
              <a:ext uri="{FF2B5EF4-FFF2-40B4-BE49-F238E27FC236}">
                <a16:creationId xmlns:a16="http://schemas.microsoft.com/office/drawing/2014/main" id="{4E414D49-3314-0F94-5FD6-130820737196}"/>
              </a:ext>
            </a:extLst>
          </p:cNvPr>
          <p:cNvSpPr>
            <a:spLocks noGrp="1"/>
          </p:cNvSpPr>
          <p:nvPr>
            <p:ph idx="1"/>
          </p:nvPr>
        </p:nvSpPr>
        <p:spPr>
          <a:xfrm>
            <a:off x="498763" y="1109610"/>
            <a:ext cx="9611007" cy="4788908"/>
          </a:xfrm>
        </p:spPr>
        <p:txBody>
          <a:bodyPr>
            <a:normAutofit fontScale="92500" lnSpcReduction="10000"/>
          </a:bodyPr>
          <a:lstStyle/>
          <a:p>
            <a:pPr marL="342900" indent="-342900">
              <a:lnSpc>
                <a:spcPct val="100000"/>
              </a:lnSpc>
              <a:buFont typeface="Wingdings" panose="05000000000000000000" pitchFamily="2" charset="2"/>
              <a:buChar char="§"/>
            </a:pPr>
            <a:r>
              <a:rPr lang="en-AU" sz="2500" dirty="0"/>
              <a:t>Mike is a passionate about community development.</a:t>
            </a:r>
          </a:p>
          <a:p>
            <a:pPr marL="342900" indent="-342900">
              <a:lnSpc>
                <a:spcPct val="100000"/>
              </a:lnSpc>
              <a:buFont typeface="Wingdings" panose="05000000000000000000" pitchFamily="2" charset="2"/>
              <a:buChar char="§"/>
            </a:pPr>
            <a:endParaRPr lang="en-AU" sz="2500" dirty="0"/>
          </a:p>
          <a:p>
            <a:pPr marL="342900" indent="-342900">
              <a:lnSpc>
                <a:spcPct val="100000"/>
              </a:lnSpc>
              <a:buFont typeface="Wingdings" panose="05000000000000000000" pitchFamily="2" charset="2"/>
              <a:buChar char="§"/>
            </a:pPr>
            <a:r>
              <a:rPr lang="en-AU" sz="2500" dirty="0"/>
              <a:t>On his personal Facebook page, he posts criticism of what he sees as his council’s inaction and slow response to community issues. </a:t>
            </a:r>
          </a:p>
          <a:p>
            <a:pPr marL="342900" indent="-342900">
              <a:lnSpc>
                <a:spcPct val="100000"/>
              </a:lnSpc>
              <a:buFont typeface="Wingdings" panose="05000000000000000000" pitchFamily="2" charset="2"/>
              <a:buChar char="§"/>
            </a:pPr>
            <a:endParaRPr lang="en-AU" sz="2500" dirty="0"/>
          </a:p>
          <a:p>
            <a:pPr marL="342900" indent="-342900">
              <a:lnSpc>
                <a:spcPct val="100000"/>
              </a:lnSpc>
              <a:buFont typeface="Wingdings" panose="05000000000000000000" pitchFamily="2" charset="2"/>
              <a:buChar char="§"/>
            </a:pPr>
            <a:r>
              <a:rPr lang="en-AU" sz="2500" dirty="0"/>
              <a:t>His profile identifies him as a “sometimes reluctant member of a certain council.” </a:t>
            </a:r>
          </a:p>
          <a:p>
            <a:pPr marL="342900" indent="-342900">
              <a:lnSpc>
                <a:spcPct val="100000"/>
              </a:lnSpc>
              <a:buFont typeface="Wingdings" panose="05000000000000000000" pitchFamily="2" charset="2"/>
              <a:buChar char="§"/>
            </a:pPr>
            <a:endParaRPr lang="en-AU" sz="2500" dirty="0"/>
          </a:p>
          <a:p>
            <a:pPr marL="342900" indent="-342900">
              <a:lnSpc>
                <a:spcPct val="100000"/>
              </a:lnSpc>
              <a:buFont typeface="Wingdings" panose="05000000000000000000" pitchFamily="2" charset="2"/>
              <a:buChar char="§"/>
            </a:pPr>
            <a:r>
              <a:rPr lang="en-AU" sz="2500" dirty="0"/>
              <a:t>He posts angry comments in response to his council’s online posts and ads.</a:t>
            </a:r>
          </a:p>
          <a:p>
            <a:pPr marL="342900" indent="-342900">
              <a:lnSpc>
                <a:spcPct val="100000"/>
              </a:lnSpc>
              <a:buFont typeface="Wingdings" panose="05000000000000000000" pitchFamily="2" charset="2"/>
              <a:buChar char="§"/>
            </a:pPr>
            <a:endParaRPr lang="en-AU" sz="2600" b="1" dirty="0">
              <a:solidFill>
                <a:srgbClr val="002060"/>
              </a:solidFill>
            </a:endParaRPr>
          </a:p>
          <a:p>
            <a:pPr marL="457200" indent="-457200" algn="ctr">
              <a:buAutoNum type="arabicPeriod"/>
            </a:pPr>
            <a:r>
              <a:rPr lang="en-AU" sz="2500" b="1" dirty="0">
                <a:solidFill>
                  <a:srgbClr val="002060"/>
                </a:solidFill>
              </a:rPr>
              <a:t>Is this an issue? Why or why not? </a:t>
            </a:r>
          </a:p>
          <a:p>
            <a:pPr algn="ctr"/>
            <a:r>
              <a:rPr lang="en-AU" sz="2500" b="1" dirty="0">
                <a:solidFill>
                  <a:srgbClr val="002060"/>
                </a:solidFill>
              </a:rPr>
              <a:t>2. How do we stay true to ourselves and still meet our responsibilities as elected members?</a:t>
            </a:r>
          </a:p>
        </p:txBody>
      </p:sp>
      <p:sp>
        <p:nvSpPr>
          <p:cNvPr id="5" name="Rounded Rectangle 10">
            <a:extLst>
              <a:ext uri="{FF2B5EF4-FFF2-40B4-BE49-F238E27FC236}">
                <a16:creationId xmlns:a16="http://schemas.microsoft.com/office/drawing/2014/main" id="{B4EAEDDD-DA79-7EAB-F123-0BBADBC8B579}"/>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E9CB6320-4111-BC91-43D1-8E35BDEBD0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511" t="11171" r="36005"/>
          <a:stretch/>
        </p:blipFill>
        <p:spPr>
          <a:xfrm>
            <a:off x="9704524" y="1109610"/>
            <a:ext cx="2723780" cy="3619245"/>
          </a:xfrm>
          <a:prstGeom prst="rect">
            <a:avLst/>
          </a:prstGeom>
        </p:spPr>
      </p:pic>
    </p:spTree>
    <p:extLst>
      <p:ext uri="{BB962C8B-B14F-4D97-AF65-F5344CB8AC3E}">
        <p14:creationId xmlns:p14="http://schemas.microsoft.com/office/powerpoint/2010/main" val="146087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3F494-7F7B-1FF4-FCE5-066497CF89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963652-8818-4473-B373-C7A44434E047}"/>
              </a:ext>
            </a:extLst>
          </p:cNvPr>
          <p:cNvSpPr>
            <a:spLocks noGrp="1"/>
          </p:cNvSpPr>
          <p:nvPr>
            <p:ph type="title"/>
          </p:nvPr>
        </p:nvSpPr>
        <p:spPr>
          <a:xfrm>
            <a:off x="498764" y="239483"/>
            <a:ext cx="11693235" cy="720000"/>
          </a:xfrm>
        </p:spPr>
        <p:txBody>
          <a:bodyPr/>
          <a:lstStyle/>
          <a:p>
            <a:r>
              <a:rPr lang="en-AU" sz="3400" b="1" dirty="0"/>
              <a:t>8. </a:t>
            </a:r>
            <a:r>
              <a:rPr lang="en-GB" sz="3600" b="1" dirty="0">
                <a:solidFill>
                  <a:srgbClr val="002060"/>
                </a:solidFill>
              </a:rPr>
              <a:t>Receiving community requests or questions</a:t>
            </a:r>
            <a:endParaRPr lang="en-AU" sz="3400" dirty="0">
              <a:solidFill>
                <a:srgbClr val="002060"/>
              </a:solidFill>
            </a:endParaRPr>
          </a:p>
        </p:txBody>
      </p:sp>
      <p:sp>
        <p:nvSpPr>
          <p:cNvPr id="3" name="Content Placeholder 2">
            <a:extLst>
              <a:ext uri="{FF2B5EF4-FFF2-40B4-BE49-F238E27FC236}">
                <a16:creationId xmlns:a16="http://schemas.microsoft.com/office/drawing/2014/main" id="{3A187D59-7C2A-371D-620B-1BA1FFD5F6F4}"/>
              </a:ext>
            </a:extLst>
          </p:cNvPr>
          <p:cNvSpPr>
            <a:spLocks noGrp="1"/>
          </p:cNvSpPr>
          <p:nvPr>
            <p:ph idx="1"/>
          </p:nvPr>
        </p:nvSpPr>
        <p:spPr>
          <a:xfrm>
            <a:off x="498764" y="1198965"/>
            <a:ext cx="9621281" cy="4194967"/>
          </a:xfrm>
        </p:spPr>
        <p:txBody>
          <a:bodyPr>
            <a:normAutofit/>
          </a:bodyPr>
          <a:lstStyle/>
          <a:p>
            <a:r>
              <a:rPr lang="en-AU" sz="2300" dirty="0">
                <a:solidFill>
                  <a:srgbClr val="0070C0"/>
                </a:solidFill>
                <a:ea typeface="Calibri" panose="020F0502020204030204" pitchFamily="34" charset="0"/>
                <a:cs typeface="Times New Roman" panose="02020603050405020304" pitchFamily="18" charset="0"/>
              </a:rPr>
              <a:t>When Council members use social media, they may receive comments from community members, such as requests, complaints or questions. </a:t>
            </a:r>
          </a:p>
          <a:p>
            <a:endParaRPr lang="en-AU" sz="2300" dirty="0">
              <a:solidFill>
                <a:srgbClr val="0070C0"/>
              </a:solidFill>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AU" sz="2300" dirty="0"/>
              <a:t>It is the job of council administration to find the answers to comments such as requests and questions. </a:t>
            </a:r>
          </a:p>
          <a:p>
            <a:pPr marL="342900" indent="-342900">
              <a:buFont typeface="Wingdings" panose="05000000000000000000" pitchFamily="2" charset="2"/>
              <a:buChar char="§"/>
            </a:pPr>
            <a:endParaRPr lang="en-AU" sz="2300" dirty="0"/>
          </a:p>
          <a:p>
            <a:pPr marL="342900" indent="-342900">
              <a:buFont typeface="Wingdings" panose="05000000000000000000" pitchFamily="2" charset="2"/>
              <a:buChar char="§"/>
            </a:pPr>
            <a:r>
              <a:rPr lang="en-AU" sz="2300" dirty="0"/>
              <a:t>Council members should send comments to council administration for a response. </a:t>
            </a:r>
          </a:p>
          <a:p>
            <a:pPr marL="342900" indent="-342900">
              <a:buFont typeface="Wingdings" panose="05000000000000000000" pitchFamily="2" charset="2"/>
              <a:buChar char="§"/>
            </a:pPr>
            <a:endParaRPr lang="en-AU" sz="2300" dirty="0"/>
          </a:p>
          <a:p>
            <a:pPr marL="342900" indent="-342900">
              <a:buFont typeface="Wingdings" panose="05000000000000000000" pitchFamily="2" charset="2"/>
              <a:buChar char="§"/>
            </a:pPr>
            <a:r>
              <a:rPr lang="en-AU" sz="2300" dirty="0"/>
              <a:t>Make sure you let the community member know that their comment/question has been received and sent to council </a:t>
            </a:r>
          </a:p>
          <a:p>
            <a:r>
              <a:rPr lang="en-AU" sz="2300" dirty="0"/>
              <a:t>    for a response.</a:t>
            </a:r>
            <a:endParaRPr lang="en-AU" sz="2300" dirty="0">
              <a:cs typeface="Times New Roman" panose="02020603050405020304" pitchFamily="18" charset="0"/>
            </a:endParaRPr>
          </a:p>
          <a:p>
            <a:pPr marL="342900" indent="-342900">
              <a:buFont typeface="Wingdings" panose="05000000000000000000" pitchFamily="2" charset="2"/>
              <a:buChar char="§"/>
            </a:pPr>
            <a:endParaRPr lang="en-AU" sz="2400" dirty="0">
              <a:cs typeface="Times New Roman" panose="02020603050405020304" pitchFamily="18" charset="0"/>
            </a:endParaRPr>
          </a:p>
          <a:p>
            <a:pPr marL="342900" indent="-342900">
              <a:buFont typeface="Wingdings" panose="05000000000000000000" pitchFamily="2" charset="2"/>
              <a:buChar char="§"/>
            </a:pPr>
            <a:endParaRPr lang="en-AU" sz="2400" b="1" dirty="0">
              <a:solidFill>
                <a:schemeClr val="accent2"/>
              </a:solidFill>
            </a:endParaRPr>
          </a:p>
        </p:txBody>
      </p:sp>
      <p:sp>
        <p:nvSpPr>
          <p:cNvPr id="5" name="Rounded Rectangle 10">
            <a:extLst>
              <a:ext uri="{FF2B5EF4-FFF2-40B4-BE49-F238E27FC236}">
                <a16:creationId xmlns:a16="http://schemas.microsoft.com/office/drawing/2014/main" id="{327FE9BF-3F64-BDA7-599C-6C6596E21AF1}"/>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12922E65-CFA1-915C-ADF6-8A9AFF75E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089" y="3605825"/>
            <a:ext cx="3835900" cy="2361433"/>
          </a:xfrm>
          <a:prstGeom prst="rect">
            <a:avLst/>
          </a:prstGeom>
        </p:spPr>
      </p:pic>
    </p:spTree>
    <p:extLst>
      <p:ext uri="{BB962C8B-B14F-4D97-AF65-F5344CB8AC3E}">
        <p14:creationId xmlns:p14="http://schemas.microsoft.com/office/powerpoint/2010/main" val="37949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E50EB-6563-2CA8-0619-B4306E5F3B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8CECD-67EC-7DD7-DC72-B3CC16CE76A2}"/>
              </a:ext>
            </a:extLst>
          </p:cNvPr>
          <p:cNvSpPr>
            <a:spLocks noGrp="1"/>
          </p:cNvSpPr>
          <p:nvPr>
            <p:ph type="title"/>
          </p:nvPr>
        </p:nvSpPr>
        <p:spPr>
          <a:xfrm>
            <a:off x="688369" y="231968"/>
            <a:ext cx="8917968" cy="720000"/>
          </a:xfrm>
        </p:spPr>
        <p:txBody>
          <a:bodyPr/>
          <a:lstStyle/>
          <a:p>
            <a:r>
              <a:rPr lang="en-AU" sz="3600" dirty="0"/>
              <a:t>9. </a:t>
            </a:r>
            <a:r>
              <a:rPr lang="en-GB" sz="3600" dirty="0"/>
              <a:t>Using photos, videos &amp; images</a:t>
            </a:r>
            <a:endParaRPr lang="en-AU" sz="3600" dirty="0"/>
          </a:p>
        </p:txBody>
      </p:sp>
      <p:sp>
        <p:nvSpPr>
          <p:cNvPr id="5" name="Content Placeholder 4">
            <a:extLst>
              <a:ext uri="{FF2B5EF4-FFF2-40B4-BE49-F238E27FC236}">
                <a16:creationId xmlns:a16="http://schemas.microsoft.com/office/drawing/2014/main" id="{9F0D4B34-5A7F-967C-17C1-EC8ED0F9FF88}"/>
              </a:ext>
            </a:extLst>
          </p:cNvPr>
          <p:cNvSpPr>
            <a:spLocks noGrp="1"/>
          </p:cNvSpPr>
          <p:nvPr>
            <p:ph idx="1"/>
          </p:nvPr>
        </p:nvSpPr>
        <p:spPr>
          <a:xfrm>
            <a:off x="498764" y="1130157"/>
            <a:ext cx="9788236" cy="4751097"/>
          </a:xfrm>
        </p:spPr>
        <p:txBody>
          <a:bodyPr>
            <a:normAutofit/>
          </a:bodyPr>
          <a:lstStyle/>
          <a:p>
            <a:pPr>
              <a:lnSpc>
                <a:spcPct val="110000"/>
              </a:lnSpc>
            </a:pPr>
            <a:r>
              <a:rPr lang="en-AU" sz="3200" b="1" dirty="0">
                <a:solidFill>
                  <a:srgbClr val="0070C0"/>
                </a:solidFill>
                <a:cs typeface="Times New Roman" panose="02020603050405020304" pitchFamily="18" charset="0"/>
              </a:rPr>
              <a:t>DOs</a:t>
            </a:r>
            <a:endParaRPr lang="en-AU" sz="1400" dirty="0"/>
          </a:p>
          <a:p>
            <a:pPr marL="457200" indent="-457200">
              <a:lnSpc>
                <a:spcPct val="120000"/>
              </a:lnSpc>
              <a:spcAft>
                <a:spcPts val="1200"/>
              </a:spcAft>
              <a:buFont typeface="Wingdings" panose="05000000000000000000" pitchFamily="2" charset="2"/>
              <a:buChar char="§"/>
            </a:pPr>
            <a:r>
              <a:rPr lang="en-AU" sz="2400" dirty="0"/>
              <a:t>Use relevant, high-quality images or videos </a:t>
            </a:r>
            <a:endParaRPr lang="en-AU" sz="900" dirty="0"/>
          </a:p>
          <a:p>
            <a:pPr marL="457200" indent="-457200">
              <a:lnSpc>
                <a:spcPct val="120000"/>
              </a:lnSpc>
              <a:spcAft>
                <a:spcPts val="1200"/>
              </a:spcAft>
              <a:buFont typeface="Wingdings" panose="05000000000000000000" pitchFamily="2" charset="2"/>
              <a:buChar char="§"/>
            </a:pPr>
            <a:r>
              <a:rPr lang="en-AU" sz="2400" dirty="0"/>
              <a:t>Ask permission from each person before taking their photo and let them know the intended use of the photo</a:t>
            </a:r>
          </a:p>
          <a:p>
            <a:pPr marL="457200" indent="-457200">
              <a:lnSpc>
                <a:spcPct val="120000"/>
              </a:lnSpc>
              <a:spcAft>
                <a:spcPts val="1200"/>
              </a:spcAft>
              <a:buFont typeface="Wingdings" panose="05000000000000000000" pitchFamily="2" charset="2"/>
              <a:buChar char="§"/>
            </a:pPr>
            <a:r>
              <a:rPr lang="en-AU" sz="2400" dirty="0"/>
              <a:t>Ask permission to use an image or video that someone else created, even if you are in the picture</a:t>
            </a:r>
          </a:p>
          <a:p>
            <a:pPr marL="457200" indent="-457200">
              <a:lnSpc>
                <a:spcPct val="120000"/>
              </a:lnSpc>
              <a:spcAft>
                <a:spcPts val="1200"/>
              </a:spcAft>
              <a:buFont typeface="Wingdings" panose="05000000000000000000" pitchFamily="2" charset="2"/>
              <a:buChar char="§"/>
            </a:pPr>
            <a:r>
              <a:rPr lang="en-AU" sz="2400" dirty="0"/>
              <a:t>Credit the person who took the photo </a:t>
            </a:r>
          </a:p>
          <a:p>
            <a:pPr marL="457200" indent="-457200">
              <a:lnSpc>
                <a:spcPct val="120000"/>
              </a:lnSpc>
              <a:spcAft>
                <a:spcPts val="1200"/>
              </a:spcAft>
              <a:buFont typeface="Wingdings" panose="05000000000000000000" pitchFamily="2" charset="2"/>
              <a:buChar char="§"/>
            </a:pPr>
            <a:r>
              <a:rPr lang="en-AU" sz="2400" dirty="0"/>
              <a:t>Remove an image or video immediately if you are asked</a:t>
            </a: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dirty="0"/>
          </a:p>
        </p:txBody>
      </p:sp>
      <p:sp>
        <p:nvSpPr>
          <p:cNvPr id="3" name="Rounded Rectangle 10">
            <a:extLst>
              <a:ext uri="{FF2B5EF4-FFF2-40B4-BE49-F238E27FC236}">
                <a16:creationId xmlns:a16="http://schemas.microsoft.com/office/drawing/2014/main" id="{6586512A-08D1-901D-C7CE-E4594FED2210}"/>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Content Placeholder 3">
            <a:extLst>
              <a:ext uri="{FF2B5EF4-FFF2-40B4-BE49-F238E27FC236}">
                <a16:creationId xmlns:a16="http://schemas.microsoft.com/office/drawing/2014/main" id="{09551814-D966-0C6E-00D2-F89D9F877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1936" y="3429000"/>
            <a:ext cx="3664449" cy="2676213"/>
          </a:xfrm>
          <a:prstGeom prst="rect">
            <a:avLst/>
          </a:prstGeom>
        </p:spPr>
      </p:pic>
    </p:spTree>
    <p:extLst>
      <p:ext uri="{BB962C8B-B14F-4D97-AF65-F5344CB8AC3E}">
        <p14:creationId xmlns:p14="http://schemas.microsoft.com/office/powerpoint/2010/main" val="2336594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4C400-9359-2D1E-A8E9-B3F8F6E176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7C2B1D-D43E-AF08-7FB9-D908B64C8A13}"/>
              </a:ext>
            </a:extLst>
          </p:cNvPr>
          <p:cNvSpPr>
            <a:spLocks noGrp="1"/>
          </p:cNvSpPr>
          <p:nvPr>
            <p:ph type="title"/>
          </p:nvPr>
        </p:nvSpPr>
        <p:spPr>
          <a:xfrm>
            <a:off x="688369" y="231968"/>
            <a:ext cx="8917968" cy="720000"/>
          </a:xfrm>
        </p:spPr>
        <p:txBody>
          <a:bodyPr/>
          <a:lstStyle/>
          <a:p>
            <a:r>
              <a:rPr lang="en-AU" sz="3600" dirty="0"/>
              <a:t>10. </a:t>
            </a:r>
            <a:r>
              <a:rPr lang="en-GB" sz="3600" dirty="0"/>
              <a:t>Using photos, videos &amp; images</a:t>
            </a:r>
            <a:endParaRPr lang="en-AU" sz="3600" dirty="0"/>
          </a:p>
        </p:txBody>
      </p:sp>
      <p:sp>
        <p:nvSpPr>
          <p:cNvPr id="5" name="Content Placeholder 4">
            <a:extLst>
              <a:ext uri="{FF2B5EF4-FFF2-40B4-BE49-F238E27FC236}">
                <a16:creationId xmlns:a16="http://schemas.microsoft.com/office/drawing/2014/main" id="{BEBBFC1A-154A-9F24-AE76-921DD870B9AD}"/>
              </a:ext>
            </a:extLst>
          </p:cNvPr>
          <p:cNvSpPr>
            <a:spLocks noGrp="1"/>
          </p:cNvSpPr>
          <p:nvPr>
            <p:ph idx="1"/>
          </p:nvPr>
        </p:nvSpPr>
        <p:spPr>
          <a:xfrm>
            <a:off x="498764" y="1130157"/>
            <a:ext cx="9788236" cy="4751097"/>
          </a:xfrm>
        </p:spPr>
        <p:txBody>
          <a:bodyPr>
            <a:normAutofit/>
          </a:bodyPr>
          <a:lstStyle/>
          <a:p>
            <a:pPr>
              <a:lnSpc>
                <a:spcPct val="110000"/>
              </a:lnSpc>
            </a:pPr>
            <a:r>
              <a:rPr lang="en-AU" sz="3200" b="1" dirty="0">
                <a:solidFill>
                  <a:srgbClr val="0070C0"/>
                </a:solidFill>
                <a:cs typeface="Times New Roman" panose="02020603050405020304" pitchFamily="18" charset="0"/>
              </a:rPr>
              <a:t>DON’Ts</a:t>
            </a:r>
          </a:p>
          <a:p>
            <a:pPr marL="342900" indent="-342900">
              <a:lnSpc>
                <a:spcPct val="110000"/>
              </a:lnSpc>
              <a:buFont typeface="Wingdings" panose="05000000000000000000" pitchFamily="2" charset="2"/>
              <a:buChar char="§"/>
            </a:pPr>
            <a:endParaRPr lang="en-AU" sz="1200" dirty="0"/>
          </a:p>
          <a:p>
            <a:pPr marL="342900" indent="-342900">
              <a:lnSpc>
                <a:spcPct val="120000"/>
              </a:lnSpc>
              <a:spcAft>
                <a:spcPts val="1200"/>
              </a:spcAft>
              <a:buFont typeface="Wingdings" panose="05000000000000000000" pitchFamily="2" charset="2"/>
              <a:buChar char="§"/>
            </a:pPr>
            <a:r>
              <a:rPr lang="en-AU" sz="2300" dirty="0"/>
              <a:t>Use the image or video if you don’t know the creator</a:t>
            </a:r>
          </a:p>
          <a:p>
            <a:pPr marL="342900" indent="-342900">
              <a:lnSpc>
                <a:spcPct val="120000"/>
              </a:lnSpc>
              <a:spcAft>
                <a:spcPts val="1200"/>
              </a:spcAft>
              <a:buFont typeface="Wingdings" panose="05000000000000000000" pitchFamily="2" charset="2"/>
              <a:buChar char="§"/>
            </a:pPr>
            <a:r>
              <a:rPr lang="en-AU" sz="2300" dirty="0"/>
              <a:t>Post stock photos without giving credit to the owner</a:t>
            </a:r>
          </a:p>
          <a:p>
            <a:pPr marL="342900" indent="-342900">
              <a:lnSpc>
                <a:spcPct val="120000"/>
              </a:lnSpc>
              <a:spcAft>
                <a:spcPts val="1200"/>
              </a:spcAft>
              <a:buFont typeface="Wingdings" panose="05000000000000000000" pitchFamily="2" charset="2"/>
              <a:buChar char="§"/>
            </a:pPr>
            <a:r>
              <a:rPr lang="en-AU" sz="2300" dirty="0"/>
              <a:t>Use a photo if you don’t have permission from every person in the picture</a:t>
            </a:r>
          </a:p>
          <a:p>
            <a:pPr marL="342900" indent="-342900">
              <a:lnSpc>
                <a:spcPct val="120000"/>
              </a:lnSpc>
              <a:spcAft>
                <a:spcPts val="1200"/>
              </a:spcAft>
              <a:buFont typeface="Wingdings" panose="05000000000000000000" pitchFamily="2" charset="2"/>
              <a:buChar char="§"/>
            </a:pPr>
            <a:r>
              <a:rPr lang="en-AU" sz="2300" dirty="0"/>
              <a:t>Use images from the internet without checking the terms of use</a:t>
            </a:r>
          </a:p>
          <a:p>
            <a:pPr marL="342900" indent="-342900">
              <a:lnSpc>
                <a:spcPct val="120000"/>
              </a:lnSpc>
              <a:spcAft>
                <a:spcPts val="1200"/>
              </a:spcAft>
              <a:buFont typeface="Wingdings" panose="05000000000000000000" pitchFamily="2" charset="2"/>
              <a:buChar char="§"/>
            </a:pPr>
            <a:r>
              <a:rPr lang="en-AU" sz="2300" dirty="0"/>
              <a:t>Use images that may embarrass you or another person</a:t>
            </a:r>
          </a:p>
          <a:p>
            <a:pPr marL="457200" indent="-457200">
              <a:lnSpc>
                <a:spcPct val="120000"/>
              </a:lnSpc>
              <a:spcAft>
                <a:spcPts val="1200"/>
              </a:spcAft>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dirty="0"/>
          </a:p>
        </p:txBody>
      </p:sp>
      <p:sp>
        <p:nvSpPr>
          <p:cNvPr id="3" name="Rounded Rectangle 10">
            <a:extLst>
              <a:ext uri="{FF2B5EF4-FFF2-40B4-BE49-F238E27FC236}">
                <a16:creationId xmlns:a16="http://schemas.microsoft.com/office/drawing/2014/main" id="{2D938AC9-1827-E20A-71F7-C411E63159B2}"/>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Content Placeholder 3">
            <a:extLst>
              <a:ext uri="{FF2B5EF4-FFF2-40B4-BE49-F238E27FC236}">
                <a16:creationId xmlns:a16="http://schemas.microsoft.com/office/drawing/2014/main" id="{3F2B48C3-C92C-5316-34C0-CE197E8CA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503" y="3283100"/>
            <a:ext cx="3664449" cy="2676213"/>
          </a:xfrm>
          <a:prstGeom prst="rect">
            <a:avLst/>
          </a:prstGeom>
        </p:spPr>
      </p:pic>
    </p:spTree>
    <p:extLst>
      <p:ext uri="{BB962C8B-B14F-4D97-AF65-F5344CB8AC3E}">
        <p14:creationId xmlns:p14="http://schemas.microsoft.com/office/powerpoint/2010/main" val="58976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3FAF2-B6D2-60D5-0E82-865C90803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B1254-9720-DB68-5988-995A0EA2CA83}"/>
              </a:ext>
            </a:extLst>
          </p:cNvPr>
          <p:cNvSpPr>
            <a:spLocks noGrp="1"/>
          </p:cNvSpPr>
          <p:nvPr>
            <p:ph type="title"/>
          </p:nvPr>
        </p:nvSpPr>
        <p:spPr>
          <a:xfrm>
            <a:off x="624428" y="208537"/>
            <a:ext cx="6392821" cy="720000"/>
          </a:xfrm>
        </p:spPr>
        <p:txBody>
          <a:bodyPr/>
          <a:lstStyle/>
          <a:p>
            <a:r>
              <a:rPr lang="en-AU" sz="3600" dirty="0"/>
              <a:t>11. Online bullying</a:t>
            </a:r>
          </a:p>
        </p:txBody>
      </p:sp>
      <p:sp>
        <p:nvSpPr>
          <p:cNvPr id="5" name="Content Placeholder 4">
            <a:extLst>
              <a:ext uri="{FF2B5EF4-FFF2-40B4-BE49-F238E27FC236}">
                <a16:creationId xmlns:a16="http://schemas.microsoft.com/office/drawing/2014/main" id="{71F35BD0-FDA6-B290-349E-B738A67A631E}"/>
              </a:ext>
            </a:extLst>
          </p:cNvPr>
          <p:cNvSpPr>
            <a:spLocks noGrp="1"/>
          </p:cNvSpPr>
          <p:nvPr>
            <p:ph idx="1"/>
          </p:nvPr>
        </p:nvSpPr>
        <p:spPr>
          <a:xfrm>
            <a:off x="914400" y="1059874"/>
            <a:ext cx="10921429" cy="810023"/>
          </a:xfrm>
        </p:spPr>
        <p:txBody>
          <a:bodyPr>
            <a:normAutofit/>
          </a:bodyPr>
          <a:lstStyle/>
          <a:p>
            <a:pPr>
              <a:lnSpc>
                <a:spcPct val="100000"/>
              </a:lnSpc>
              <a:spcBef>
                <a:spcPts val="1000"/>
              </a:spcBef>
            </a:pPr>
            <a:r>
              <a:rPr lang="en-AU" sz="2300" b="1" dirty="0">
                <a:solidFill>
                  <a:srgbClr val="0070C0"/>
                </a:solidFill>
              </a:rPr>
              <a:t>As a council member, you are responsible for practicing good behaviour and maintaining respect towards other people.</a:t>
            </a: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dirty="0"/>
          </a:p>
        </p:txBody>
      </p:sp>
      <p:sp>
        <p:nvSpPr>
          <p:cNvPr id="3" name="Rounded Rectangle 10">
            <a:extLst>
              <a:ext uri="{FF2B5EF4-FFF2-40B4-BE49-F238E27FC236}">
                <a16:creationId xmlns:a16="http://schemas.microsoft.com/office/drawing/2014/main" id="{78D8483B-48FC-3562-4FDF-F7865D34E942}"/>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ounded Rectangle 7">
            <a:extLst>
              <a:ext uri="{FF2B5EF4-FFF2-40B4-BE49-F238E27FC236}">
                <a16:creationId xmlns:a16="http://schemas.microsoft.com/office/drawing/2014/main" id="{DDB3ABC4-AAD0-239C-4159-A054C2CADEAC}"/>
              </a:ext>
            </a:extLst>
          </p:cNvPr>
          <p:cNvSpPr/>
          <p:nvPr/>
        </p:nvSpPr>
        <p:spPr>
          <a:xfrm>
            <a:off x="906867" y="2043988"/>
            <a:ext cx="4928878" cy="340719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AU" sz="2300" b="1" dirty="0">
                <a:solidFill>
                  <a:srgbClr val="454347"/>
                </a:solidFill>
              </a:rPr>
              <a:t>The Code of Conduct prohibits all types of bullying behaviour, including:</a:t>
            </a:r>
          </a:p>
          <a:p>
            <a:pPr marL="342900" indent="-342900">
              <a:lnSpc>
                <a:spcPct val="150000"/>
              </a:lnSpc>
              <a:buFont typeface="Wingdings" panose="05000000000000000000" pitchFamily="2" charset="2"/>
              <a:buChar char="v"/>
            </a:pPr>
            <a:r>
              <a:rPr lang="en-AU" sz="2000" dirty="0">
                <a:solidFill>
                  <a:srgbClr val="454347"/>
                </a:solidFill>
              </a:rPr>
              <a:t>Spreading rumours</a:t>
            </a:r>
          </a:p>
          <a:p>
            <a:pPr marL="342900" indent="-342900">
              <a:lnSpc>
                <a:spcPct val="150000"/>
              </a:lnSpc>
              <a:buFont typeface="Wingdings" panose="05000000000000000000" pitchFamily="2" charset="2"/>
              <a:buChar char="v"/>
            </a:pPr>
            <a:r>
              <a:rPr lang="en-AU" sz="2000" dirty="0">
                <a:solidFill>
                  <a:srgbClr val="454347"/>
                </a:solidFill>
              </a:rPr>
              <a:t>Excluding others</a:t>
            </a:r>
          </a:p>
          <a:p>
            <a:pPr marL="342900" indent="-342900">
              <a:lnSpc>
                <a:spcPct val="150000"/>
              </a:lnSpc>
              <a:buFont typeface="Wingdings" panose="05000000000000000000" pitchFamily="2" charset="2"/>
              <a:buChar char="v"/>
            </a:pPr>
            <a:r>
              <a:rPr lang="en-AU" sz="2000" dirty="0">
                <a:solidFill>
                  <a:srgbClr val="454347"/>
                </a:solidFill>
              </a:rPr>
              <a:t>Hurtful comments</a:t>
            </a:r>
          </a:p>
          <a:p>
            <a:pPr marL="342900" indent="-342900">
              <a:lnSpc>
                <a:spcPct val="150000"/>
              </a:lnSpc>
              <a:buFont typeface="Wingdings" panose="05000000000000000000" pitchFamily="2" charset="2"/>
              <a:buChar char="v"/>
            </a:pPr>
            <a:r>
              <a:rPr lang="en-AU" sz="2000" dirty="0">
                <a:solidFill>
                  <a:srgbClr val="454347"/>
                </a:solidFill>
              </a:rPr>
              <a:t>Threats</a:t>
            </a:r>
          </a:p>
        </p:txBody>
      </p:sp>
      <p:sp>
        <p:nvSpPr>
          <p:cNvPr id="7" name="Rounded Rectangle 7">
            <a:extLst>
              <a:ext uri="{FF2B5EF4-FFF2-40B4-BE49-F238E27FC236}">
                <a16:creationId xmlns:a16="http://schemas.microsoft.com/office/drawing/2014/main" id="{964CA446-BABA-2B5F-C170-9D5128CA0B83}"/>
              </a:ext>
            </a:extLst>
          </p:cNvPr>
          <p:cNvSpPr/>
          <p:nvPr/>
        </p:nvSpPr>
        <p:spPr>
          <a:xfrm>
            <a:off x="6906951" y="2043988"/>
            <a:ext cx="4928878" cy="340719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AU" sz="2300" b="1" dirty="0">
                <a:solidFill>
                  <a:schemeClr val="tx1"/>
                </a:solidFill>
              </a:rPr>
              <a:t>This also includes cyber bullying, such as:</a:t>
            </a:r>
          </a:p>
          <a:p>
            <a:pPr marL="342900" lvl="0" indent="-342900">
              <a:spcBef>
                <a:spcPts val="1000"/>
              </a:spcBef>
              <a:spcAft>
                <a:spcPts val="1000"/>
              </a:spcAft>
              <a:buFont typeface="Wingdings" panose="05000000000000000000" pitchFamily="2" charset="2"/>
              <a:buChar char="v"/>
            </a:pPr>
            <a:r>
              <a:rPr lang="en-AU" sz="2000" dirty="0">
                <a:solidFill>
                  <a:schemeClr val="tx1"/>
                </a:solidFill>
              </a:rPr>
              <a:t>Sending nasty messages</a:t>
            </a:r>
          </a:p>
          <a:p>
            <a:pPr marL="342900" lvl="0" indent="-342900">
              <a:buFont typeface="Wingdings" panose="05000000000000000000" pitchFamily="2" charset="2"/>
              <a:buChar char="v"/>
            </a:pPr>
            <a:r>
              <a:rPr lang="en-AU" sz="2000" dirty="0">
                <a:solidFill>
                  <a:schemeClr val="tx1"/>
                </a:solidFill>
              </a:rPr>
              <a:t>Disrespectful comments on social media</a:t>
            </a:r>
          </a:p>
          <a:p>
            <a:pPr marL="342900" lvl="0" indent="-342900">
              <a:spcBef>
                <a:spcPts val="1000"/>
              </a:spcBef>
              <a:buFont typeface="Wingdings" panose="05000000000000000000" pitchFamily="2" charset="2"/>
              <a:buChar char="v"/>
            </a:pPr>
            <a:r>
              <a:rPr lang="en-AU" sz="2000" dirty="0">
                <a:solidFill>
                  <a:schemeClr val="tx1"/>
                </a:solidFill>
              </a:rPr>
              <a:t>Prank calls and harassment</a:t>
            </a:r>
          </a:p>
        </p:txBody>
      </p:sp>
      <p:pic>
        <p:nvPicPr>
          <p:cNvPr id="8" name="Content Placeholder 9">
            <a:extLst>
              <a:ext uri="{FF2B5EF4-FFF2-40B4-BE49-F238E27FC236}">
                <a16:creationId xmlns:a16="http://schemas.microsoft.com/office/drawing/2014/main" id="{CC4DB9F5-E8CA-B04D-7DC7-FC47FCE10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664" y="4357804"/>
            <a:ext cx="4408368" cy="2500196"/>
          </a:xfrm>
          <a:prstGeom prst="rect">
            <a:avLst/>
          </a:prstGeom>
        </p:spPr>
      </p:pic>
    </p:spTree>
    <p:extLst>
      <p:ext uri="{BB962C8B-B14F-4D97-AF65-F5344CB8AC3E}">
        <p14:creationId xmlns:p14="http://schemas.microsoft.com/office/powerpoint/2010/main" val="3874168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5DBCE-4280-4A3C-07A1-ABB8706B9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7D838-C8AD-3F6B-7908-9E8822DFD5AF}"/>
              </a:ext>
            </a:extLst>
          </p:cNvPr>
          <p:cNvSpPr>
            <a:spLocks noGrp="1"/>
          </p:cNvSpPr>
          <p:nvPr>
            <p:ph type="title"/>
          </p:nvPr>
        </p:nvSpPr>
        <p:spPr>
          <a:xfrm>
            <a:off x="676110" y="288050"/>
            <a:ext cx="8977045" cy="720000"/>
          </a:xfrm>
        </p:spPr>
        <p:txBody>
          <a:bodyPr/>
          <a:lstStyle/>
          <a:p>
            <a:r>
              <a:rPr lang="en-AU" sz="3600" b="1" dirty="0"/>
              <a:t>11.1 </a:t>
            </a:r>
            <a:r>
              <a:rPr lang="en-GB" sz="3600" dirty="0"/>
              <a:t>What to do if you are bullied online </a:t>
            </a:r>
            <a:endParaRPr lang="en-AU" sz="3600" dirty="0"/>
          </a:p>
        </p:txBody>
      </p:sp>
      <p:sp>
        <p:nvSpPr>
          <p:cNvPr id="3" name="Content Placeholder 2">
            <a:extLst>
              <a:ext uri="{FF2B5EF4-FFF2-40B4-BE49-F238E27FC236}">
                <a16:creationId xmlns:a16="http://schemas.microsoft.com/office/drawing/2014/main" id="{4E414D49-3314-0F94-5FD6-130820737196}"/>
              </a:ext>
            </a:extLst>
          </p:cNvPr>
          <p:cNvSpPr>
            <a:spLocks noGrp="1"/>
          </p:cNvSpPr>
          <p:nvPr>
            <p:ph idx="1"/>
          </p:nvPr>
        </p:nvSpPr>
        <p:spPr>
          <a:xfrm>
            <a:off x="581891" y="1298864"/>
            <a:ext cx="8212788" cy="4599653"/>
          </a:xfrm>
        </p:spPr>
        <p:txBody>
          <a:bodyPr>
            <a:normAutofit fontScale="92500" lnSpcReduction="20000"/>
          </a:bodyPr>
          <a:lstStyle/>
          <a:p>
            <a:pPr marL="342900" indent="-342900">
              <a:lnSpc>
                <a:spcPct val="110000"/>
              </a:lnSpc>
              <a:buFont typeface="Wingdings" panose="05000000000000000000" pitchFamily="2" charset="2"/>
              <a:buChar char="§"/>
            </a:pPr>
            <a:r>
              <a:rPr lang="en-AU" sz="2500" dirty="0"/>
              <a:t>Keep a copy of the offensive or harmful content (screenshots)</a:t>
            </a:r>
          </a:p>
          <a:p>
            <a:pPr marL="342900" indent="-342900">
              <a:lnSpc>
                <a:spcPct val="110000"/>
              </a:lnSpc>
              <a:buFont typeface="Wingdings" panose="05000000000000000000" pitchFamily="2" charset="2"/>
              <a:buChar char="§"/>
            </a:pPr>
            <a:endParaRPr lang="en-AU" sz="1100" dirty="0"/>
          </a:p>
          <a:p>
            <a:pPr marL="342900" indent="-342900">
              <a:lnSpc>
                <a:spcPct val="110000"/>
              </a:lnSpc>
              <a:buFont typeface="Wingdings" panose="05000000000000000000" pitchFamily="2" charset="2"/>
              <a:buChar char="§"/>
            </a:pPr>
            <a:endParaRPr lang="en-AU" sz="900" dirty="0"/>
          </a:p>
          <a:p>
            <a:pPr marL="342900" indent="-342900">
              <a:lnSpc>
                <a:spcPct val="110000"/>
              </a:lnSpc>
              <a:buFont typeface="Wingdings" panose="05000000000000000000" pitchFamily="2" charset="2"/>
              <a:buChar char="§"/>
            </a:pPr>
            <a:r>
              <a:rPr lang="en-AU" sz="2500" dirty="0"/>
              <a:t>You could ask the person who posted the offensive post to remove it</a:t>
            </a:r>
          </a:p>
          <a:p>
            <a:pPr marL="342900" indent="-342900">
              <a:lnSpc>
                <a:spcPct val="110000"/>
              </a:lnSpc>
              <a:buFont typeface="Wingdings" panose="05000000000000000000" pitchFamily="2" charset="2"/>
              <a:buChar char="§"/>
            </a:pPr>
            <a:endParaRPr lang="en-AU" sz="2500" dirty="0"/>
          </a:p>
          <a:p>
            <a:pPr marL="342900" indent="-342900">
              <a:lnSpc>
                <a:spcPct val="110000"/>
              </a:lnSpc>
              <a:buFont typeface="Wingdings" panose="05000000000000000000" pitchFamily="2" charset="2"/>
              <a:buChar char="§"/>
            </a:pPr>
            <a:r>
              <a:rPr lang="en-AU" sz="2500" dirty="0"/>
              <a:t>Ask for advice from someone you trust – the CEO, a friend or family member</a:t>
            </a:r>
          </a:p>
          <a:p>
            <a:pPr marL="342900" indent="-342900">
              <a:lnSpc>
                <a:spcPct val="110000"/>
              </a:lnSpc>
              <a:buFont typeface="Wingdings" panose="05000000000000000000" pitchFamily="2" charset="2"/>
              <a:buChar char="§"/>
            </a:pPr>
            <a:endParaRPr lang="en-AU" sz="2500" dirty="0"/>
          </a:p>
          <a:p>
            <a:pPr marL="342900" indent="-342900">
              <a:lnSpc>
                <a:spcPct val="110000"/>
              </a:lnSpc>
              <a:buFont typeface="Wingdings" panose="05000000000000000000" pitchFamily="2" charset="2"/>
              <a:buChar char="§"/>
            </a:pPr>
            <a:r>
              <a:rPr lang="en-AU" sz="2500" dirty="0"/>
              <a:t>If the post is from a council member you may want to lodge a Code of Conduct complaint. </a:t>
            </a:r>
          </a:p>
          <a:p>
            <a:pPr marL="342900" indent="-342900">
              <a:lnSpc>
                <a:spcPct val="110000"/>
              </a:lnSpc>
              <a:buFont typeface="Wingdings" panose="05000000000000000000" pitchFamily="2" charset="2"/>
              <a:buChar char="§"/>
            </a:pPr>
            <a:endParaRPr lang="en-AU" sz="2500" dirty="0"/>
          </a:p>
          <a:p>
            <a:pPr marL="342900" indent="-342900">
              <a:lnSpc>
                <a:spcPct val="110000"/>
              </a:lnSpc>
              <a:buFont typeface="Wingdings" panose="05000000000000000000" pitchFamily="2" charset="2"/>
              <a:buChar char="§"/>
            </a:pPr>
            <a:r>
              <a:rPr lang="en-AU" sz="2500" dirty="0"/>
              <a:t>Report any posts that are bad trouble/ threatening to police. </a:t>
            </a:r>
          </a:p>
          <a:p>
            <a:pPr marL="342900" indent="-342900">
              <a:buFont typeface="Wingdings" panose="05000000000000000000" pitchFamily="2" charset="2"/>
              <a:buChar char="§"/>
            </a:pPr>
            <a:endParaRPr lang="en-AU" sz="2400" b="1" dirty="0">
              <a:solidFill>
                <a:schemeClr val="accent2"/>
              </a:solidFill>
            </a:endParaRPr>
          </a:p>
        </p:txBody>
      </p:sp>
      <p:sp>
        <p:nvSpPr>
          <p:cNvPr id="5" name="Rounded Rectangle 10">
            <a:extLst>
              <a:ext uri="{FF2B5EF4-FFF2-40B4-BE49-F238E27FC236}">
                <a16:creationId xmlns:a16="http://schemas.microsoft.com/office/drawing/2014/main" id="{B4EAEDDD-DA79-7EAB-F123-0BBADBC8B579}"/>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Content Placeholder 4">
            <a:extLst>
              <a:ext uri="{FF2B5EF4-FFF2-40B4-BE49-F238E27FC236}">
                <a16:creationId xmlns:a16="http://schemas.microsoft.com/office/drawing/2014/main" id="{4FE42CFC-9A6E-A3D3-61A2-BB519907E7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8503" y="1621887"/>
            <a:ext cx="4338803" cy="3484369"/>
          </a:xfrm>
          <a:prstGeom prst="rect">
            <a:avLst/>
          </a:prstGeom>
        </p:spPr>
      </p:pic>
    </p:spTree>
    <p:extLst>
      <p:ext uri="{BB962C8B-B14F-4D97-AF65-F5344CB8AC3E}">
        <p14:creationId xmlns:p14="http://schemas.microsoft.com/office/powerpoint/2010/main" val="2440964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6E552-4E01-120D-D1C6-2B263AC9F6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02D0C7-73AD-76CE-A8D1-4520DFE001FC}"/>
              </a:ext>
            </a:extLst>
          </p:cNvPr>
          <p:cNvSpPr>
            <a:spLocks noGrp="1"/>
          </p:cNvSpPr>
          <p:nvPr>
            <p:ph type="title"/>
          </p:nvPr>
        </p:nvSpPr>
        <p:spPr>
          <a:xfrm>
            <a:off x="688369" y="231968"/>
            <a:ext cx="8917968" cy="720000"/>
          </a:xfrm>
        </p:spPr>
        <p:txBody>
          <a:bodyPr/>
          <a:lstStyle/>
          <a:p>
            <a:r>
              <a:rPr lang="en-AU" sz="3600" dirty="0"/>
              <a:t>12. </a:t>
            </a:r>
            <a:r>
              <a:rPr lang="en-GB" sz="3600" dirty="0"/>
              <a:t>Social media DOs</a:t>
            </a:r>
            <a:endParaRPr lang="en-AU" sz="3600" dirty="0"/>
          </a:p>
        </p:txBody>
      </p:sp>
      <p:sp>
        <p:nvSpPr>
          <p:cNvPr id="5" name="Content Placeholder 4">
            <a:extLst>
              <a:ext uri="{FF2B5EF4-FFF2-40B4-BE49-F238E27FC236}">
                <a16:creationId xmlns:a16="http://schemas.microsoft.com/office/drawing/2014/main" id="{239DAB43-BD44-997B-ED8E-61CF333CE369}"/>
              </a:ext>
            </a:extLst>
          </p:cNvPr>
          <p:cNvSpPr>
            <a:spLocks noGrp="1"/>
          </p:cNvSpPr>
          <p:nvPr>
            <p:ph idx="1"/>
          </p:nvPr>
        </p:nvSpPr>
        <p:spPr>
          <a:xfrm>
            <a:off x="498764" y="1130157"/>
            <a:ext cx="9446620" cy="4751097"/>
          </a:xfrm>
        </p:spPr>
        <p:txBody>
          <a:bodyPr>
            <a:normAutofit lnSpcReduction="10000"/>
          </a:bodyPr>
          <a:lstStyle/>
          <a:p>
            <a:pPr>
              <a:lnSpc>
                <a:spcPct val="100000"/>
              </a:lnSpc>
            </a:pPr>
            <a:r>
              <a:rPr lang="en-AU" sz="2400" b="1" dirty="0">
                <a:solidFill>
                  <a:srgbClr val="0070C0"/>
                </a:solidFill>
              </a:rPr>
              <a:t>If you are a council member, you are responsible for practicing good behaviour and being respectful towards others. </a:t>
            </a:r>
          </a:p>
          <a:p>
            <a:pPr>
              <a:lnSpc>
                <a:spcPct val="100000"/>
              </a:lnSpc>
            </a:pPr>
            <a:endParaRPr lang="en-AU" sz="2400" b="1" dirty="0">
              <a:solidFill>
                <a:srgbClr val="0070C0"/>
              </a:solidFill>
            </a:endParaRPr>
          </a:p>
          <a:p>
            <a:pPr>
              <a:lnSpc>
                <a:spcPct val="100000"/>
              </a:lnSpc>
            </a:pPr>
            <a:endParaRPr lang="en-AU" sz="1050" b="1" dirty="0">
              <a:solidFill>
                <a:srgbClr val="0070C0"/>
              </a:solidFill>
            </a:endParaRPr>
          </a:p>
          <a:p>
            <a:pPr marL="342900" indent="-342900">
              <a:lnSpc>
                <a:spcPct val="110000"/>
              </a:lnSpc>
              <a:spcAft>
                <a:spcPts val="1200"/>
              </a:spcAft>
              <a:buFont typeface="Wingdings" panose="05000000000000000000" pitchFamily="2" charset="2"/>
              <a:buChar char="§"/>
            </a:pPr>
            <a:r>
              <a:rPr lang="en-AU" sz="2300" dirty="0"/>
              <a:t>Ask your followers for their ideas on how to make the community a better place</a:t>
            </a:r>
          </a:p>
          <a:p>
            <a:pPr marL="342900" indent="-342900">
              <a:lnSpc>
                <a:spcPct val="110000"/>
              </a:lnSpc>
              <a:spcAft>
                <a:spcPts val="1200"/>
              </a:spcAft>
              <a:buFont typeface="Wingdings" panose="05000000000000000000" pitchFamily="2" charset="2"/>
              <a:buChar char="§"/>
            </a:pPr>
            <a:r>
              <a:rPr lang="en-AU" sz="2300" dirty="0"/>
              <a:t>Look for questions and comments from community members and tell them that their comments will be sent/passed on to council</a:t>
            </a:r>
          </a:p>
          <a:p>
            <a:pPr marL="342900" indent="-342900">
              <a:lnSpc>
                <a:spcPct val="110000"/>
              </a:lnSpc>
              <a:spcAft>
                <a:spcPts val="1200"/>
              </a:spcAft>
              <a:buFont typeface="Wingdings" panose="05000000000000000000" pitchFamily="2" charset="2"/>
              <a:buChar char="§"/>
            </a:pPr>
            <a:r>
              <a:rPr lang="en-AU" sz="2300" dirty="0"/>
              <a:t>Think about the things you post on your personal accounts</a:t>
            </a:r>
          </a:p>
          <a:p>
            <a:pPr marL="342900" indent="-342900">
              <a:lnSpc>
                <a:spcPct val="110000"/>
              </a:lnSpc>
              <a:spcAft>
                <a:spcPts val="1200"/>
              </a:spcAft>
              <a:buFont typeface="Wingdings" panose="05000000000000000000" pitchFamily="2" charset="2"/>
              <a:buChar char="§"/>
            </a:pPr>
            <a:r>
              <a:rPr lang="en-AU" sz="2300" dirty="0"/>
              <a:t>Report any posts that are bad trouble/threatening to police</a:t>
            </a:r>
          </a:p>
          <a:p>
            <a:pPr marL="342900" indent="-342900">
              <a:lnSpc>
                <a:spcPct val="110000"/>
              </a:lnSpc>
              <a:spcAft>
                <a:spcPts val="1200"/>
              </a:spcAft>
              <a:buFont typeface="Wingdings" panose="05000000000000000000" pitchFamily="2" charset="2"/>
              <a:buChar char="§"/>
            </a:pPr>
            <a:r>
              <a:rPr lang="en-AU" sz="2300" dirty="0"/>
              <a:t>Talk to someone if you are getting bullied online</a:t>
            </a:r>
            <a:endParaRPr lang="en-AU" sz="2300" b="1" dirty="0">
              <a:solidFill>
                <a:srgbClr val="0070C0"/>
              </a:solidFill>
              <a:cs typeface="Times New Roman" panose="02020603050405020304" pitchFamily="18" charset="0"/>
            </a:endParaRPr>
          </a:p>
          <a:p>
            <a:pPr marL="342900" indent="-342900">
              <a:lnSpc>
                <a:spcPct val="110000"/>
              </a:lnSpc>
              <a:buFont typeface="Wingdings" panose="05000000000000000000" pitchFamily="2" charset="2"/>
              <a:buChar char="§"/>
            </a:pPr>
            <a:endParaRPr lang="en-AU" sz="1200" dirty="0"/>
          </a:p>
          <a:p>
            <a:pPr>
              <a:lnSpc>
                <a:spcPct val="120000"/>
              </a:lnSpc>
              <a:spcAft>
                <a:spcPts val="1200"/>
              </a:spcAft>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dirty="0"/>
          </a:p>
        </p:txBody>
      </p:sp>
      <p:sp>
        <p:nvSpPr>
          <p:cNvPr id="3" name="Rounded Rectangle 10">
            <a:extLst>
              <a:ext uri="{FF2B5EF4-FFF2-40B4-BE49-F238E27FC236}">
                <a16:creationId xmlns:a16="http://schemas.microsoft.com/office/drawing/2014/main" id="{AACB987F-B959-4D09-5E38-35D66B9F24DF}"/>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E83312D3-F796-A88D-DB63-03637D49EA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00" t="2878" r="42079" b="39537"/>
          <a:stretch/>
        </p:blipFill>
        <p:spPr>
          <a:xfrm>
            <a:off x="8917968" y="2661008"/>
            <a:ext cx="3382285" cy="3217746"/>
          </a:xfrm>
          <a:prstGeom prst="rect">
            <a:avLst/>
          </a:prstGeom>
        </p:spPr>
      </p:pic>
      <p:sp>
        <p:nvSpPr>
          <p:cNvPr id="7" name="Oval Callout 6">
            <a:extLst>
              <a:ext uri="{FF2B5EF4-FFF2-40B4-BE49-F238E27FC236}">
                <a16:creationId xmlns:a16="http://schemas.microsoft.com/office/drawing/2014/main" id="{421601FD-C7A5-C237-88D5-5F28D2ED6765}"/>
              </a:ext>
            </a:extLst>
          </p:cNvPr>
          <p:cNvSpPr/>
          <p:nvPr/>
        </p:nvSpPr>
        <p:spPr>
          <a:xfrm>
            <a:off x="10119672" y="378865"/>
            <a:ext cx="1667246" cy="1146205"/>
          </a:xfrm>
          <a:prstGeom prst="wedgeEllipseCallout">
            <a:avLst>
              <a:gd name="adj1" fmla="val 12937"/>
              <a:gd name="adj2" fmla="val 17142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rgbClr val="454347"/>
                </a:solidFill>
              </a:rPr>
              <a:t>What are your ideas? </a:t>
            </a:r>
          </a:p>
        </p:txBody>
      </p:sp>
    </p:spTree>
    <p:extLst>
      <p:ext uri="{BB962C8B-B14F-4D97-AF65-F5344CB8AC3E}">
        <p14:creationId xmlns:p14="http://schemas.microsoft.com/office/powerpoint/2010/main" val="315474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EBB19-1D8A-7629-6C35-79ABD5C36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9EF07-A203-67F1-708A-3E4004812AE2}"/>
              </a:ext>
            </a:extLst>
          </p:cNvPr>
          <p:cNvSpPr>
            <a:spLocks noGrp="1"/>
          </p:cNvSpPr>
          <p:nvPr>
            <p:ph type="title"/>
          </p:nvPr>
        </p:nvSpPr>
        <p:spPr>
          <a:xfrm>
            <a:off x="688369" y="231968"/>
            <a:ext cx="8917968" cy="720000"/>
          </a:xfrm>
        </p:spPr>
        <p:txBody>
          <a:bodyPr/>
          <a:lstStyle/>
          <a:p>
            <a:r>
              <a:rPr lang="en-AU" sz="3600" dirty="0"/>
              <a:t>12.1 </a:t>
            </a:r>
            <a:r>
              <a:rPr lang="en-GB" sz="3600" dirty="0"/>
              <a:t>Social media DON’Ts</a:t>
            </a:r>
            <a:endParaRPr lang="en-AU" sz="3600" dirty="0"/>
          </a:p>
        </p:txBody>
      </p:sp>
      <p:sp>
        <p:nvSpPr>
          <p:cNvPr id="5" name="Content Placeholder 4">
            <a:extLst>
              <a:ext uri="{FF2B5EF4-FFF2-40B4-BE49-F238E27FC236}">
                <a16:creationId xmlns:a16="http://schemas.microsoft.com/office/drawing/2014/main" id="{E7E38ACC-AB6A-A160-7583-32A89C76C35E}"/>
              </a:ext>
            </a:extLst>
          </p:cNvPr>
          <p:cNvSpPr>
            <a:spLocks noGrp="1"/>
          </p:cNvSpPr>
          <p:nvPr>
            <p:ph idx="1"/>
          </p:nvPr>
        </p:nvSpPr>
        <p:spPr>
          <a:xfrm>
            <a:off x="498764" y="1130157"/>
            <a:ext cx="8768526" cy="4751097"/>
          </a:xfrm>
        </p:spPr>
        <p:txBody>
          <a:bodyPr>
            <a:normAutofit/>
          </a:bodyPr>
          <a:lstStyle/>
          <a:p>
            <a:pPr>
              <a:lnSpc>
                <a:spcPct val="100000"/>
              </a:lnSpc>
            </a:pPr>
            <a:r>
              <a:rPr lang="en-AU" sz="2300" b="1" dirty="0">
                <a:solidFill>
                  <a:schemeClr val="accent2"/>
                </a:solidFill>
              </a:rPr>
              <a:t>If you are a council member, it is important to think about what you put on social media and what you say on social media.</a:t>
            </a:r>
          </a:p>
          <a:p>
            <a:pPr>
              <a:lnSpc>
                <a:spcPct val="100000"/>
              </a:lnSpc>
            </a:pPr>
            <a:endParaRPr lang="en-AU" sz="2300" b="1" dirty="0">
              <a:solidFill>
                <a:schemeClr val="accent2"/>
              </a:solidFill>
            </a:endParaRPr>
          </a:p>
          <a:p>
            <a:pPr marL="342900" indent="-342900">
              <a:lnSpc>
                <a:spcPct val="100000"/>
              </a:lnSpc>
              <a:spcAft>
                <a:spcPts val="1200"/>
              </a:spcAft>
              <a:buFont typeface="Wingdings" panose="05000000000000000000" pitchFamily="2" charset="2"/>
              <a:buChar char="§"/>
            </a:pPr>
            <a:r>
              <a:rPr lang="en-AU" sz="2300" dirty="0"/>
              <a:t>Don’t post things, comment on things, or share information that is gossip or will lie to people</a:t>
            </a:r>
          </a:p>
          <a:p>
            <a:pPr marL="342900" indent="-342900">
              <a:lnSpc>
                <a:spcPct val="100000"/>
              </a:lnSpc>
              <a:spcAft>
                <a:spcPts val="1200"/>
              </a:spcAft>
              <a:buFont typeface="Wingdings" panose="05000000000000000000" pitchFamily="2" charset="2"/>
              <a:buChar char="§"/>
            </a:pPr>
            <a:r>
              <a:rPr lang="en-AU" sz="2300" dirty="0"/>
              <a:t>Don’t post or say bad things about other people or about council</a:t>
            </a:r>
          </a:p>
          <a:p>
            <a:pPr marL="342900" indent="-342900">
              <a:lnSpc>
                <a:spcPct val="100000"/>
              </a:lnSpc>
              <a:spcAft>
                <a:spcPts val="1200"/>
              </a:spcAft>
              <a:buFont typeface="Wingdings" panose="05000000000000000000" pitchFamily="2" charset="2"/>
              <a:buChar char="§"/>
            </a:pPr>
            <a:r>
              <a:rPr lang="en-AU" sz="2300" dirty="0"/>
              <a:t>Don’t post anything confidential / secret, even if you don’t work for council anymore</a:t>
            </a:r>
          </a:p>
          <a:p>
            <a:pPr marL="342900" indent="-342900">
              <a:lnSpc>
                <a:spcPct val="100000"/>
              </a:lnSpc>
              <a:spcAft>
                <a:spcPts val="1200"/>
              </a:spcAft>
              <a:buFont typeface="Wingdings" panose="05000000000000000000" pitchFamily="2" charset="2"/>
              <a:buChar char="§"/>
            </a:pPr>
            <a:endParaRPr lang="en-AU" sz="2300" dirty="0"/>
          </a:p>
          <a:p>
            <a:pPr marL="342900" indent="-342900">
              <a:lnSpc>
                <a:spcPct val="100000"/>
              </a:lnSpc>
              <a:spcAft>
                <a:spcPts val="1200"/>
              </a:spcAft>
              <a:buFont typeface="Wingdings" panose="05000000000000000000" pitchFamily="2" charset="2"/>
              <a:buChar char="§"/>
            </a:pPr>
            <a:r>
              <a:rPr lang="en-AU" sz="2300" b="1" dirty="0"/>
              <a:t>Don’t post if you are not sure! </a:t>
            </a:r>
          </a:p>
          <a:p>
            <a:pPr marL="342900" indent="-342900">
              <a:lnSpc>
                <a:spcPct val="110000"/>
              </a:lnSpc>
              <a:buFont typeface="Wingdings" panose="05000000000000000000" pitchFamily="2" charset="2"/>
              <a:buChar char="§"/>
            </a:pPr>
            <a:endParaRPr lang="en-AU" sz="2300" b="1" dirty="0">
              <a:solidFill>
                <a:srgbClr val="0070C0"/>
              </a:solidFill>
              <a:cs typeface="Times New Roman" panose="02020603050405020304" pitchFamily="18" charset="0"/>
            </a:endParaRPr>
          </a:p>
          <a:p>
            <a:pPr marL="342900" indent="-342900">
              <a:lnSpc>
                <a:spcPct val="110000"/>
              </a:lnSpc>
              <a:buFont typeface="Wingdings" panose="05000000000000000000" pitchFamily="2" charset="2"/>
              <a:buChar char="§"/>
            </a:pPr>
            <a:endParaRPr lang="en-AU" sz="1200" dirty="0"/>
          </a:p>
          <a:p>
            <a:pPr>
              <a:lnSpc>
                <a:spcPct val="120000"/>
              </a:lnSpc>
              <a:spcAft>
                <a:spcPts val="1200"/>
              </a:spcAft>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dirty="0"/>
          </a:p>
        </p:txBody>
      </p:sp>
      <p:sp>
        <p:nvSpPr>
          <p:cNvPr id="3" name="Rounded Rectangle 10">
            <a:extLst>
              <a:ext uri="{FF2B5EF4-FFF2-40B4-BE49-F238E27FC236}">
                <a16:creationId xmlns:a16="http://schemas.microsoft.com/office/drawing/2014/main" id="{169F6A35-C7B3-4120-7A3B-EE32EB8AE23F}"/>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C903A4A7-AB65-5AEC-19BF-AEFF80CB03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511" t="11171" r="36005"/>
          <a:stretch/>
        </p:blipFill>
        <p:spPr>
          <a:xfrm>
            <a:off x="9468219" y="1784962"/>
            <a:ext cx="2723780" cy="3619245"/>
          </a:xfrm>
          <a:prstGeom prst="rect">
            <a:avLst/>
          </a:prstGeom>
        </p:spPr>
      </p:pic>
    </p:spTree>
    <p:extLst>
      <p:ext uri="{BB962C8B-B14F-4D97-AF65-F5344CB8AC3E}">
        <p14:creationId xmlns:p14="http://schemas.microsoft.com/office/powerpoint/2010/main" val="210782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8D94C-FE5F-C169-BC7D-E617D43FC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D04FC2-2DB6-DE61-A5CD-5AD69E769CEA}"/>
              </a:ext>
            </a:extLst>
          </p:cNvPr>
          <p:cNvSpPr>
            <a:spLocks noGrp="1"/>
          </p:cNvSpPr>
          <p:nvPr>
            <p:ph type="title"/>
          </p:nvPr>
        </p:nvSpPr>
        <p:spPr>
          <a:xfrm>
            <a:off x="612559" y="147015"/>
            <a:ext cx="11579440" cy="720000"/>
          </a:xfrm>
        </p:spPr>
        <p:txBody>
          <a:bodyPr/>
          <a:lstStyle/>
          <a:p>
            <a:r>
              <a:rPr lang="en-AU" sz="3600" b="1" dirty="0"/>
              <a:t>Case scenario 2</a:t>
            </a:r>
            <a:endParaRPr lang="en-AU" sz="3600" dirty="0"/>
          </a:p>
        </p:txBody>
      </p:sp>
      <p:sp>
        <p:nvSpPr>
          <p:cNvPr id="3" name="Content Placeholder 2">
            <a:extLst>
              <a:ext uri="{FF2B5EF4-FFF2-40B4-BE49-F238E27FC236}">
                <a16:creationId xmlns:a16="http://schemas.microsoft.com/office/drawing/2014/main" id="{C66F70CC-1E12-A4C7-E947-F6B87C233753}"/>
              </a:ext>
            </a:extLst>
          </p:cNvPr>
          <p:cNvSpPr>
            <a:spLocks noGrp="1"/>
          </p:cNvSpPr>
          <p:nvPr>
            <p:ph idx="1"/>
          </p:nvPr>
        </p:nvSpPr>
        <p:spPr>
          <a:xfrm>
            <a:off x="498764" y="1047964"/>
            <a:ext cx="9015106" cy="4850553"/>
          </a:xfrm>
        </p:spPr>
        <p:txBody>
          <a:bodyPr>
            <a:normAutofit/>
          </a:bodyPr>
          <a:lstStyle/>
          <a:p>
            <a:pPr marL="342900" indent="-342900">
              <a:lnSpc>
                <a:spcPct val="100000"/>
              </a:lnSpc>
              <a:buFont typeface="Wingdings" panose="05000000000000000000" pitchFamily="2" charset="2"/>
              <a:buChar char="§"/>
            </a:pPr>
            <a:r>
              <a:rPr lang="en-AU" sz="2400" dirty="0"/>
              <a:t>Lucy is part of an ongoing investigation about a complaint she launched about the mayor of her council. She is frustrated with what she sees as a lack of results. </a:t>
            </a:r>
          </a:p>
          <a:p>
            <a:pPr marL="342900" indent="-342900">
              <a:lnSpc>
                <a:spcPct val="100000"/>
              </a:lnSpc>
              <a:buFont typeface="Wingdings" panose="05000000000000000000" pitchFamily="2" charset="2"/>
              <a:buChar char="§"/>
            </a:pPr>
            <a:endParaRPr lang="en-AU" sz="2000" dirty="0"/>
          </a:p>
          <a:p>
            <a:pPr marL="342900" indent="-342900">
              <a:lnSpc>
                <a:spcPct val="100000"/>
              </a:lnSpc>
              <a:buFont typeface="Wingdings" panose="05000000000000000000" pitchFamily="2" charset="2"/>
              <a:buChar char="§"/>
            </a:pPr>
            <a:r>
              <a:rPr lang="en-AU" sz="2400" dirty="0"/>
              <a:t>She starts venting about her frustration on her private Facebook account, sharing details of the complaint. </a:t>
            </a:r>
          </a:p>
          <a:p>
            <a:pPr marL="342900" indent="-342900">
              <a:lnSpc>
                <a:spcPct val="100000"/>
              </a:lnSpc>
              <a:buFont typeface="Wingdings" panose="05000000000000000000" pitchFamily="2" charset="2"/>
              <a:buChar char="§"/>
            </a:pPr>
            <a:endParaRPr lang="en-AU" sz="2000" dirty="0"/>
          </a:p>
          <a:p>
            <a:pPr marL="342900" indent="-342900">
              <a:lnSpc>
                <a:spcPct val="100000"/>
              </a:lnSpc>
              <a:buFont typeface="Wingdings" panose="05000000000000000000" pitchFamily="2" charset="2"/>
              <a:buChar char="§"/>
            </a:pPr>
            <a:r>
              <a:rPr lang="en-AU" sz="2400" dirty="0"/>
              <a:t>Some of her Facebook friends are also staff of the council and one of them tells the council’s CEO about the posts.</a:t>
            </a:r>
          </a:p>
          <a:p>
            <a:pPr marL="342900" indent="-342900">
              <a:lnSpc>
                <a:spcPct val="100000"/>
              </a:lnSpc>
              <a:buFont typeface="Wingdings" panose="05000000000000000000" pitchFamily="2" charset="2"/>
              <a:buChar char="§"/>
            </a:pPr>
            <a:endParaRPr lang="en-AU" sz="2400" b="1" dirty="0">
              <a:solidFill>
                <a:srgbClr val="002060"/>
              </a:solidFill>
            </a:endParaRPr>
          </a:p>
          <a:p>
            <a:pPr marL="457200" indent="-457200" algn="ctr">
              <a:lnSpc>
                <a:spcPct val="150000"/>
              </a:lnSpc>
              <a:buAutoNum type="arabicPeriod"/>
            </a:pPr>
            <a:r>
              <a:rPr lang="en-AU" sz="2400" b="1" dirty="0">
                <a:solidFill>
                  <a:srgbClr val="002060"/>
                </a:solidFill>
              </a:rPr>
              <a:t>Is this an issue? Why or why not? </a:t>
            </a:r>
            <a:endParaRPr lang="en-AU" sz="900" b="1" dirty="0">
              <a:solidFill>
                <a:srgbClr val="002060"/>
              </a:solidFill>
            </a:endParaRPr>
          </a:p>
          <a:p>
            <a:pPr algn="ctr">
              <a:lnSpc>
                <a:spcPct val="150000"/>
              </a:lnSpc>
            </a:pPr>
            <a:r>
              <a:rPr lang="en-AU" sz="2400" b="1" dirty="0">
                <a:solidFill>
                  <a:srgbClr val="002060"/>
                </a:solidFill>
              </a:rPr>
              <a:t>2. What could Lucy have done instead?</a:t>
            </a:r>
          </a:p>
        </p:txBody>
      </p:sp>
      <p:sp>
        <p:nvSpPr>
          <p:cNvPr id="5" name="Rounded Rectangle 10">
            <a:extLst>
              <a:ext uri="{FF2B5EF4-FFF2-40B4-BE49-F238E27FC236}">
                <a16:creationId xmlns:a16="http://schemas.microsoft.com/office/drawing/2014/main" id="{C2125635-D0E4-187E-30EA-870D359CB85C}"/>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3B87E245-727D-7927-1D64-E660A3009FE2}"/>
              </a:ext>
            </a:extLst>
          </p:cNvPr>
          <p:cNvPicPr>
            <a:picLocks noChangeAspect="1"/>
          </p:cNvPicPr>
          <p:nvPr/>
        </p:nvPicPr>
        <p:blipFill rotWithShape="1">
          <a:blip r:embed="rId3">
            <a:extLst>
              <a:ext uri="{28A0092B-C50C-407E-A947-70E740481C1C}">
                <a14:useLocalDpi xmlns:a14="http://schemas.microsoft.com/office/drawing/2010/main" val="0"/>
              </a:ext>
            </a:extLst>
          </a:blip>
          <a:srcRect l="12733" r="22458"/>
          <a:stretch/>
        </p:blipFill>
        <p:spPr>
          <a:xfrm>
            <a:off x="9302807" y="1407873"/>
            <a:ext cx="2785182" cy="2760010"/>
          </a:xfrm>
          <a:prstGeom prst="rect">
            <a:avLst/>
          </a:prstGeom>
        </p:spPr>
      </p:pic>
    </p:spTree>
    <p:extLst>
      <p:ext uri="{BB962C8B-B14F-4D97-AF65-F5344CB8AC3E}">
        <p14:creationId xmlns:p14="http://schemas.microsoft.com/office/powerpoint/2010/main" val="2543542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1C81D-81BF-7025-3FEB-887D6101A948}"/>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B628365-843E-1034-F8D2-BEC70B195304}"/>
              </a:ext>
            </a:extLst>
          </p:cNvPr>
          <p:cNvSpPr>
            <a:spLocks noGrp="1"/>
          </p:cNvSpPr>
          <p:nvPr>
            <p:ph idx="10"/>
          </p:nvPr>
        </p:nvSpPr>
        <p:spPr>
          <a:xfrm>
            <a:off x="616450" y="1910993"/>
            <a:ext cx="7579696" cy="3307159"/>
          </a:xfrm>
        </p:spPr>
        <p:txBody>
          <a:bodyPr>
            <a:normAutofit fontScale="92500" lnSpcReduction="10000"/>
          </a:bodyPr>
          <a:lstStyle/>
          <a:p>
            <a:pPr marL="342900" indent="-342900">
              <a:lnSpc>
                <a:spcPct val="100000"/>
              </a:lnSpc>
              <a:buFont typeface="Wingdings" panose="05000000000000000000" pitchFamily="2" charset="2"/>
              <a:buChar char="§"/>
            </a:pPr>
            <a:r>
              <a:rPr lang="en-AU" sz="2400" dirty="0"/>
              <a:t>If you think you have previously posted things that may cause trouble or harm it is best to remove (delete) the posts as soon as you can. </a:t>
            </a:r>
          </a:p>
          <a:p>
            <a:pPr marL="342900" indent="-342900">
              <a:lnSpc>
                <a:spcPct val="100000"/>
              </a:lnSpc>
              <a:buFont typeface="Wingdings" panose="05000000000000000000" pitchFamily="2" charset="2"/>
              <a:buChar char="§"/>
            </a:pPr>
            <a:endParaRPr lang="en-AU" sz="2400" dirty="0"/>
          </a:p>
          <a:p>
            <a:pPr marL="342900" indent="-342900">
              <a:lnSpc>
                <a:spcPct val="100000"/>
              </a:lnSpc>
              <a:buFont typeface="Wingdings" panose="05000000000000000000" pitchFamily="2" charset="2"/>
              <a:buChar char="§"/>
            </a:pPr>
            <a:r>
              <a:rPr lang="en-AU" sz="2400" dirty="0"/>
              <a:t>Council members’ behaviour, including on social media, must comply with the </a:t>
            </a:r>
            <a:r>
              <a:rPr lang="en-AU" sz="2400" i="1" dirty="0"/>
              <a:t>Local Government Act 2019 </a:t>
            </a:r>
            <a:r>
              <a:rPr lang="en-AU" sz="2400" dirty="0"/>
              <a:t>and the Code of Conduct.</a:t>
            </a:r>
          </a:p>
          <a:p>
            <a:pPr marL="342900" indent="-342900">
              <a:lnSpc>
                <a:spcPct val="100000"/>
              </a:lnSpc>
              <a:buFont typeface="Wingdings" panose="05000000000000000000" pitchFamily="2" charset="2"/>
              <a:buChar char="§"/>
            </a:pPr>
            <a:endParaRPr lang="en-AU" sz="2400" dirty="0"/>
          </a:p>
          <a:p>
            <a:pPr marL="342900" indent="-342900">
              <a:lnSpc>
                <a:spcPct val="100000"/>
              </a:lnSpc>
              <a:buFont typeface="Wingdings" panose="05000000000000000000" pitchFamily="2" charset="2"/>
              <a:buChar char="§"/>
            </a:pPr>
            <a:r>
              <a:rPr lang="en-US" sz="2400" dirty="0"/>
              <a:t>Know your council’s policies about media and social media. </a:t>
            </a:r>
          </a:p>
          <a:p>
            <a:endParaRPr lang="en-AU" dirty="0"/>
          </a:p>
        </p:txBody>
      </p:sp>
      <p:sp>
        <p:nvSpPr>
          <p:cNvPr id="2" name="Title 1">
            <a:extLst>
              <a:ext uri="{FF2B5EF4-FFF2-40B4-BE49-F238E27FC236}">
                <a16:creationId xmlns:a16="http://schemas.microsoft.com/office/drawing/2014/main" id="{256D194D-2B41-6FCE-3263-7700C98C8827}"/>
              </a:ext>
            </a:extLst>
          </p:cNvPr>
          <p:cNvSpPr>
            <a:spLocks noGrp="1"/>
          </p:cNvSpPr>
          <p:nvPr>
            <p:ph type="title"/>
          </p:nvPr>
        </p:nvSpPr>
        <p:spPr>
          <a:xfrm>
            <a:off x="616450" y="356659"/>
            <a:ext cx="10760138" cy="720000"/>
          </a:xfrm>
        </p:spPr>
        <p:txBody>
          <a:bodyPr/>
          <a:lstStyle/>
          <a:p>
            <a:r>
              <a:rPr lang="en-AU" sz="3600" dirty="0"/>
              <a:t>13. </a:t>
            </a:r>
            <a:r>
              <a:rPr lang="en-GB" sz="3600" dirty="0"/>
              <a:t>What if I have breached the rules?</a:t>
            </a:r>
            <a:endParaRPr lang="en-AU" sz="3600" dirty="0"/>
          </a:p>
        </p:txBody>
      </p:sp>
      <p:sp>
        <p:nvSpPr>
          <p:cNvPr id="3" name="Rounded Rectangle 10">
            <a:extLst>
              <a:ext uri="{FF2B5EF4-FFF2-40B4-BE49-F238E27FC236}">
                <a16:creationId xmlns:a16="http://schemas.microsoft.com/office/drawing/2014/main" id="{214014A1-B09B-ED4D-0445-7488AA8E5EA3}"/>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C7764D99-A07D-6F86-6567-8F3F70D0BD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0610" y="939684"/>
            <a:ext cx="4593589" cy="4278468"/>
          </a:xfrm>
          <a:prstGeom prst="rect">
            <a:avLst/>
          </a:prstGeom>
        </p:spPr>
      </p:pic>
    </p:spTree>
    <p:extLst>
      <p:ext uri="{BB962C8B-B14F-4D97-AF65-F5344CB8AC3E}">
        <p14:creationId xmlns:p14="http://schemas.microsoft.com/office/powerpoint/2010/main" val="350276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E9463E9-9E76-B9B3-DCEA-AC29C67D54FB}"/>
              </a:ext>
            </a:extLst>
          </p:cNvPr>
          <p:cNvSpPr>
            <a:spLocks noGrp="1"/>
          </p:cNvSpPr>
          <p:nvPr>
            <p:ph sz="half" idx="2"/>
          </p:nvPr>
        </p:nvSpPr>
        <p:spPr>
          <a:xfrm>
            <a:off x="4407613" y="935182"/>
            <a:ext cx="7666621" cy="4987638"/>
          </a:xfrm>
        </p:spPr>
        <p:txBody>
          <a:bodyPr>
            <a:normAutofit/>
          </a:bodyPr>
          <a:lstStyle/>
          <a:p>
            <a:pPr>
              <a:lnSpc>
                <a:spcPct val="120000"/>
              </a:lnSpc>
            </a:pPr>
            <a:endParaRPr lang="en-AU" sz="1000" dirty="0"/>
          </a:p>
          <a:p>
            <a:pPr marL="342900" indent="-342900">
              <a:lnSpc>
                <a:spcPct val="150000"/>
              </a:lnSpc>
              <a:buFont typeface="Wingdings" panose="05000000000000000000" pitchFamily="2" charset="2"/>
              <a:buChar char="v"/>
            </a:pPr>
            <a:r>
              <a:rPr lang="en-AU" sz="2400" dirty="0">
                <a:latin typeface="Lato" panose="020F0502020204030203" pitchFamily="34" charset="0"/>
                <a:ea typeface="Times New Roman" panose="02020603050405020304" pitchFamily="18" charset="0"/>
                <a:cs typeface="Times New Roman" panose="02020603050405020304" pitchFamily="18" charset="0"/>
              </a:rPr>
              <a:t>What is social media?</a:t>
            </a:r>
          </a:p>
          <a:p>
            <a:pPr marL="342900" indent="-342900">
              <a:lnSpc>
                <a:spcPct val="150000"/>
              </a:lnSpc>
              <a:buFont typeface="Wingdings" panose="05000000000000000000" pitchFamily="2" charset="2"/>
              <a:buChar char="v"/>
            </a:pPr>
            <a:r>
              <a:rPr lang="en-AU" sz="2400" dirty="0">
                <a:latin typeface="Lato" panose="020F0502020204030203" pitchFamily="34" charset="0"/>
                <a:ea typeface="Times New Roman" panose="02020603050405020304" pitchFamily="18" charset="0"/>
                <a:cs typeface="Times New Roman" panose="02020603050405020304" pitchFamily="18" charset="0"/>
              </a:rPr>
              <a:t>What is public and what is private?</a:t>
            </a:r>
          </a:p>
          <a:p>
            <a:pPr marL="342900" indent="-342900">
              <a:lnSpc>
                <a:spcPct val="150000"/>
              </a:lnSpc>
              <a:buFont typeface="Wingdings" panose="05000000000000000000" pitchFamily="2" charset="2"/>
              <a:buChar char="v"/>
            </a:pPr>
            <a:r>
              <a:rPr lang="en-AU" sz="2400" dirty="0">
                <a:latin typeface="Lato" panose="020F0502020204030203" pitchFamily="34" charset="0"/>
                <a:ea typeface="Times New Roman" panose="02020603050405020304" pitchFamily="18" charset="0"/>
                <a:cs typeface="Times New Roman" panose="02020603050405020304" pitchFamily="18" charset="0"/>
              </a:rPr>
              <a:t>Receiving community comments or questions</a:t>
            </a:r>
          </a:p>
          <a:p>
            <a:pPr marL="342900" indent="-342900">
              <a:lnSpc>
                <a:spcPct val="150000"/>
              </a:lnSpc>
              <a:buFont typeface="Wingdings" panose="05000000000000000000" pitchFamily="2" charset="2"/>
              <a:buChar char="v"/>
            </a:pPr>
            <a:r>
              <a:rPr lang="en-AU" sz="2400" dirty="0">
                <a:latin typeface="Lato" panose="020F0502020204030203" pitchFamily="34" charset="0"/>
                <a:ea typeface="Times New Roman" panose="02020603050405020304" pitchFamily="18" charset="0"/>
                <a:cs typeface="Times New Roman" panose="02020603050405020304" pitchFamily="18" charset="0"/>
              </a:rPr>
              <a:t>How to manage on-line bullying</a:t>
            </a:r>
          </a:p>
          <a:p>
            <a:pPr marL="342900" indent="-342900">
              <a:lnSpc>
                <a:spcPct val="150000"/>
              </a:lnSpc>
              <a:buFont typeface="Wingdings" panose="05000000000000000000" pitchFamily="2" charset="2"/>
              <a:buChar char="v"/>
            </a:pPr>
            <a:r>
              <a:rPr lang="en-AU" sz="2400" dirty="0">
                <a:latin typeface="Lato" panose="020F0502020204030203" pitchFamily="34" charset="0"/>
                <a:ea typeface="Times New Roman" panose="02020603050405020304" pitchFamily="18" charset="0"/>
                <a:cs typeface="Times New Roman" panose="02020603050405020304" pitchFamily="18" charset="0"/>
              </a:rPr>
              <a:t>Social media DOs and DON’Ts</a:t>
            </a:r>
          </a:p>
          <a:p>
            <a:pPr marL="342900" indent="-342900">
              <a:buFont typeface="Wingdings" panose="05000000000000000000" pitchFamily="2" charset="2"/>
              <a:buChar char="v"/>
            </a:pPr>
            <a:endParaRPr lang="en-AU" sz="2500" dirty="0"/>
          </a:p>
        </p:txBody>
      </p:sp>
      <p:sp>
        <p:nvSpPr>
          <p:cNvPr id="2" name="Title 1"/>
          <p:cNvSpPr>
            <a:spLocks noGrp="1"/>
          </p:cNvSpPr>
          <p:nvPr>
            <p:ph type="title"/>
          </p:nvPr>
        </p:nvSpPr>
        <p:spPr>
          <a:xfrm>
            <a:off x="4592545" y="215181"/>
            <a:ext cx="6784041" cy="720000"/>
          </a:xfrm>
        </p:spPr>
        <p:txBody>
          <a:bodyPr/>
          <a:lstStyle/>
          <a:p>
            <a:r>
              <a:rPr lang="en-AU" sz="4000" dirty="0"/>
              <a:t>Course Overview:</a:t>
            </a:r>
          </a:p>
        </p:txBody>
      </p:sp>
      <p:sp>
        <p:nvSpPr>
          <p:cNvPr id="5" name="Rounded Rectangle 10">
            <a:extLst>
              <a:ext uri="{FF2B5EF4-FFF2-40B4-BE49-F238E27FC236}">
                <a16:creationId xmlns:a16="http://schemas.microsoft.com/office/drawing/2014/main" id="{ADED7A76-E133-D8F1-2424-9722CB1A11A5}"/>
              </a:ext>
            </a:extLst>
          </p:cNvPr>
          <p:cNvSpPr/>
          <p:nvPr/>
        </p:nvSpPr>
        <p:spPr>
          <a:xfrm>
            <a:off x="1" y="0"/>
            <a:ext cx="4253500" cy="6010382"/>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844127D6-0E50-61C7-6E2D-07D843134EAD}"/>
              </a:ext>
            </a:extLst>
          </p:cNvPr>
          <p:cNvSpPr/>
          <p:nvPr/>
        </p:nvSpPr>
        <p:spPr>
          <a:xfrm>
            <a:off x="300920" y="935180"/>
            <a:ext cx="3651662" cy="3651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4BA9A5B3-FE70-7EB8-2336-67AAB7548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136" y="1429509"/>
            <a:ext cx="2324940" cy="2555429"/>
          </a:xfrm>
          <a:prstGeom prst="rect">
            <a:avLst/>
          </a:prstGeom>
        </p:spPr>
      </p:pic>
    </p:spTree>
    <p:extLst>
      <p:ext uri="{BB962C8B-B14F-4D97-AF65-F5344CB8AC3E}">
        <p14:creationId xmlns:p14="http://schemas.microsoft.com/office/powerpoint/2010/main" val="344446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E6915-D3AB-B02C-4F21-12104245BE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4BCD0A-08B2-A842-DB06-2CACBD2E8BE2}"/>
              </a:ext>
            </a:extLst>
          </p:cNvPr>
          <p:cNvSpPr>
            <a:spLocks noGrp="1"/>
          </p:cNvSpPr>
          <p:nvPr>
            <p:ph type="title"/>
          </p:nvPr>
        </p:nvSpPr>
        <p:spPr>
          <a:xfrm>
            <a:off x="688369" y="231968"/>
            <a:ext cx="5548044" cy="720000"/>
          </a:xfrm>
        </p:spPr>
        <p:txBody>
          <a:bodyPr/>
          <a:lstStyle/>
          <a:p>
            <a:r>
              <a:rPr lang="en-AU" sz="3600" dirty="0"/>
              <a:t>14. Think before you post</a:t>
            </a:r>
          </a:p>
        </p:txBody>
      </p:sp>
      <p:sp>
        <p:nvSpPr>
          <p:cNvPr id="5" name="Content Placeholder 4">
            <a:extLst>
              <a:ext uri="{FF2B5EF4-FFF2-40B4-BE49-F238E27FC236}">
                <a16:creationId xmlns:a16="http://schemas.microsoft.com/office/drawing/2014/main" id="{69DF8547-3088-02C2-315A-424322C26E2B}"/>
              </a:ext>
            </a:extLst>
          </p:cNvPr>
          <p:cNvSpPr>
            <a:spLocks noGrp="1"/>
          </p:cNvSpPr>
          <p:nvPr>
            <p:ph idx="1"/>
          </p:nvPr>
        </p:nvSpPr>
        <p:spPr>
          <a:xfrm>
            <a:off x="4671153" y="1077052"/>
            <a:ext cx="7520846" cy="4905108"/>
          </a:xfrm>
        </p:spPr>
        <p:txBody>
          <a:bodyPr>
            <a:normAutofit/>
          </a:bodyPr>
          <a:lstStyle/>
          <a:p>
            <a:pPr>
              <a:lnSpc>
                <a:spcPct val="100000"/>
              </a:lnSpc>
            </a:pPr>
            <a:r>
              <a:rPr lang="en-AU" sz="2400" b="1" dirty="0">
                <a:solidFill>
                  <a:srgbClr val="0070C0"/>
                </a:solidFill>
              </a:rPr>
              <a:t>Ask yourself: </a:t>
            </a:r>
          </a:p>
          <a:p>
            <a:pPr>
              <a:lnSpc>
                <a:spcPct val="100000"/>
              </a:lnSpc>
            </a:pPr>
            <a:endParaRPr lang="en-AU" sz="1600" dirty="0">
              <a:solidFill>
                <a:srgbClr val="0070C0"/>
              </a:solidFill>
            </a:endParaRPr>
          </a:p>
          <a:p>
            <a:pPr marL="342900" indent="-342900">
              <a:lnSpc>
                <a:spcPct val="100000"/>
              </a:lnSpc>
              <a:spcAft>
                <a:spcPts val="600"/>
              </a:spcAft>
              <a:buFont typeface="Wingdings" panose="05000000000000000000" pitchFamily="2" charset="2"/>
              <a:buChar char="§"/>
            </a:pPr>
            <a:r>
              <a:rPr lang="en-AU" sz="2400" dirty="0"/>
              <a:t>Could my comments damage the reputation of council?  </a:t>
            </a:r>
          </a:p>
          <a:p>
            <a:pPr marL="342900" indent="-342900">
              <a:lnSpc>
                <a:spcPct val="100000"/>
              </a:lnSpc>
              <a:spcAft>
                <a:spcPts val="600"/>
              </a:spcAft>
              <a:buFont typeface="Wingdings" panose="05000000000000000000" pitchFamily="2" charset="2"/>
              <a:buChar char="§"/>
            </a:pPr>
            <a:endParaRPr lang="en-AU" sz="800" dirty="0"/>
          </a:p>
          <a:p>
            <a:pPr marL="342900" indent="-342900">
              <a:lnSpc>
                <a:spcPct val="100000"/>
              </a:lnSpc>
              <a:spcAft>
                <a:spcPts val="600"/>
              </a:spcAft>
              <a:buFont typeface="Wingdings" panose="05000000000000000000" pitchFamily="2" charset="2"/>
              <a:buChar char="§"/>
            </a:pPr>
            <a:r>
              <a:rPr lang="en-AU" sz="2400" dirty="0"/>
              <a:t>Would I be comfortable if the person I am commenting about read my comments? </a:t>
            </a:r>
          </a:p>
          <a:p>
            <a:pPr marL="342900" indent="-342900">
              <a:lnSpc>
                <a:spcPct val="100000"/>
              </a:lnSpc>
              <a:spcAft>
                <a:spcPts val="600"/>
              </a:spcAft>
              <a:buFont typeface="Wingdings" panose="05000000000000000000" pitchFamily="2" charset="2"/>
              <a:buChar char="§"/>
            </a:pPr>
            <a:endParaRPr lang="en-AU" sz="800" dirty="0"/>
          </a:p>
          <a:p>
            <a:pPr marL="342900" indent="-342900">
              <a:lnSpc>
                <a:spcPct val="100000"/>
              </a:lnSpc>
              <a:spcAft>
                <a:spcPts val="600"/>
              </a:spcAft>
              <a:buFont typeface="Wingdings" panose="05000000000000000000" pitchFamily="2" charset="2"/>
              <a:buChar char="§"/>
            </a:pPr>
            <a:r>
              <a:rPr lang="en-AU" sz="2400" dirty="0"/>
              <a:t>Can I share this information?  </a:t>
            </a:r>
          </a:p>
          <a:p>
            <a:pPr marL="342900" indent="-342900">
              <a:lnSpc>
                <a:spcPct val="100000"/>
              </a:lnSpc>
              <a:spcAft>
                <a:spcPts val="600"/>
              </a:spcAft>
              <a:buFont typeface="Wingdings" panose="05000000000000000000" pitchFamily="2" charset="2"/>
              <a:buChar char="§"/>
            </a:pPr>
            <a:endParaRPr lang="en-AU" sz="800" dirty="0"/>
          </a:p>
          <a:p>
            <a:pPr marL="342900" indent="-342900">
              <a:lnSpc>
                <a:spcPct val="100000"/>
              </a:lnSpc>
              <a:spcAft>
                <a:spcPts val="600"/>
              </a:spcAft>
              <a:buFont typeface="Wingdings" panose="05000000000000000000" pitchFamily="2" charset="2"/>
              <a:buChar char="§"/>
            </a:pPr>
            <a:r>
              <a:rPr lang="en-AU" sz="2400" dirty="0"/>
              <a:t>You cannot share information that is confidential or share a council decision that hasn’t been publicly released by council administration. </a:t>
            </a:r>
          </a:p>
          <a:p>
            <a:pPr>
              <a:lnSpc>
                <a:spcPct val="100000"/>
              </a:lnSpc>
            </a:pPr>
            <a:endParaRPr lang="en-AU" sz="2300" b="1" dirty="0">
              <a:solidFill>
                <a:srgbClr val="0070C0"/>
              </a:solidFill>
              <a:cs typeface="Times New Roman" panose="02020603050405020304" pitchFamily="18" charset="0"/>
            </a:endParaRPr>
          </a:p>
          <a:p>
            <a:pPr marL="342900" indent="-342900">
              <a:lnSpc>
                <a:spcPct val="110000"/>
              </a:lnSpc>
              <a:buFont typeface="Wingdings" panose="05000000000000000000" pitchFamily="2" charset="2"/>
              <a:buChar char="§"/>
            </a:pPr>
            <a:endParaRPr lang="en-AU" sz="1200" dirty="0"/>
          </a:p>
          <a:p>
            <a:pPr>
              <a:lnSpc>
                <a:spcPct val="120000"/>
              </a:lnSpc>
              <a:spcAft>
                <a:spcPts val="1200"/>
              </a:spcAft>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dirty="0"/>
          </a:p>
        </p:txBody>
      </p:sp>
      <p:sp>
        <p:nvSpPr>
          <p:cNvPr id="3" name="Rounded Rectangle 10">
            <a:extLst>
              <a:ext uri="{FF2B5EF4-FFF2-40B4-BE49-F238E27FC236}">
                <a16:creationId xmlns:a16="http://schemas.microsoft.com/office/drawing/2014/main" id="{0687E17C-5924-680C-FF34-969F6D706A11}"/>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Content Placeholder 14" descr="Balanced stones on a pebble beach during the morning">
            <a:extLst>
              <a:ext uri="{FF2B5EF4-FFF2-40B4-BE49-F238E27FC236}">
                <a16:creationId xmlns:a16="http://schemas.microsoft.com/office/drawing/2014/main" id="{7BE0441B-038F-ED7A-86AE-D3E445F9A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764" y="1077050"/>
            <a:ext cx="4172389" cy="4905109"/>
          </a:xfrm>
          <a:prstGeom prst="rect">
            <a:avLst/>
          </a:prstGeom>
        </p:spPr>
      </p:pic>
    </p:spTree>
    <p:extLst>
      <p:ext uri="{BB962C8B-B14F-4D97-AF65-F5344CB8AC3E}">
        <p14:creationId xmlns:p14="http://schemas.microsoft.com/office/powerpoint/2010/main" val="159745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B433A-4A2B-43D6-C960-4F5FE3319BD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BD5DC7-1B72-3D26-D898-C090991593D9}"/>
              </a:ext>
            </a:extLst>
          </p:cNvPr>
          <p:cNvSpPr>
            <a:spLocks noGrp="1"/>
          </p:cNvSpPr>
          <p:nvPr>
            <p:ph sz="half" idx="2"/>
          </p:nvPr>
        </p:nvSpPr>
        <p:spPr>
          <a:xfrm>
            <a:off x="5476008" y="1316765"/>
            <a:ext cx="6715992" cy="4678789"/>
          </a:xfrm>
        </p:spPr>
        <p:txBody>
          <a:bodyPr>
            <a:normAutofit/>
          </a:bodyPr>
          <a:lstStyle/>
          <a:p>
            <a:pPr marL="342900" indent="-342900">
              <a:lnSpc>
                <a:spcPct val="100000"/>
              </a:lnSpc>
              <a:buFont typeface="Wingdings" panose="05000000000000000000" pitchFamily="2" charset="2"/>
              <a:buChar char="§"/>
            </a:pPr>
            <a:r>
              <a:rPr lang="en-AU" sz="2400" b="1" dirty="0">
                <a:solidFill>
                  <a:schemeClr val="tx1"/>
                </a:solidFill>
              </a:rPr>
              <a:t>For more information:</a:t>
            </a:r>
          </a:p>
          <a:p>
            <a:pPr>
              <a:lnSpc>
                <a:spcPct val="100000"/>
              </a:lnSpc>
            </a:pPr>
            <a:endParaRPr lang="en-AU" sz="2000" b="1" dirty="0">
              <a:solidFill>
                <a:srgbClr val="0070C0"/>
              </a:solidFill>
            </a:endParaRPr>
          </a:p>
          <a:p>
            <a:pPr marL="457200" indent="-457200">
              <a:buFont typeface="Wingdings" panose="05000000000000000000" pitchFamily="2" charset="2"/>
              <a:buChar char="Ø"/>
            </a:pPr>
            <a:r>
              <a:rPr lang="en-AU" sz="2000" dirty="0">
                <a:solidFill>
                  <a:schemeClr val="tx1"/>
                </a:solidFill>
              </a:rPr>
              <a:t>Information sheet – Personal use of social media </a:t>
            </a:r>
          </a:p>
          <a:p>
            <a:pPr marL="457200" indent="-457200">
              <a:buFont typeface="Wingdings" panose="05000000000000000000" pitchFamily="2" charset="2"/>
              <a:buChar char="Ø"/>
            </a:pPr>
            <a:endParaRPr lang="en-AU" sz="2000" dirty="0">
              <a:solidFill>
                <a:schemeClr val="tx1"/>
              </a:solidFill>
            </a:endParaRPr>
          </a:p>
          <a:p>
            <a:pPr marL="457200" indent="-457200">
              <a:buFont typeface="Wingdings" panose="05000000000000000000" pitchFamily="2" charset="2"/>
              <a:buChar char="Ø"/>
            </a:pPr>
            <a:r>
              <a:rPr lang="en-AU" sz="2000" dirty="0">
                <a:solidFill>
                  <a:schemeClr val="tx1"/>
                </a:solidFill>
              </a:rPr>
              <a:t>Code of Conduct </a:t>
            </a:r>
          </a:p>
          <a:p>
            <a:pPr marL="457200" indent="-457200">
              <a:buFont typeface="Wingdings" panose="05000000000000000000" pitchFamily="2" charset="2"/>
              <a:buChar char="Ø"/>
            </a:pPr>
            <a:endParaRPr lang="en-AU" sz="2000" dirty="0">
              <a:solidFill>
                <a:schemeClr val="tx1"/>
              </a:solidFill>
            </a:endParaRPr>
          </a:p>
          <a:p>
            <a:pPr marL="457200" indent="-457200">
              <a:buFont typeface="Wingdings" panose="05000000000000000000" pitchFamily="2" charset="2"/>
              <a:buChar char="Ø"/>
            </a:pPr>
            <a:r>
              <a:rPr lang="en-AU" sz="2000" dirty="0">
                <a:solidFill>
                  <a:schemeClr val="tx1"/>
                </a:solidFill>
              </a:rPr>
              <a:t>Ask your CEO </a:t>
            </a:r>
          </a:p>
          <a:p>
            <a:endParaRPr lang="en-AU" sz="2000" dirty="0">
              <a:solidFill>
                <a:schemeClr val="tx1"/>
              </a:solidFill>
            </a:endParaRPr>
          </a:p>
          <a:p>
            <a:pPr marL="457200" indent="-457200">
              <a:buFont typeface="Wingdings" panose="05000000000000000000" pitchFamily="2" charset="2"/>
              <a:buChar char="Ø"/>
            </a:pPr>
            <a:r>
              <a:rPr lang="en-AU" sz="2000" dirty="0">
                <a:solidFill>
                  <a:schemeClr val="tx1"/>
                </a:solidFill>
              </a:rPr>
              <a:t>Ask the Local Government and Community Development Unit  </a:t>
            </a:r>
            <a:r>
              <a:rPr lang="en-AU" sz="2000" dirty="0">
                <a:solidFill>
                  <a:schemeClr val="tx1"/>
                </a:solidFill>
                <a:hlinkClick r:id="rId3">
                  <a:extLst>
                    <a:ext uri="{A12FA001-AC4F-418D-AE19-62706E023703}">
                      <ahyp:hlinkClr xmlns:ahyp="http://schemas.microsoft.com/office/drawing/2018/hyperlinkcolor" val="tx"/>
                    </a:ext>
                  </a:extLst>
                </a:hlinkClick>
              </a:rPr>
              <a:t>LGQuestions.DHLGCD@nt.gov.au</a:t>
            </a:r>
            <a:r>
              <a:rPr lang="en-AU" sz="2000" dirty="0">
                <a:solidFill>
                  <a:schemeClr val="tx1"/>
                </a:solidFill>
              </a:rPr>
              <a:t> </a:t>
            </a:r>
          </a:p>
          <a:p>
            <a:endParaRPr lang="en-AU" dirty="0"/>
          </a:p>
        </p:txBody>
      </p:sp>
      <p:sp>
        <p:nvSpPr>
          <p:cNvPr id="4" name="Title 3">
            <a:extLst>
              <a:ext uri="{FF2B5EF4-FFF2-40B4-BE49-F238E27FC236}">
                <a16:creationId xmlns:a16="http://schemas.microsoft.com/office/drawing/2014/main" id="{99C37259-E7E2-E4C2-CC27-4D303EADE237}"/>
              </a:ext>
            </a:extLst>
          </p:cNvPr>
          <p:cNvSpPr>
            <a:spLocks noGrp="1"/>
          </p:cNvSpPr>
          <p:nvPr>
            <p:ph type="title"/>
          </p:nvPr>
        </p:nvSpPr>
        <p:spPr>
          <a:xfrm>
            <a:off x="5673436" y="356659"/>
            <a:ext cx="5703151" cy="720000"/>
          </a:xfrm>
        </p:spPr>
        <p:txBody>
          <a:bodyPr/>
          <a:lstStyle/>
          <a:p>
            <a:r>
              <a:rPr lang="en-AU" dirty="0"/>
              <a:t>Resources </a:t>
            </a:r>
          </a:p>
        </p:txBody>
      </p:sp>
      <p:pic>
        <p:nvPicPr>
          <p:cNvPr id="10" name="Content Placeholder 9" descr="An abstract connection in pale grey background">
            <a:extLst>
              <a:ext uri="{FF2B5EF4-FFF2-40B4-BE49-F238E27FC236}">
                <a16:creationId xmlns:a16="http://schemas.microsoft.com/office/drawing/2014/main" id="{E32E247E-0075-ECDC-4D11-B0CB5B67B12E}"/>
              </a:ext>
            </a:extLst>
          </p:cNvPr>
          <p:cNvPicPr>
            <a:picLocks noGrp="1" noChangeAspect="1"/>
          </p:cNvPicPr>
          <p:nvPr>
            <p:ph idx="10"/>
          </p:nvPr>
        </p:nvPicPr>
        <p:blipFill>
          <a:blip r:embed="rId4" cstate="print">
            <a:extLst>
              <a:ext uri="{28A0092B-C50C-407E-A947-70E740481C1C}">
                <a14:useLocalDpi xmlns:a14="http://schemas.microsoft.com/office/drawing/2010/main" val="0"/>
              </a:ext>
            </a:extLst>
          </a:blip>
          <a:stretch>
            <a:fillRect/>
          </a:stretch>
        </p:blipFill>
        <p:spPr>
          <a:xfrm>
            <a:off x="0" y="0"/>
            <a:ext cx="5299364" cy="5995554"/>
          </a:xfrm>
        </p:spPr>
      </p:pic>
    </p:spTree>
    <p:extLst>
      <p:ext uri="{BB962C8B-B14F-4D97-AF65-F5344CB8AC3E}">
        <p14:creationId xmlns:p14="http://schemas.microsoft.com/office/powerpoint/2010/main" val="263815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94F93-2A3E-22CA-CC0D-52DE52308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D000E-A3D6-B8A3-32F1-3743CF604B0D}"/>
              </a:ext>
            </a:extLst>
          </p:cNvPr>
          <p:cNvSpPr>
            <a:spLocks noGrp="1"/>
          </p:cNvSpPr>
          <p:nvPr>
            <p:ph type="title"/>
          </p:nvPr>
        </p:nvSpPr>
        <p:spPr>
          <a:xfrm>
            <a:off x="498764" y="170381"/>
            <a:ext cx="6746773" cy="720000"/>
          </a:xfrm>
        </p:spPr>
        <p:txBody>
          <a:bodyPr/>
          <a:lstStyle/>
          <a:p>
            <a:r>
              <a:rPr lang="en-AU" sz="4000" dirty="0"/>
              <a:t>1. Introduction</a:t>
            </a:r>
          </a:p>
        </p:txBody>
      </p:sp>
      <p:sp>
        <p:nvSpPr>
          <p:cNvPr id="7" name="Content Placeholder 6">
            <a:extLst>
              <a:ext uri="{FF2B5EF4-FFF2-40B4-BE49-F238E27FC236}">
                <a16:creationId xmlns:a16="http://schemas.microsoft.com/office/drawing/2014/main" id="{9A59227E-D338-6339-3BA6-E99EC5CABDFA}"/>
              </a:ext>
            </a:extLst>
          </p:cNvPr>
          <p:cNvSpPr>
            <a:spLocks noGrp="1"/>
          </p:cNvSpPr>
          <p:nvPr>
            <p:ph idx="1"/>
          </p:nvPr>
        </p:nvSpPr>
        <p:spPr>
          <a:xfrm>
            <a:off x="498763" y="1232898"/>
            <a:ext cx="8548459" cy="4564339"/>
          </a:xfrm>
        </p:spPr>
        <p:txBody>
          <a:bodyPr>
            <a:normAutofit/>
          </a:bodyPr>
          <a:lstStyle/>
          <a:p>
            <a:pPr marL="342900" indent="-342900">
              <a:buFont typeface="Wingdings" panose="05000000000000000000" pitchFamily="2" charset="2"/>
              <a:buChar char="§"/>
            </a:pPr>
            <a:r>
              <a:rPr lang="en-AU" dirty="0"/>
              <a:t>Social media presents opportunities to interact, engage and share information.</a:t>
            </a:r>
          </a:p>
          <a:p>
            <a:pPr marL="342900" indent="-342900">
              <a:buFont typeface="Wingdings" panose="05000000000000000000" pitchFamily="2" charset="2"/>
              <a:buChar char="§"/>
            </a:pPr>
            <a:endParaRPr lang="en-AU" dirty="0"/>
          </a:p>
          <a:p>
            <a:pPr marL="342900" indent="-342900">
              <a:buFont typeface="Wingdings" panose="05000000000000000000" pitchFamily="2" charset="2"/>
              <a:buChar char="§"/>
            </a:pPr>
            <a:r>
              <a:rPr lang="en-AU" dirty="0"/>
              <a:t>However, how you use social media in your personal life can impact your work and your council.</a:t>
            </a:r>
          </a:p>
          <a:p>
            <a:pPr marL="342900" indent="-342900">
              <a:buFont typeface="Wingdings" panose="05000000000000000000" pitchFamily="2" charset="2"/>
              <a:buChar char="§"/>
            </a:pPr>
            <a:endParaRPr lang="en-AU" dirty="0"/>
          </a:p>
          <a:p>
            <a:pPr marL="342900" indent="-342900">
              <a:buFont typeface="Wingdings" panose="05000000000000000000" pitchFamily="2" charset="2"/>
              <a:buChar char="§"/>
            </a:pPr>
            <a:r>
              <a:rPr lang="en-AU" dirty="0"/>
              <a:t>As an elected council member, you have an important role to play in maintaining public trust and confidence in your council. </a:t>
            </a:r>
          </a:p>
          <a:p>
            <a:pPr marL="342900" indent="-342900">
              <a:buFont typeface="Wingdings" panose="05000000000000000000" pitchFamily="2" charset="2"/>
              <a:buChar char="§"/>
            </a:pPr>
            <a:endParaRPr lang="en-AU" dirty="0"/>
          </a:p>
          <a:p>
            <a:pPr marL="342900" indent="-342900">
              <a:buFont typeface="Wingdings" panose="05000000000000000000" pitchFamily="2" charset="2"/>
              <a:buChar char="§"/>
            </a:pPr>
            <a:r>
              <a:rPr lang="en-AU" dirty="0"/>
              <a:t>This role is influenced by how you use social media. </a:t>
            </a:r>
          </a:p>
        </p:txBody>
      </p:sp>
      <p:sp>
        <p:nvSpPr>
          <p:cNvPr id="5" name="Rounded Rectangle 10">
            <a:extLst>
              <a:ext uri="{FF2B5EF4-FFF2-40B4-BE49-F238E27FC236}">
                <a16:creationId xmlns:a16="http://schemas.microsoft.com/office/drawing/2014/main" id="{B267F46B-0C4A-116A-D158-0987AC7F9D32}"/>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5381DB3C-43AD-8743-6744-54E27507BF81}"/>
              </a:ext>
            </a:extLst>
          </p:cNvPr>
          <p:cNvPicPr>
            <a:picLocks noChangeAspect="1"/>
          </p:cNvPicPr>
          <p:nvPr/>
        </p:nvPicPr>
        <p:blipFill rotWithShape="1">
          <a:blip r:embed="rId3">
            <a:extLst>
              <a:ext uri="{28A0092B-C50C-407E-A947-70E740481C1C}">
                <a14:useLocalDpi xmlns:a14="http://schemas.microsoft.com/office/drawing/2010/main" val="0"/>
              </a:ext>
            </a:extLst>
          </a:blip>
          <a:srcRect l="12733" r="22458"/>
          <a:stretch/>
        </p:blipFill>
        <p:spPr>
          <a:xfrm>
            <a:off x="8722102" y="1740206"/>
            <a:ext cx="3240670" cy="3549721"/>
          </a:xfrm>
          <a:prstGeom prst="rect">
            <a:avLst/>
          </a:prstGeom>
        </p:spPr>
      </p:pic>
    </p:spTree>
    <p:extLst>
      <p:ext uri="{BB962C8B-B14F-4D97-AF65-F5344CB8AC3E}">
        <p14:creationId xmlns:p14="http://schemas.microsoft.com/office/powerpoint/2010/main" val="302733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E7BC5-D80C-7697-68B9-6905729DCA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BC26D2-763C-7746-FB44-D97105E80971}"/>
              </a:ext>
            </a:extLst>
          </p:cNvPr>
          <p:cNvSpPr>
            <a:spLocks noGrp="1"/>
          </p:cNvSpPr>
          <p:nvPr>
            <p:ph type="title"/>
          </p:nvPr>
        </p:nvSpPr>
        <p:spPr>
          <a:xfrm>
            <a:off x="3770616" y="150560"/>
            <a:ext cx="7592602" cy="720000"/>
          </a:xfrm>
        </p:spPr>
        <p:txBody>
          <a:bodyPr/>
          <a:lstStyle/>
          <a:p>
            <a:r>
              <a:rPr lang="en-AU" sz="4000" dirty="0">
                <a:solidFill>
                  <a:srgbClr val="002060"/>
                </a:solidFill>
              </a:rPr>
              <a:t>2. What is social media? </a:t>
            </a:r>
          </a:p>
        </p:txBody>
      </p:sp>
      <p:sp>
        <p:nvSpPr>
          <p:cNvPr id="7" name="Content Placeholder 6">
            <a:extLst>
              <a:ext uri="{FF2B5EF4-FFF2-40B4-BE49-F238E27FC236}">
                <a16:creationId xmlns:a16="http://schemas.microsoft.com/office/drawing/2014/main" id="{D1A12B74-2388-6318-5CE6-644E13D2F816}"/>
              </a:ext>
            </a:extLst>
          </p:cNvPr>
          <p:cNvSpPr>
            <a:spLocks noGrp="1"/>
          </p:cNvSpPr>
          <p:nvPr>
            <p:ph idx="1"/>
          </p:nvPr>
        </p:nvSpPr>
        <p:spPr>
          <a:xfrm>
            <a:off x="3670201" y="1078174"/>
            <a:ext cx="8340289" cy="4758710"/>
          </a:xfrm>
        </p:spPr>
        <p:txBody>
          <a:bodyPr>
            <a:normAutofit fontScale="92500"/>
          </a:bodyPr>
          <a:lstStyle/>
          <a:p>
            <a:pPr>
              <a:lnSpc>
                <a:spcPct val="100000"/>
              </a:lnSpc>
            </a:pPr>
            <a:r>
              <a:rPr lang="en-AU" sz="2500" dirty="0"/>
              <a:t>Social media is made up of tools and platforms such as websites and apps that allow users to connect, create and share content. </a:t>
            </a:r>
          </a:p>
          <a:p>
            <a:pPr>
              <a:lnSpc>
                <a:spcPct val="100000"/>
              </a:lnSpc>
            </a:pPr>
            <a:endParaRPr lang="en-AU" sz="2400" dirty="0">
              <a:ea typeface="Calibri" panose="020F0502020204030204" pitchFamily="34" charset="0"/>
              <a:cs typeface="Times New Roman" panose="02020603050405020304" pitchFamily="18" charset="0"/>
            </a:endParaRPr>
          </a:p>
          <a:p>
            <a:pPr>
              <a:spcAft>
                <a:spcPts val="1000"/>
              </a:spcAft>
            </a:pPr>
            <a:r>
              <a:rPr lang="en-AU" sz="2500" b="1" dirty="0">
                <a:ea typeface="Calibri" panose="020F0502020204030204" pitchFamily="34" charset="0"/>
                <a:cs typeface="Times New Roman" panose="02020603050405020304" pitchFamily="18" charset="0"/>
              </a:rPr>
              <a:t>Social media may include: </a:t>
            </a:r>
          </a:p>
          <a:p>
            <a:pPr marL="342900" indent="-342900">
              <a:lnSpc>
                <a:spcPct val="150000"/>
              </a:lnSpc>
              <a:spcAft>
                <a:spcPts val="1000"/>
              </a:spcAft>
              <a:buFont typeface="Wingdings" panose="05000000000000000000" pitchFamily="2" charset="2"/>
              <a:buChar char="§"/>
            </a:pPr>
            <a:r>
              <a:rPr lang="en-AU" sz="2500" dirty="0">
                <a:ea typeface="Calibri" panose="020F0502020204030204" pitchFamily="34" charset="0"/>
                <a:cs typeface="Times New Roman" panose="02020603050405020304" pitchFamily="18" charset="0"/>
              </a:rPr>
              <a:t>Social networks like Facebook, X and LinkedIn </a:t>
            </a:r>
          </a:p>
          <a:p>
            <a:pPr marL="342900" indent="-342900">
              <a:lnSpc>
                <a:spcPct val="150000"/>
              </a:lnSpc>
              <a:spcAft>
                <a:spcPts val="1000"/>
              </a:spcAft>
              <a:buFont typeface="Wingdings" panose="05000000000000000000" pitchFamily="2" charset="2"/>
              <a:buChar char="§"/>
            </a:pPr>
            <a:r>
              <a:rPr lang="en-AU" sz="2500" dirty="0">
                <a:cs typeface="Times New Roman" panose="02020603050405020304" pitchFamily="18" charset="0"/>
              </a:rPr>
              <a:t>Media sharing networks like YouTube, TikTok, Instagram and Snapchat</a:t>
            </a:r>
          </a:p>
          <a:p>
            <a:pPr marL="342900" indent="-342900">
              <a:lnSpc>
                <a:spcPct val="150000"/>
              </a:lnSpc>
              <a:spcAft>
                <a:spcPts val="1000"/>
              </a:spcAft>
              <a:buFont typeface="Wingdings" panose="05000000000000000000" pitchFamily="2" charset="2"/>
              <a:buChar char="§"/>
            </a:pPr>
            <a:r>
              <a:rPr lang="en-AU" sz="2500" dirty="0">
                <a:cs typeface="Times New Roman" panose="02020603050405020304" pitchFamily="18" charset="0"/>
              </a:rPr>
              <a:t>Discussion forums such as Reddit and Whirlpool </a:t>
            </a:r>
          </a:p>
          <a:p>
            <a:pPr marL="342900" indent="-342900">
              <a:lnSpc>
                <a:spcPct val="150000"/>
              </a:lnSpc>
              <a:spcAft>
                <a:spcPts val="1000"/>
              </a:spcAft>
              <a:buFont typeface="Wingdings" panose="05000000000000000000" pitchFamily="2" charset="2"/>
              <a:buChar char="§"/>
            </a:pPr>
            <a:r>
              <a:rPr lang="en-AU" sz="2500" dirty="0">
                <a:cs typeface="Times New Roman" panose="02020603050405020304" pitchFamily="18" charset="0"/>
              </a:rPr>
              <a:t>Sharing websites like Gumtree and Uber</a:t>
            </a:r>
            <a:endParaRPr lang="en-GB" sz="2500" dirty="0"/>
          </a:p>
          <a:p>
            <a:pPr marL="342900" indent="-342900">
              <a:spcAft>
                <a:spcPts val="1400"/>
              </a:spcAft>
              <a:buFont typeface="Wingdings" panose="05000000000000000000" pitchFamily="2" charset="2"/>
              <a:buChar char="§"/>
            </a:pPr>
            <a:endParaRPr lang="en-AU" sz="2400" dirty="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en-AU" dirty="0"/>
          </a:p>
        </p:txBody>
      </p:sp>
      <p:sp>
        <p:nvSpPr>
          <p:cNvPr id="5" name="Rounded Rectangle 10">
            <a:extLst>
              <a:ext uri="{FF2B5EF4-FFF2-40B4-BE49-F238E27FC236}">
                <a16:creationId xmlns:a16="http://schemas.microsoft.com/office/drawing/2014/main" id="{55961264-128F-5426-826D-58E443006685}"/>
              </a:ext>
            </a:extLst>
          </p:cNvPr>
          <p:cNvSpPr/>
          <p:nvPr/>
        </p:nvSpPr>
        <p:spPr>
          <a:xfrm>
            <a:off x="1" y="0"/>
            <a:ext cx="3488691"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E1AC90C2-250F-07AB-D9D5-C31436999357}"/>
              </a:ext>
            </a:extLst>
          </p:cNvPr>
          <p:cNvSpPr/>
          <p:nvPr/>
        </p:nvSpPr>
        <p:spPr>
          <a:xfrm>
            <a:off x="181510" y="1659146"/>
            <a:ext cx="3218729" cy="3132222"/>
          </a:xfrm>
          <a:prstGeom prst="ellipse">
            <a:avLst/>
          </a:prstGeom>
          <a:solidFill>
            <a:srgbClr val="00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Content Placeholder 9">
            <a:extLst>
              <a:ext uri="{FF2B5EF4-FFF2-40B4-BE49-F238E27FC236}">
                <a16:creationId xmlns:a16="http://schemas.microsoft.com/office/drawing/2014/main" id="{7BCB6856-E5AC-0150-7BA7-7B43188E3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17" y="1826518"/>
            <a:ext cx="3350501" cy="2231774"/>
          </a:xfrm>
          <a:prstGeom prst="rect">
            <a:avLst/>
          </a:prstGeom>
        </p:spPr>
      </p:pic>
    </p:spTree>
    <p:extLst>
      <p:ext uri="{BB962C8B-B14F-4D97-AF65-F5344CB8AC3E}">
        <p14:creationId xmlns:p14="http://schemas.microsoft.com/office/powerpoint/2010/main" val="366178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AB772-15FF-9333-C1C7-53337387702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7FD8A4D-5834-F310-A85A-B3A85D2B4E49}"/>
              </a:ext>
            </a:extLst>
          </p:cNvPr>
          <p:cNvSpPr>
            <a:spLocks noGrp="1"/>
          </p:cNvSpPr>
          <p:nvPr>
            <p:ph idx="10"/>
          </p:nvPr>
        </p:nvSpPr>
        <p:spPr>
          <a:xfrm>
            <a:off x="575353" y="1150707"/>
            <a:ext cx="9729627" cy="4582550"/>
          </a:xfrm>
        </p:spPr>
        <p:txBody>
          <a:bodyPr>
            <a:noAutofit/>
          </a:bodyPr>
          <a:lstStyle/>
          <a:p>
            <a:pPr marL="342900" indent="-342900">
              <a:lnSpc>
                <a:spcPct val="100000"/>
              </a:lnSpc>
              <a:spcAft>
                <a:spcPts val="600"/>
              </a:spcAft>
              <a:buFont typeface="Wingdings" panose="05000000000000000000" pitchFamily="2" charset="2"/>
              <a:buChar char="§"/>
            </a:pPr>
            <a:r>
              <a:rPr lang="en-AU" sz="2300" dirty="0"/>
              <a:t>Our responsibilities as elected council members apply at all times—including in our online lives.</a:t>
            </a:r>
          </a:p>
          <a:p>
            <a:pPr marL="342900" indent="-342900">
              <a:lnSpc>
                <a:spcPct val="100000"/>
              </a:lnSpc>
              <a:spcAft>
                <a:spcPts val="600"/>
              </a:spcAft>
              <a:buFont typeface="Wingdings" panose="05000000000000000000" pitchFamily="2" charset="2"/>
              <a:buChar char="§"/>
            </a:pPr>
            <a:endParaRPr lang="en-AU" sz="1000" dirty="0"/>
          </a:p>
          <a:p>
            <a:pPr marL="342900" indent="-342900">
              <a:lnSpc>
                <a:spcPct val="100000"/>
              </a:lnSpc>
              <a:spcAft>
                <a:spcPts val="600"/>
              </a:spcAft>
              <a:buFont typeface="Wingdings" panose="05000000000000000000" pitchFamily="2" charset="2"/>
              <a:buChar char="§"/>
            </a:pPr>
            <a:r>
              <a:rPr lang="en-AU" sz="2300" dirty="0"/>
              <a:t>Our private actions can have wider-reaching effects than we intend – or can control. </a:t>
            </a:r>
          </a:p>
          <a:p>
            <a:pPr>
              <a:lnSpc>
                <a:spcPct val="100000"/>
              </a:lnSpc>
              <a:spcAft>
                <a:spcPts val="600"/>
              </a:spcAft>
            </a:pPr>
            <a:endParaRPr lang="en-AU" sz="1000" dirty="0"/>
          </a:p>
          <a:p>
            <a:pPr marL="342900" indent="-342900">
              <a:lnSpc>
                <a:spcPct val="100000"/>
              </a:lnSpc>
              <a:spcAft>
                <a:spcPts val="600"/>
              </a:spcAft>
              <a:buFont typeface="Wingdings" panose="05000000000000000000" pitchFamily="2" charset="2"/>
              <a:buChar char="§"/>
            </a:pPr>
            <a:r>
              <a:rPr lang="en-AU" sz="2300" dirty="0"/>
              <a:t>What we post can find its way to people we never imagined would see it.</a:t>
            </a:r>
          </a:p>
          <a:p>
            <a:pPr marL="342900" indent="-342900">
              <a:lnSpc>
                <a:spcPct val="100000"/>
              </a:lnSpc>
              <a:spcAft>
                <a:spcPts val="600"/>
              </a:spcAft>
              <a:buFont typeface="Wingdings" panose="05000000000000000000" pitchFamily="2" charset="2"/>
              <a:buChar char="§"/>
            </a:pPr>
            <a:endParaRPr lang="en-AU" sz="1000" dirty="0"/>
          </a:p>
          <a:p>
            <a:pPr marL="342900" indent="-342900">
              <a:lnSpc>
                <a:spcPct val="100000"/>
              </a:lnSpc>
              <a:spcAft>
                <a:spcPts val="600"/>
              </a:spcAft>
              <a:buFont typeface="Wingdings" panose="05000000000000000000" pitchFamily="2" charset="2"/>
              <a:buChar char="§"/>
            </a:pPr>
            <a:r>
              <a:rPr lang="en-AU" sz="2300" dirty="0"/>
              <a:t>We cannot always predict how our posts might be taken out of context. </a:t>
            </a:r>
          </a:p>
          <a:p>
            <a:pPr marL="342900" indent="-342900">
              <a:lnSpc>
                <a:spcPct val="100000"/>
              </a:lnSpc>
              <a:spcAft>
                <a:spcPts val="600"/>
              </a:spcAft>
              <a:buFont typeface="Wingdings" panose="05000000000000000000" pitchFamily="2" charset="2"/>
              <a:buChar char="§"/>
            </a:pPr>
            <a:endParaRPr lang="en-AU" sz="1000" dirty="0"/>
          </a:p>
          <a:p>
            <a:pPr marL="342900" indent="-342900">
              <a:lnSpc>
                <a:spcPct val="100000"/>
              </a:lnSpc>
              <a:spcAft>
                <a:spcPts val="600"/>
              </a:spcAft>
              <a:buFont typeface="Wingdings" panose="05000000000000000000" pitchFamily="2" charset="2"/>
              <a:buChar char="§"/>
            </a:pPr>
            <a:r>
              <a:rPr lang="en-AU" sz="2300" dirty="0"/>
              <a:t>This means we need to be careful about what we post online.</a:t>
            </a:r>
            <a:endParaRPr lang="en-AU" sz="2300" dirty="0">
              <a:solidFill>
                <a:srgbClr val="0070C0"/>
              </a:solidFill>
            </a:endParaRPr>
          </a:p>
        </p:txBody>
      </p:sp>
      <p:sp>
        <p:nvSpPr>
          <p:cNvPr id="2" name="Title 1">
            <a:extLst>
              <a:ext uri="{FF2B5EF4-FFF2-40B4-BE49-F238E27FC236}">
                <a16:creationId xmlns:a16="http://schemas.microsoft.com/office/drawing/2014/main" id="{3F8F7163-E64E-DB18-BEC9-88294194D5EC}"/>
              </a:ext>
            </a:extLst>
          </p:cNvPr>
          <p:cNvSpPr>
            <a:spLocks noGrp="1"/>
          </p:cNvSpPr>
          <p:nvPr>
            <p:ph type="title"/>
          </p:nvPr>
        </p:nvSpPr>
        <p:spPr>
          <a:xfrm>
            <a:off x="498764" y="161450"/>
            <a:ext cx="10512587" cy="720000"/>
          </a:xfrm>
        </p:spPr>
        <p:txBody>
          <a:bodyPr anchor="ctr">
            <a:normAutofit/>
          </a:bodyPr>
          <a:lstStyle/>
          <a:p>
            <a:r>
              <a:rPr lang="en-AU" altLang="en-US" sz="4000" dirty="0">
                <a:solidFill>
                  <a:schemeClr val="accent2"/>
                </a:solidFill>
              </a:rPr>
              <a:t>3. Why the focus on social media?</a:t>
            </a:r>
            <a:endParaRPr lang="en-AU" sz="4000" dirty="0">
              <a:solidFill>
                <a:schemeClr val="accent2"/>
              </a:solidFill>
            </a:endParaRPr>
          </a:p>
        </p:txBody>
      </p:sp>
      <p:sp>
        <p:nvSpPr>
          <p:cNvPr id="10" name="Rounded Rectangle 10">
            <a:extLst>
              <a:ext uri="{FF2B5EF4-FFF2-40B4-BE49-F238E27FC236}">
                <a16:creationId xmlns:a16="http://schemas.microsoft.com/office/drawing/2014/main" id="{B28F37FE-E6E5-CCEB-26EE-7B55CA3EE7EF}"/>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a:extLst>
              <a:ext uri="{FF2B5EF4-FFF2-40B4-BE49-F238E27FC236}">
                <a16:creationId xmlns:a16="http://schemas.microsoft.com/office/drawing/2014/main" id="{D84C8AEA-9CEF-88E3-0A5E-38AB520C1F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2436" y="1814417"/>
            <a:ext cx="3534309" cy="3505374"/>
          </a:xfrm>
          <a:prstGeom prst="rect">
            <a:avLst/>
          </a:prstGeom>
        </p:spPr>
      </p:pic>
    </p:spTree>
    <p:extLst>
      <p:ext uri="{BB962C8B-B14F-4D97-AF65-F5344CB8AC3E}">
        <p14:creationId xmlns:p14="http://schemas.microsoft.com/office/powerpoint/2010/main" val="68850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9EAF4-6154-3571-54BA-CC132843F41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7D4B65D-DA60-A9E2-66B5-212BCB7DAE92}"/>
              </a:ext>
            </a:extLst>
          </p:cNvPr>
          <p:cNvSpPr>
            <a:spLocks noGrp="1"/>
          </p:cNvSpPr>
          <p:nvPr>
            <p:ph idx="10"/>
          </p:nvPr>
        </p:nvSpPr>
        <p:spPr>
          <a:xfrm>
            <a:off x="575353" y="2486346"/>
            <a:ext cx="5630237" cy="1530849"/>
          </a:xfrm>
        </p:spPr>
        <p:txBody>
          <a:bodyPr>
            <a:normAutofit fontScale="92500"/>
          </a:bodyPr>
          <a:lstStyle/>
          <a:p>
            <a:pPr>
              <a:spcAft>
                <a:spcPts val="600"/>
              </a:spcAft>
            </a:pPr>
            <a:r>
              <a:rPr lang="en-AU" dirty="0"/>
              <a:t>There are various factors that may influence whether your social media use is at risk of breaching the </a:t>
            </a:r>
            <a:r>
              <a:rPr lang="en-AU" sz="2400" b="1" dirty="0">
                <a:solidFill>
                  <a:srgbClr val="0070C0"/>
                </a:solidFill>
              </a:rPr>
              <a:t>Code of Conduct and the </a:t>
            </a:r>
            <a:r>
              <a:rPr lang="en-AU" sz="2400" b="1" i="1" dirty="0">
                <a:solidFill>
                  <a:srgbClr val="0070C0"/>
                </a:solidFill>
              </a:rPr>
              <a:t>Local Government Act 2019</a:t>
            </a:r>
            <a:r>
              <a:rPr lang="en-AU" sz="2400" b="1" dirty="0">
                <a:solidFill>
                  <a:srgbClr val="0070C0"/>
                </a:solidFill>
              </a:rPr>
              <a:t>.</a:t>
            </a:r>
            <a:endParaRPr lang="en-AU" dirty="0">
              <a:solidFill>
                <a:srgbClr val="0070C0"/>
              </a:solidFill>
            </a:endParaRPr>
          </a:p>
        </p:txBody>
      </p:sp>
      <p:sp>
        <p:nvSpPr>
          <p:cNvPr id="2" name="Title 1">
            <a:extLst>
              <a:ext uri="{FF2B5EF4-FFF2-40B4-BE49-F238E27FC236}">
                <a16:creationId xmlns:a16="http://schemas.microsoft.com/office/drawing/2014/main" id="{4D8387BC-A8D0-7F92-C40B-1477E57F8155}"/>
              </a:ext>
            </a:extLst>
          </p:cNvPr>
          <p:cNvSpPr>
            <a:spLocks noGrp="1"/>
          </p:cNvSpPr>
          <p:nvPr>
            <p:ph type="title"/>
          </p:nvPr>
        </p:nvSpPr>
        <p:spPr>
          <a:xfrm>
            <a:off x="498764" y="140902"/>
            <a:ext cx="10512587" cy="720000"/>
          </a:xfrm>
        </p:spPr>
        <p:txBody>
          <a:bodyPr anchor="ctr">
            <a:normAutofit/>
          </a:bodyPr>
          <a:lstStyle/>
          <a:p>
            <a:r>
              <a:rPr lang="en-AU" altLang="en-US" sz="4000" dirty="0">
                <a:solidFill>
                  <a:schemeClr val="accent2"/>
                </a:solidFill>
              </a:rPr>
              <a:t>4. Know your responsibilities</a:t>
            </a:r>
            <a:endParaRPr lang="en-AU" sz="4000" dirty="0">
              <a:solidFill>
                <a:schemeClr val="accent2"/>
              </a:solidFill>
            </a:endParaRPr>
          </a:p>
        </p:txBody>
      </p:sp>
      <p:graphicFrame>
        <p:nvGraphicFramePr>
          <p:cNvPr id="11" name="Content Placeholder 4">
            <a:extLst>
              <a:ext uri="{FF2B5EF4-FFF2-40B4-BE49-F238E27FC236}">
                <a16:creationId xmlns:a16="http://schemas.microsoft.com/office/drawing/2014/main" id="{89E924AC-AA54-ADBC-44FC-174E7977312B}"/>
              </a:ext>
            </a:extLst>
          </p:cNvPr>
          <p:cNvGraphicFramePr>
            <a:graphicFrameLocks noGrp="1"/>
          </p:cNvGraphicFramePr>
          <p:nvPr>
            <p:ph sz="half" idx="2"/>
            <p:extLst>
              <p:ext uri="{D42A27DB-BD31-4B8C-83A1-F6EECF244321}">
                <p14:modId xmlns:p14="http://schemas.microsoft.com/office/powerpoint/2010/main" val="3273377306"/>
              </p:ext>
            </p:extLst>
          </p:nvPr>
        </p:nvGraphicFramePr>
        <p:xfrm>
          <a:off x="6288020" y="1316765"/>
          <a:ext cx="5732743" cy="4416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10">
            <a:extLst>
              <a:ext uri="{FF2B5EF4-FFF2-40B4-BE49-F238E27FC236}">
                <a16:creationId xmlns:a16="http://schemas.microsoft.com/office/drawing/2014/main" id="{420B2AC2-ADEF-2EB4-39CE-E8D9FA34F448}"/>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68212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1ADBD-EB35-15C2-AECF-5D6A094E92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080EB-1DC2-9A03-2BBB-47E80652C9AA}"/>
              </a:ext>
            </a:extLst>
          </p:cNvPr>
          <p:cNvSpPr>
            <a:spLocks noGrp="1"/>
          </p:cNvSpPr>
          <p:nvPr>
            <p:ph type="title"/>
          </p:nvPr>
        </p:nvSpPr>
        <p:spPr>
          <a:xfrm>
            <a:off x="863418" y="231968"/>
            <a:ext cx="11158864" cy="720000"/>
          </a:xfrm>
        </p:spPr>
        <p:txBody>
          <a:bodyPr/>
          <a:lstStyle/>
          <a:p>
            <a:r>
              <a:rPr lang="en-AU" altLang="en-US" sz="4000" dirty="0"/>
              <a:t>5. </a:t>
            </a:r>
            <a:r>
              <a:rPr lang="en-GB" sz="4000" dirty="0"/>
              <a:t>Personal and professional accounts</a:t>
            </a:r>
            <a:endParaRPr lang="en-AU" sz="4000" dirty="0"/>
          </a:p>
        </p:txBody>
      </p:sp>
      <p:sp>
        <p:nvSpPr>
          <p:cNvPr id="5" name="Content Placeholder 4">
            <a:extLst>
              <a:ext uri="{FF2B5EF4-FFF2-40B4-BE49-F238E27FC236}">
                <a16:creationId xmlns:a16="http://schemas.microsoft.com/office/drawing/2014/main" id="{CAE76629-8744-63CF-607E-4F946D9A642C}"/>
              </a:ext>
            </a:extLst>
          </p:cNvPr>
          <p:cNvSpPr>
            <a:spLocks noGrp="1"/>
          </p:cNvSpPr>
          <p:nvPr>
            <p:ph idx="1"/>
          </p:nvPr>
        </p:nvSpPr>
        <p:spPr>
          <a:xfrm>
            <a:off x="1345915" y="3843845"/>
            <a:ext cx="10007029" cy="2115165"/>
          </a:xfrm>
        </p:spPr>
        <p:txBody>
          <a:bodyPr>
            <a:normAutofit/>
          </a:bodyPr>
          <a:lstStyle/>
          <a:p>
            <a:pPr marL="342900" indent="-342900">
              <a:lnSpc>
                <a:spcPct val="110000"/>
              </a:lnSpc>
              <a:buFont typeface="Wingdings" panose="05000000000000000000" pitchFamily="2" charset="2"/>
              <a:buChar char="§"/>
            </a:pPr>
            <a:r>
              <a:rPr lang="en-AU" sz="2200" dirty="0"/>
              <a:t>As a council member, it is important to keep your personal and professional accounts separate. </a:t>
            </a:r>
          </a:p>
          <a:p>
            <a:pPr marL="342900" indent="-342900">
              <a:lnSpc>
                <a:spcPct val="110000"/>
              </a:lnSpc>
              <a:buFont typeface="Wingdings" panose="05000000000000000000" pitchFamily="2" charset="2"/>
              <a:buChar char="§"/>
            </a:pPr>
            <a:endParaRPr lang="en-AU" sz="2200" dirty="0"/>
          </a:p>
          <a:p>
            <a:pPr marL="342900" indent="-342900">
              <a:lnSpc>
                <a:spcPct val="110000"/>
              </a:lnSpc>
              <a:buFont typeface="Wingdings" panose="05000000000000000000" pitchFamily="2" charset="2"/>
              <a:buChar char="§"/>
            </a:pPr>
            <a:r>
              <a:rPr lang="en-AU" sz="2200" dirty="0"/>
              <a:t>Be respectful at all times. Remember that the Code of Conduct applies to both accounts and any posts, likes, shares or comments. </a:t>
            </a: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a:lnSpc>
                <a:spcPct val="110000"/>
              </a:lnSpc>
            </a:pPr>
            <a:endParaRPr lang="en-AU" sz="24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p>
        </p:txBody>
      </p:sp>
      <p:sp>
        <p:nvSpPr>
          <p:cNvPr id="3" name="Rounded Rectangle 10">
            <a:extLst>
              <a:ext uri="{FF2B5EF4-FFF2-40B4-BE49-F238E27FC236}">
                <a16:creationId xmlns:a16="http://schemas.microsoft.com/office/drawing/2014/main" id="{A905FE45-DB7C-8691-80A2-C5D62E374AD5}"/>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ounded Rectangle 7">
            <a:extLst>
              <a:ext uri="{FF2B5EF4-FFF2-40B4-BE49-F238E27FC236}">
                <a16:creationId xmlns:a16="http://schemas.microsoft.com/office/drawing/2014/main" id="{EC1382D5-4299-FA8B-F207-518B276A8CCF}"/>
              </a:ext>
            </a:extLst>
          </p:cNvPr>
          <p:cNvSpPr/>
          <p:nvPr/>
        </p:nvSpPr>
        <p:spPr>
          <a:xfrm>
            <a:off x="673239" y="1274048"/>
            <a:ext cx="4492545" cy="211516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AU" sz="2200" b="1" dirty="0">
                <a:solidFill>
                  <a:srgbClr val="454347"/>
                </a:solidFill>
              </a:rPr>
              <a:t>Personal social media accounts can be a great way to stay in touch with people and share your personal experiences and hobbies outside of work.</a:t>
            </a:r>
          </a:p>
        </p:txBody>
      </p:sp>
      <p:pic>
        <p:nvPicPr>
          <p:cNvPr id="6" name="Picture 5">
            <a:extLst>
              <a:ext uri="{FF2B5EF4-FFF2-40B4-BE49-F238E27FC236}">
                <a16:creationId xmlns:a16="http://schemas.microsoft.com/office/drawing/2014/main" id="{3A93BA8A-2120-D396-820F-8FCDA2C98D4F}"/>
              </a:ext>
            </a:extLst>
          </p:cNvPr>
          <p:cNvPicPr>
            <a:picLocks noChangeAspect="1"/>
          </p:cNvPicPr>
          <p:nvPr/>
        </p:nvPicPr>
        <p:blipFill rotWithShape="1">
          <a:blip r:embed="rId3">
            <a:extLst>
              <a:ext uri="{28A0092B-C50C-407E-A947-70E740481C1C}">
                <a14:useLocalDpi xmlns:a14="http://schemas.microsoft.com/office/drawing/2010/main" val="0"/>
              </a:ext>
            </a:extLst>
          </a:blip>
          <a:srcRect b="43588"/>
          <a:stretch/>
        </p:blipFill>
        <p:spPr>
          <a:xfrm>
            <a:off x="5587074" y="1169899"/>
            <a:ext cx="1017851" cy="2259101"/>
          </a:xfrm>
          <a:prstGeom prst="rect">
            <a:avLst/>
          </a:prstGeom>
        </p:spPr>
      </p:pic>
      <p:sp>
        <p:nvSpPr>
          <p:cNvPr id="8" name="Rounded Rectangle 7">
            <a:extLst>
              <a:ext uri="{FF2B5EF4-FFF2-40B4-BE49-F238E27FC236}">
                <a16:creationId xmlns:a16="http://schemas.microsoft.com/office/drawing/2014/main" id="{6829DC79-1127-DA40-A4EE-24A5A092E5D7}"/>
              </a:ext>
            </a:extLst>
          </p:cNvPr>
          <p:cNvSpPr/>
          <p:nvPr/>
        </p:nvSpPr>
        <p:spPr>
          <a:xfrm>
            <a:off x="7248129" y="1274048"/>
            <a:ext cx="4492545" cy="211516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AU" sz="2200" b="1" dirty="0">
                <a:solidFill>
                  <a:srgbClr val="454347"/>
                </a:solidFill>
              </a:rPr>
              <a:t>A professional social media account can help give the public an idea of your role or help raise awareness about what’s happening in your community.</a:t>
            </a:r>
          </a:p>
        </p:txBody>
      </p:sp>
    </p:spTree>
    <p:extLst>
      <p:ext uri="{BB962C8B-B14F-4D97-AF65-F5344CB8AC3E}">
        <p14:creationId xmlns:p14="http://schemas.microsoft.com/office/powerpoint/2010/main" val="91021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C777C-5BE4-54F0-A53D-9848B78E11AE}"/>
              </a:ext>
            </a:extLst>
          </p:cNvPr>
          <p:cNvSpPr>
            <a:spLocks noGrp="1"/>
          </p:cNvSpPr>
          <p:nvPr>
            <p:ph type="title"/>
          </p:nvPr>
        </p:nvSpPr>
        <p:spPr>
          <a:xfrm>
            <a:off x="498764" y="239483"/>
            <a:ext cx="11693235" cy="720000"/>
          </a:xfrm>
        </p:spPr>
        <p:txBody>
          <a:bodyPr/>
          <a:lstStyle/>
          <a:p>
            <a:r>
              <a:rPr lang="en-AU" sz="3400" b="1" dirty="0"/>
              <a:t>6. What is public and what is private? </a:t>
            </a:r>
            <a:endParaRPr lang="en-AU" sz="3400" dirty="0"/>
          </a:p>
        </p:txBody>
      </p:sp>
      <p:sp>
        <p:nvSpPr>
          <p:cNvPr id="3" name="Content Placeholder 2">
            <a:extLst>
              <a:ext uri="{FF2B5EF4-FFF2-40B4-BE49-F238E27FC236}">
                <a16:creationId xmlns:a16="http://schemas.microsoft.com/office/drawing/2014/main" id="{093F6E76-C324-304C-7DE4-C0122B3F6953}"/>
              </a:ext>
            </a:extLst>
          </p:cNvPr>
          <p:cNvSpPr>
            <a:spLocks noGrp="1"/>
          </p:cNvSpPr>
          <p:nvPr>
            <p:ph idx="1"/>
          </p:nvPr>
        </p:nvSpPr>
        <p:spPr>
          <a:xfrm>
            <a:off x="498764" y="1198966"/>
            <a:ext cx="9271960" cy="3177825"/>
          </a:xfrm>
        </p:spPr>
        <p:txBody>
          <a:bodyPr>
            <a:normAutofit/>
          </a:bodyPr>
          <a:lstStyle/>
          <a:p>
            <a:pPr marL="342900" indent="-342900">
              <a:buFont typeface="Wingdings" panose="05000000000000000000" pitchFamily="2" charset="2"/>
              <a:buChar char="§"/>
            </a:pPr>
            <a:r>
              <a:rPr lang="en-AU" sz="2300" dirty="0">
                <a:cs typeface="Times New Roman" panose="02020603050405020304" pitchFamily="18" charset="0"/>
              </a:rPr>
              <a:t>There is no guarantee of privacy on social media</a:t>
            </a:r>
          </a:p>
          <a:p>
            <a:pPr marL="342900" indent="-342900">
              <a:buFont typeface="Wingdings" panose="05000000000000000000" pitchFamily="2" charset="2"/>
              <a:buChar char="§"/>
            </a:pPr>
            <a:endParaRPr lang="en-AU" sz="800" dirty="0">
              <a:cs typeface="Times New Roman" panose="02020603050405020304" pitchFamily="18" charset="0"/>
            </a:endParaRPr>
          </a:p>
          <a:p>
            <a:pPr marL="342900" indent="-342900">
              <a:buFont typeface="Wingdings" panose="05000000000000000000" pitchFamily="2" charset="2"/>
              <a:buChar char="§"/>
            </a:pPr>
            <a:r>
              <a:rPr lang="en-AU" sz="2300" dirty="0">
                <a:cs typeface="Times New Roman" panose="02020603050405020304" pitchFamily="18" charset="0"/>
              </a:rPr>
              <a:t>What you post can be reused by the social media site in ways that you did not intend</a:t>
            </a:r>
          </a:p>
          <a:p>
            <a:pPr marL="342900" indent="-342900">
              <a:buFont typeface="Wingdings" panose="05000000000000000000" pitchFamily="2" charset="2"/>
              <a:buChar char="§"/>
            </a:pPr>
            <a:endParaRPr lang="en-AU" sz="800" dirty="0">
              <a:cs typeface="Times New Roman" panose="02020603050405020304" pitchFamily="18" charset="0"/>
            </a:endParaRPr>
          </a:p>
          <a:p>
            <a:pPr marL="342900" indent="-342900">
              <a:buFont typeface="Wingdings" panose="05000000000000000000" pitchFamily="2" charset="2"/>
              <a:buChar char="§"/>
            </a:pPr>
            <a:r>
              <a:rPr lang="en-AU" sz="2300" dirty="0">
                <a:cs typeface="Times New Roman" panose="02020603050405020304" pitchFamily="18" charset="0"/>
              </a:rPr>
              <a:t>What you post online can stay there for a long time</a:t>
            </a:r>
          </a:p>
          <a:p>
            <a:pPr marL="342900" indent="-342900">
              <a:buFont typeface="Wingdings" panose="05000000000000000000" pitchFamily="2" charset="2"/>
              <a:buChar char="§"/>
            </a:pPr>
            <a:endParaRPr lang="en-AU" sz="2300" dirty="0">
              <a:cs typeface="Times New Roman" panose="02020603050405020304" pitchFamily="18" charset="0"/>
            </a:endParaRPr>
          </a:p>
          <a:p>
            <a:pPr marL="342900" indent="-342900">
              <a:buFont typeface="Wingdings" panose="05000000000000000000" pitchFamily="2" charset="2"/>
              <a:buChar char="§"/>
            </a:pPr>
            <a:r>
              <a:rPr lang="en-AU" sz="2300" dirty="0">
                <a:cs typeface="Times New Roman" panose="02020603050405020304" pitchFamily="18" charset="0"/>
              </a:rPr>
              <a:t>What you post can be shared by other people, and might damage your reputation or another person’s or council’s reputation  </a:t>
            </a:r>
          </a:p>
          <a:p>
            <a:pPr marL="342900" indent="-342900">
              <a:buFont typeface="Wingdings" panose="05000000000000000000" pitchFamily="2" charset="2"/>
              <a:buChar char="§"/>
            </a:pPr>
            <a:endParaRPr lang="en-AU" sz="2400" dirty="0">
              <a:cs typeface="Times New Roman" panose="02020603050405020304" pitchFamily="18" charset="0"/>
            </a:endParaRPr>
          </a:p>
          <a:p>
            <a:pPr marL="342900" indent="-342900">
              <a:buFont typeface="Wingdings" panose="05000000000000000000" pitchFamily="2" charset="2"/>
              <a:buChar char="§"/>
            </a:pPr>
            <a:endParaRPr lang="en-AU" sz="2400" dirty="0">
              <a:cs typeface="Times New Roman" panose="02020603050405020304" pitchFamily="18" charset="0"/>
            </a:endParaRPr>
          </a:p>
          <a:p>
            <a:pPr marL="342900" indent="-342900">
              <a:buFont typeface="Wingdings" panose="05000000000000000000" pitchFamily="2" charset="2"/>
              <a:buChar char="§"/>
            </a:pPr>
            <a:endParaRPr lang="en-AU" sz="2400" b="1" dirty="0">
              <a:solidFill>
                <a:schemeClr val="accent2"/>
              </a:solidFill>
            </a:endParaRPr>
          </a:p>
        </p:txBody>
      </p:sp>
      <p:sp>
        <p:nvSpPr>
          <p:cNvPr id="5" name="Rounded Rectangle 10">
            <a:extLst>
              <a:ext uri="{FF2B5EF4-FFF2-40B4-BE49-F238E27FC236}">
                <a16:creationId xmlns:a16="http://schemas.microsoft.com/office/drawing/2014/main" id="{458D1996-D581-B03C-D11D-2C9616F4ECC8}"/>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ent Placeholder 2">
            <a:extLst>
              <a:ext uri="{FF2B5EF4-FFF2-40B4-BE49-F238E27FC236}">
                <a16:creationId xmlns:a16="http://schemas.microsoft.com/office/drawing/2014/main" id="{E169216E-F30A-9E79-0396-0AA0F28D2C1E}"/>
              </a:ext>
            </a:extLst>
          </p:cNvPr>
          <p:cNvSpPr txBox="1">
            <a:spLocks/>
          </p:cNvSpPr>
          <p:nvPr/>
        </p:nvSpPr>
        <p:spPr>
          <a:xfrm>
            <a:off x="616449" y="4911047"/>
            <a:ext cx="10078949" cy="1046251"/>
          </a:xfrm>
          <a:prstGeom prst="rect">
            <a:avLst/>
          </a:prstGeom>
        </p:spPr>
        <p:txBody>
          <a:bodyPr vert="horz" lIns="91440" tIns="0" rIns="91440" bIns="45720" rtlCol="0">
            <a:normAutofit fontScale="70000" lnSpcReduction="20000"/>
          </a:bodyPr>
          <a:lstStyle>
            <a:lvl1pPr marL="0" indent="0" algn="l" defTabSz="914400" rtl="0" eaLnBrk="1" latinLnBrk="0" hangingPunct="1">
              <a:lnSpc>
                <a:spcPts val="2651"/>
              </a:lnSpc>
              <a:spcBef>
                <a:spcPts val="0"/>
              </a:spcBef>
              <a:buFont typeface="Arial" panose="020B0604020202020204" pitchFamily="34" charset="0"/>
              <a:buNone/>
              <a:defRPr sz="2386" kern="1200">
                <a:solidFill>
                  <a:srgbClr val="454347"/>
                </a:solidFill>
                <a:latin typeface="+mn-lt"/>
                <a:ea typeface="Lato Light" panose="020F0502020204030203" pitchFamily="34" charset="0"/>
                <a:cs typeface="Lato Light" panose="020F0502020204030203" pitchFamily="34" charset="0"/>
              </a:defRPr>
            </a:lvl1pPr>
            <a:lvl2pPr marL="605992"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211985" indent="0" algn="l" defTabSz="914400" rtl="0" eaLnBrk="1" latinLnBrk="0" hangingPunct="1">
              <a:lnSpc>
                <a:spcPct val="90000"/>
              </a:lnSpc>
              <a:spcBef>
                <a:spcPts val="500"/>
              </a:spcBef>
              <a:buFont typeface="Arial" panose="020B0604020202020204" pitchFamily="34" charset="0"/>
              <a:buNone/>
              <a:defRPr sz="2000" kern="1200">
                <a:solidFill>
                  <a:srgbClr val="454347"/>
                </a:solidFill>
                <a:latin typeface="+mn-lt"/>
                <a:ea typeface="+mn-ea"/>
                <a:cs typeface="+mn-cs"/>
              </a:defRPr>
            </a:lvl3pPr>
            <a:lvl4pPr marL="1817978"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423971" indent="0" algn="l" defTabSz="914400" rtl="0" eaLnBrk="1" latinLnBrk="0" hangingPunct="1">
              <a:lnSpc>
                <a:spcPct val="90000"/>
              </a:lnSpc>
              <a:spcBef>
                <a:spcPts val="500"/>
              </a:spcBef>
              <a:buFont typeface="Arial" panose="020B0604020202020204" pitchFamily="34" charset="0"/>
              <a:buNone/>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000"/>
              </a:spcAft>
            </a:pPr>
            <a:r>
              <a:rPr lang="en-AU" sz="3300" b="1" dirty="0">
                <a:solidFill>
                  <a:srgbClr val="0070C0"/>
                </a:solidFill>
              </a:rPr>
              <a:t>If inappropriate comments or content become public, you will be accountable under the Code of Conduct and the </a:t>
            </a:r>
            <a:r>
              <a:rPr lang="en-AU" sz="3300" b="1" i="1" dirty="0">
                <a:solidFill>
                  <a:srgbClr val="0070C0"/>
                </a:solidFill>
              </a:rPr>
              <a:t>Local Government Act 2019</a:t>
            </a:r>
            <a:r>
              <a:rPr lang="en-AU" sz="3300" b="1" dirty="0">
                <a:solidFill>
                  <a:srgbClr val="0070C0"/>
                </a:solidFill>
              </a:rPr>
              <a:t>.</a:t>
            </a:r>
            <a:endParaRPr lang="en-AU" sz="3300" dirty="0">
              <a:solidFill>
                <a:srgbClr val="0070C0"/>
              </a:solidFill>
              <a:cs typeface="Times New Roman" panose="02020603050405020304" pitchFamily="18" charset="0"/>
            </a:endParaRPr>
          </a:p>
          <a:p>
            <a:pPr marL="342900" indent="-342900">
              <a:buFont typeface="Wingdings" panose="05000000000000000000" pitchFamily="2" charset="2"/>
              <a:buChar char="§"/>
            </a:pPr>
            <a:endParaRPr lang="en-AU" sz="2400" b="1" dirty="0">
              <a:solidFill>
                <a:schemeClr val="accent2"/>
              </a:solidFill>
            </a:endParaRPr>
          </a:p>
        </p:txBody>
      </p:sp>
      <p:pic>
        <p:nvPicPr>
          <p:cNvPr id="9" name="Picture 8">
            <a:extLst>
              <a:ext uri="{FF2B5EF4-FFF2-40B4-BE49-F238E27FC236}">
                <a16:creationId xmlns:a16="http://schemas.microsoft.com/office/drawing/2014/main" id="{45343DEB-DD40-1E0A-C194-70DCC2DB2E90}"/>
              </a:ext>
            </a:extLst>
          </p:cNvPr>
          <p:cNvPicPr>
            <a:picLocks noChangeAspect="1"/>
          </p:cNvPicPr>
          <p:nvPr/>
        </p:nvPicPr>
        <p:blipFill rotWithShape="1">
          <a:blip r:embed="rId3">
            <a:extLst>
              <a:ext uri="{28A0092B-C50C-407E-A947-70E740481C1C}">
                <a14:useLocalDpi xmlns:a14="http://schemas.microsoft.com/office/drawing/2010/main" val="0"/>
              </a:ext>
            </a:extLst>
          </a:blip>
          <a:srcRect l="12733" r="22458"/>
          <a:stretch/>
        </p:blipFill>
        <p:spPr>
          <a:xfrm>
            <a:off x="9302807" y="1407873"/>
            <a:ext cx="2785182" cy="2760010"/>
          </a:xfrm>
          <a:prstGeom prst="rect">
            <a:avLst/>
          </a:prstGeom>
        </p:spPr>
      </p:pic>
    </p:spTree>
    <p:extLst>
      <p:ext uri="{BB962C8B-B14F-4D97-AF65-F5344CB8AC3E}">
        <p14:creationId xmlns:p14="http://schemas.microsoft.com/office/powerpoint/2010/main" val="290662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DD419-AC24-CC80-A19F-409CD834D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6457B-6D19-9449-E6B5-6EFC58F504D2}"/>
              </a:ext>
            </a:extLst>
          </p:cNvPr>
          <p:cNvSpPr>
            <a:spLocks noGrp="1"/>
          </p:cNvSpPr>
          <p:nvPr>
            <p:ph type="title"/>
          </p:nvPr>
        </p:nvSpPr>
        <p:spPr>
          <a:xfrm>
            <a:off x="498764" y="239483"/>
            <a:ext cx="8357560" cy="720000"/>
          </a:xfrm>
        </p:spPr>
        <p:txBody>
          <a:bodyPr/>
          <a:lstStyle/>
          <a:p>
            <a:r>
              <a:rPr lang="en-AU" sz="3400" b="1" dirty="0"/>
              <a:t>7. </a:t>
            </a:r>
            <a:r>
              <a:rPr lang="en-GB" sz="3600" dirty="0"/>
              <a:t>Expressing personal opinion </a:t>
            </a:r>
            <a:endParaRPr lang="en-AU" sz="3400" dirty="0"/>
          </a:p>
        </p:txBody>
      </p:sp>
      <p:sp>
        <p:nvSpPr>
          <p:cNvPr id="3" name="Content Placeholder 2">
            <a:extLst>
              <a:ext uri="{FF2B5EF4-FFF2-40B4-BE49-F238E27FC236}">
                <a16:creationId xmlns:a16="http://schemas.microsoft.com/office/drawing/2014/main" id="{2B4B0F7A-D0C8-0771-DB91-3509E159F95C}"/>
              </a:ext>
            </a:extLst>
          </p:cNvPr>
          <p:cNvSpPr>
            <a:spLocks noGrp="1"/>
          </p:cNvSpPr>
          <p:nvPr>
            <p:ph idx="1"/>
          </p:nvPr>
        </p:nvSpPr>
        <p:spPr>
          <a:xfrm>
            <a:off x="498764" y="1198966"/>
            <a:ext cx="8963735" cy="4102499"/>
          </a:xfrm>
        </p:spPr>
        <p:txBody>
          <a:bodyPr>
            <a:normAutofit/>
          </a:bodyPr>
          <a:lstStyle/>
          <a:p>
            <a:pPr>
              <a:spcAft>
                <a:spcPts val="1400"/>
              </a:spcAft>
            </a:pPr>
            <a:r>
              <a:rPr lang="en-AU" sz="2300" b="1" dirty="0">
                <a:solidFill>
                  <a:srgbClr val="0070C0"/>
                </a:solidFill>
              </a:rPr>
              <a:t>Council members have the right to express their personal opinions</a:t>
            </a:r>
          </a:p>
          <a:p>
            <a:pPr>
              <a:lnSpc>
                <a:spcPct val="100000"/>
              </a:lnSpc>
              <a:spcAft>
                <a:spcPts val="1400"/>
              </a:spcAft>
            </a:pPr>
            <a:r>
              <a:rPr lang="en-AU" sz="2300" dirty="0">
                <a:ea typeface="Calibri" panose="020F0502020204030204" pitchFamily="34" charset="0"/>
                <a:cs typeface="Times New Roman" panose="02020603050405020304" pitchFamily="18" charset="0"/>
              </a:rPr>
              <a:t>Council members must not make any statements that could be seen as representing the official position of their council.</a:t>
            </a:r>
          </a:p>
          <a:p>
            <a:pPr>
              <a:lnSpc>
                <a:spcPct val="100000"/>
              </a:lnSpc>
              <a:spcAft>
                <a:spcPts val="1400"/>
              </a:spcAft>
            </a:pPr>
            <a:endParaRPr lang="en-AU" sz="800" dirty="0">
              <a:ea typeface="Calibri" panose="020F0502020204030204" pitchFamily="34" charset="0"/>
              <a:cs typeface="Times New Roman" panose="02020603050405020304" pitchFamily="18" charset="0"/>
            </a:endParaRPr>
          </a:p>
          <a:p>
            <a:pPr marL="342900" indent="-342900">
              <a:lnSpc>
                <a:spcPct val="100000"/>
              </a:lnSpc>
              <a:spcAft>
                <a:spcPts val="1000"/>
              </a:spcAft>
              <a:buFont typeface="Wingdings" panose="05000000000000000000" pitchFamily="2" charset="2"/>
              <a:buChar char="§"/>
            </a:pPr>
            <a:r>
              <a:rPr lang="en-AU" sz="2300" dirty="0"/>
              <a:t>Make sure to say you are saying what YOU think and that you are NOT speaking for Council.</a:t>
            </a:r>
          </a:p>
          <a:p>
            <a:pPr marL="342900" indent="-342900">
              <a:lnSpc>
                <a:spcPct val="100000"/>
              </a:lnSpc>
              <a:spcAft>
                <a:spcPts val="1000"/>
              </a:spcAft>
              <a:buFont typeface="Wingdings" panose="05000000000000000000" pitchFamily="2" charset="2"/>
              <a:buChar char="§"/>
            </a:pPr>
            <a:endParaRPr lang="en-AU" sz="900" dirty="0"/>
          </a:p>
          <a:p>
            <a:pPr marL="342900" indent="-342900">
              <a:lnSpc>
                <a:spcPct val="100000"/>
              </a:lnSpc>
              <a:spcAft>
                <a:spcPts val="1000"/>
              </a:spcAft>
              <a:buFont typeface="Wingdings" panose="05000000000000000000" pitchFamily="2" charset="2"/>
              <a:buChar char="§"/>
            </a:pPr>
            <a:r>
              <a:rPr lang="en-AU" sz="2300" dirty="0"/>
              <a:t>Remember, the Code of Conduct applies to anything that you post.</a:t>
            </a:r>
          </a:p>
          <a:p>
            <a:pPr marL="342900" indent="-342900">
              <a:buFont typeface="Wingdings" panose="05000000000000000000" pitchFamily="2" charset="2"/>
              <a:buChar char="§"/>
            </a:pPr>
            <a:endParaRPr lang="en-AU" sz="2400" dirty="0">
              <a:cs typeface="Times New Roman" panose="02020603050405020304" pitchFamily="18" charset="0"/>
            </a:endParaRPr>
          </a:p>
          <a:p>
            <a:pPr marL="342900" indent="-342900">
              <a:buFont typeface="Wingdings" panose="05000000000000000000" pitchFamily="2" charset="2"/>
              <a:buChar char="§"/>
            </a:pPr>
            <a:endParaRPr lang="en-AU" sz="2400" dirty="0">
              <a:cs typeface="Times New Roman" panose="02020603050405020304" pitchFamily="18" charset="0"/>
            </a:endParaRPr>
          </a:p>
          <a:p>
            <a:pPr marL="342900" indent="-342900">
              <a:buFont typeface="Wingdings" panose="05000000000000000000" pitchFamily="2" charset="2"/>
              <a:buChar char="§"/>
            </a:pPr>
            <a:endParaRPr lang="en-AU" sz="2400" b="1" dirty="0">
              <a:solidFill>
                <a:schemeClr val="accent2"/>
              </a:solidFill>
            </a:endParaRPr>
          </a:p>
        </p:txBody>
      </p:sp>
      <p:sp>
        <p:nvSpPr>
          <p:cNvPr id="5" name="Rounded Rectangle 10">
            <a:extLst>
              <a:ext uri="{FF2B5EF4-FFF2-40B4-BE49-F238E27FC236}">
                <a16:creationId xmlns:a16="http://schemas.microsoft.com/office/drawing/2014/main" id="{D4A3CD30-C0B9-1534-4C8C-D6F2FFEA81AA}"/>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2A0819-3B00-2011-4C0F-CDE07EDC2C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48" r="19676"/>
          <a:stretch/>
        </p:blipFill>
        <p:spPr>
          <a:xfrm>
            <a:off x="9020709" y="3088993"/>
            <a:ext cx="3407917" cy="3015765"/>
          </a:xfrm>
          <a:prstGeom prst="rect">
            <a:avLst/>
          </a:prstGeom>
        </p:spPr>
      </p:pic>
    </p:spTree>
    <p:extLst>
      <p:ext uri="{BB962C8B-B14F-4D97-AF65-F5344CB8AC3E}">
        <p14:creationId xmlns:p14="http://schemas.microsoft.com/office/powerpoint/2010/main" val="1193247703"/>
      </p:ext>
    </p:extLst>
  </p:cSld>
  <p:clrMapOvr>
    <a:masterClrMapping/>
  </p:clrMapOvr>
</p:sld>
</file>

<file path=ppt/theme/theme1.xml><?xml version="1.0" encoding="utf-8"?>
<a:theme xmlns:a="http://schemas.openxmlformats.org/drawingml/2006/main" name="Section 1 - Title and general content ">
  <a:themeElements>
    <a:clrScheme name="NTG 2025">
      <a:dk1>
        <a:srgbClr val="343741"/>
      </a:dk1>
      <a:lt1>
        <a:sysClr val="window" lastClr="FFFFFF"/>
      </a:lt1>
      <a:dk2>
        <a:srgbClr val="F4551A"/>
      </a:dk2>
      <a:lt2>
        <a:srgbClr val="FFFFFF"/>
      </a:lt2>
      <a:accent1>
        <a:srgbClr val="F4551A"/>
      </a:accent1>
      <a:accent2>
        <a:srgbClr val="003251"/>
      </a:accent2>
      <a:accent3>
        <a:srgbClr val="008387"/>
      </a:accent3>
      <a:accent4>
        <a:srgbClr val="566C30"/>
      </a:accent4>
      <a:accent5>
        <a:srgbClr val="552855"/>
      </a:accent5>
      <a:accent6>
        <a:srgbClr val="009DC1"/>
      </a:accent6>
      <a:hlink>
        <a:srgbClr val="0563C1"/>
      </a:hlink>
      <a:folHlink>
        <a:srgbClr val="0D5D90"/>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 presentation.potx" id="{4E024FC9-44A2-4B38-9D33-EEB7B3B569E9}" vid="{95D318AA-389A-4E51-B341-C49D1AEEFA28}"/>
    </a:ext>
  </a:extLst>
</a:theme>
</file>

<file path=ppt/theme/theme2.xml><?xml version="1.0" encoding="utf-8"?>
<a:theme xmlns:a="http://schemas.openxmlformats.org/drawingml/2006/main" name="Section 2 - Body content with secondary colours">
  <a:themeElements>
    <a:clrScheme name="Custom 4">
      <a:dk1>
        <a:srgbClr val="21272E"/>
      </a:dk1>
      <a:lt1>
        <a:sysClr val="window" lastClr="FFFFFF"/>
      </a:lt1>
      <a:dk2>
        <a:srgbClr val="E35205"/>
      </a:dk2>
      <a:lt2>
        <a:srgbClr val="FFFFFF"/>
      </a:lt2>
      <a:accent1>
        <a:srgbClr val="EB6220"/>
      </a:accent1>
      <a:accent2>
        <a:srgbClr val="00235D"/>
      </a:accent2>
      <a:accent3>
        <a:srgbClr val="2E979C"/>
      </a:accent3>
      <a:accent4>
        <a:srgbClr val="566C30"/>
      </a:accent4>
      <a:accent5>
        <a:srgbClr val="552855"/>
      </a:accent5>
      <a:accent6>
        <a:srgbClr val="009DC1"/>
      </a:accent6>
      <a:hlink>
        <a:srgbClr val="0563C1"/>
      </a:hlink>
      <a:folHlink>
        <a:srgbClr val="0D5D90"/>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 presentation.potx" id="{4E024FC9-44A2-4B38-9D33-EEB7B3B569E9}" vid="{825A9330-C8C1-4D0B-9684-85E41658BC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CEO PM_V1</Template>
  <TotalTime>4761</TotalTime>
  <Words>2367</Words>
  <Application>Microsoft Office PowerPoint</Application>
  <PresentationFormat>Widescreen</PresentationFormat>
  <Paragraphs>255</Paragraphs>
  <Slides>21</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Aptos</vt:lpstr>
      <vt:lpstr>Arial</vt:lpstr>
      <vt:lpstr>Calibri</vt:lpstr>
      <vt:lpstr>Lato</vt:lpstr>
      <vt:lpstr>Lato Light</vt:lpstr>
      <vt:lpstr>Lato Semibold</vt:lpstr>
      <vt:lpstr>Times New Roman</vt:lpstr>
      <vt:lpstr>Wingdings</vt:lpstr>
      <vt:lpstr>Section 1 - Title and general content </vt:lpstr>
      <vt:lpstr>Section 2 - Body content with secondary colours</vt:lpstr>
      <vt:lpstr>Personal Use of Social Media </vt:lpstr>
      <vt:lpstr>Course Overview:</vt:lpstr>
      <vt:lpstr>1. Introduction</vt:lpstr>
      <vt:lpstr>2. What is social media? </vt:lpstr>
      <vt:lpstr>3. Why the focus on social media?</vt:lpstr>
      <vt:lpstr>4. Know your responsibilities</vt:lpstr>
      <vt:lpstr>5. Personal and professional accounts</vt:lpstr>
      <vt:lpstr>6. What is public and what is private? </vt:lpstr>
      <vt:lpstr>7. Expressing personal opinion </vt:lpstr>
      <vt:lpstr>Case scenario 1 </vt:lpstr>
      <vt:lpstr>8. Receiving community requests or questions</vt:lpstr>
      <vt:lpstr>9. Using photos, videos &amp; images</vt:lpstr>
      <vt:lpstr>10. Using photos, videos &amp; images</vt:lpstr>
      <vt:lpstr>11. Online bullying</vt:lpstr>
      <vt:lpstr>11.1 What to do if you are bullied online </vt:lpstr>
      <vt:lpstr>12. Social media DOs</vt:lpstr>
      <vt:lpstr>12.1 Social media DON’Ts</vt:lpstr>
      <vt:lpstr>Case scenario 2</vt:lpstr>
      <vt:lpstr>13. What if I have breached the rules?</vt:lpstr>
      <vt:lpstr>14. Think before you post</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Elected Member Training - Personal Use of Social Media</dc:title>
  <dc:creator>Northern Territory Government</dc:creator>
  <cp:lastModifiedBy>Karen Hocking</cp:lastModifiedBy>
  <cp:revision>112</cp:revision>
  <dcterms:created xsi:type="dcterms:W3CDTF">2026-01-11T22:55:26Z</dcterms:created>
  <dcterms:modified xsi:type="dcterms:W3CDTF">2026-03-19T23:46:20Z</dcterms:modified>
</cp:coreProperties>
</file>