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Lst>
  <p:notesMasterIdLst>
    <p:notesMasterId r:id="rId26"/>
  </p:notesMasterIdLst>
  <p:sldIdLst>
    <p:sldId id="256" r:id="rId6"/>
    <p:sldId id="263" r:id="rId7"/>
    <p:sldId id="293" r:id="rId8"/>
    <p:sldId id="286" r:id="rId9"/>
    <p:sldId id="298" r:id="rId10"/>
    <p:sldId id="269" r:id="rId11"/>
    <p:sldId id="300" r:id="rId12"/>
    <p:sldId id="301" r:id="rId13"/>
    <p:sldId id="303" r:id="rId14"/>
    <p:sldId id="302" r:id="rId15"/>
    <p:sldId id="295" r:id="rId16"/>
    <p:sldId id="304" r:id="rId17"/>
    <p:sldId id="309" r:id="rId18"/>
    <p:sldId id="310" r:id="rId19"/>
    <p:sldId id="289" r:id="rId20"/>
    <p:sldId id="290" r:id="rId21"/>
    <p:sldId id="291" r:id="rId22"/>
    <p:sldId id="311" r:id="rId23"/>
    <p:sldId id="305"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opening slide" id="{7EDDF8A8-7696-46D3-A45C-48D1A560C472}">
          <p14:sldIdLst>
            <p14:sldId id="256"/>
          </p14:sldIdLst>
        </p14:section>
        <p14:section name="Section" id="{98D1CFC9-DB7A-46D0-967D-01FE41399260}">
          <p14:sldIdLst>
            <p14:sldId id="263"/>
            <p14:sldId id="293"/>
            <p14:sldId id="286"/>
            <p14:sldId id="298"/>
            <p14:sldId id="269"/>
            <p14:sldId id="300"/>
            <p14:sldId id="301"/>
            <p14:sldId id="303"/>
            <p14:sldId id="302"/>
            <p14:sldId id="295"/>
            <p14:sldId id="304"/>
            <p14:sldId id="309"/>
            <p14:sldId id="310"/>
            <p14:sldId id="289"/>
            <p14:sldId id="290"/>
            <p14:sldId id="291"/>
            <p14:sldId id="311"/>
            <p14:sldId id="305"/>
            <p14:sldId id="306"/>
          </p14:sldIdLst>
        </p14:section>
      </p14:sectionLst>
    </p:ext>
    <p:ext uri="{EFAFB233-063F-42B5-8137-9DF3F51BA10A}">
      <p15:sldGuideLst xmlns:p15="http://schemas.microsoft.com/office/powerpoint/2012/main">
        <p15:guide id="1" orient="horz" pos="2160" userDrawn="1">
          <p15:clr>
            <a:srgbClr val="A4A3A4"/>
          </p15:clr>
        </p15:guide>
        <p15:guide id="2" pos="209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8E9A05-BAF4-DD83-95A8-72101DBAF580}" name="Mary Watson" initials="MW" userId="S::Mary.Watson@lgant.asn.au::6659d41f-747c-4318-9e14-5faf9eb9b5f3" providerId="AD"/>
  <p188:author id="{E713A640-541C-C3F1-4F90-D2FF0C543784}" name="Karen Hocking" initials="KH" userId="S::Karen.Hocking@nt.gov.au::e08165dc-2051-45a1-b440-491b01be1149" providerId="AD"/>
  <p188:author id="{1A7B5595-0070-8143-F170-1B2A4B921D2A}" name="Andrea James" initials="AJ" userId="S::Andrea.James@lgant.asn.au::12820963-019d-4282-9dd5-b4f99eaa892e" providerId="AD"/>
  <p188:author id="{B43C63AC-A598-4AF2-8157-518EDAE8D8F0}" name="Andrea James" initials="AJ" userId="S::andrea.james@lgant.asn.au::12820963-019d-4282-9dd5-b4f99eaa89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347"/>
    <a:srgbClr val="FA3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BDE64-F4A5-1852-DF94-C5A4DE4D48E5}" v="2" dt="2026-02-11T00:32:38.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6828" autoAdjust="0"/>
  </p:normalViewPr>
  <p:slideViewPr>
    <p:cSldViewPr snapToGrid="0">
      <p:cViewPr varScale="1">
        <p:scale>
          <a:sx n="74" d="100"/>
          <a:sy n="74" d="100"/>
        </p:scale>
        <p:origin x="1992" y="60"/>
      </p:cViewPr>
      <p:guideLst>
        <p:guide orient="horz" pos="2160"/>
        <p:guide pos="209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7DEDF-C4A8-4DAB-ADE5-D40F2BA4EBF5}" type="doc">
      <dgm:prSet loTypeId="urn:microsoft.com/office/officeart/2016/7/layout/HorizontalActionList" loCatId="List" qsTypeId="urn:microsoft.com/office/officeart/2005/8/quickstyle/simple5" qsCatId="simple" csTypeId="urn:microsoft.com/office/officeart/2005/8/colors/accent2_2" csCatId="accent2" phldr="1"/>
      <dgm:spPr/>
      <dgm:t>
        <a:bodyPr/>
        <a:lstStyle/>
        <a:p>
          <a:endParaRPr lang="en-AU"/>
        </a:p>
      </dgm:t>
    </dgm:pt>
    <dgm:pt modelId="{BDCA5526-4D26-4259-B1A0-DDCC1095BC34}">
      <dgm:prSet phldrT="[Text]"/>
      <dgm:spPr/>
      <dgm:t>
        <a:bodyPr/>
        <a:lstStyle/>
        <a:p>
          <a:pPr>
            <a:lnSpc>
              <a:spcPct val="100000"/>
            </a:lnSpc>
          </a:pPr>
          <a:r>
            <a:rPr lang="en-AU" b="1" dirty="0"/>
            <a:t>Rule-keeper</a:t>
          </a:r>
        </a:p>
      </dgm:t>
    </dgm:pt>
    <dgm:pt modelId="{9BAA08A3-C28A-4E7A-8C70-4D21699313FA}" type="parTrans" cxnId="{99EACF29-4B3C-4BB1-8A30-6B19CDE99BA7}">
      <dgm:prSet/>
      <dgm:spPr/>
      <dgm:t>
        <a:bodyPr/>
        <a:lstStyle/>
        <a:p>
          <a:endParaRPr lang="en-AU" sz="1400"/>
        </a:p>
      </dgm:t>
    </dgm:pt>
    <dgm:pt modelId="{ECF8731F-FDB3-42A4-B1A1-FE76CC52DA9B}" type="sibTrans" cxnId="{99EACF29-4B3C-4BB1-8A30-6B19CDE99BA7}">
      <dgm:prSet/>
      <dgm:spPr/>
      <dgm:t>
        <a:bodyPr/>
        <a:lstStyle/>
        <a:p>
          <a:endParaRPr lang="en-AU"/>
        </a:p>
      </dgm:t>
    </dgm:pt>
    <dgm:pt modelId="{B50A29C2-1D23-4793-B5B5-DA49F1EA790C}">
      <dgm:prSet phldrT="[Text]"/>
      <dgm:spPr/>
      <dgm:t>
        <a:bodyPr/>
        <a:lstStyle/>
        <a:p>
          <a:pPr>
            <a:lnSpc>
              <a:spcPct val="100000"/>
            </a:lnSpc>
          </a:pPr>
          <a:r>
            <a:rPr lang="en-AU" dirty="0"/>
            <a:t>Follows the rules </a:t>
          </a:r>
        </a:p>
        <a:p>
          <a:pPr>
            <a:lnSpc>
              <a:spcPct val="100000"/>
            </a:lnSpc>
          </a:pPr>
          <a:endParaRPr lang="en-AU" dirty="0"/>
        </a:p>
      </dgm:t>
    </dgm:pt>
    <dgm:pt modelId="{DBCD258B-8EB2-4F37-BBC2-0EA27D7A18FE}" type="parTrans" cxnId="{9479792D-0ABD-4777-85BE-A55DBF28B214}">
      <dgm:prSet/>
      <dgm:spPr/>
      <dgm:t>
        <a:bodyPr/>
        <a:lstStyle/>
        <a:p>
          <a:endParaRPr lang="en-AU" sz="1400"/>
        </a:p>
      </dgm:t>
    </dgm:pt>
    <dgm:pt modelId="{E14D3734-01D7-498F-856F-B41604C67E99}" type="sibTrans" cxnId="{9479792D-0ABD-4777-85BE-A55DBF28B214}">
      <dgm:prSet/>
      <dgm:spPr/>
      <dgm:t>
        <a:bodyPr/>
        <a:lstStyle/>
        <a:p>
          <a:endParaRPr lang="en-AU"/>
        </a:p>
      </dgm:t>
    </dgm:pt>
    <dgm:pt modelId="{F4FB3F83-1A06-445D-86A8-00988A549EE7}">
      <dgm:prSet phldrT="[Text]"/>
      <dgm:spPr/>
      <dgm:t>
        <a:bodyPr/>
        <a:lstStyle/>
        <a:p>
          <a:pPr>
            <a:lnSpc>
              <a:spcPct val="100000"/>
            </a:lnSpc>
          </a:pPr>
          <a:r>
            <a:rPr lang="en-AU" dirty="0"/>
            <a:t>Keeps to agenda and timings </a:t>
          </a:r>
        </a:p>
        <a:p>
          <a:pPr>
            <a:lnSpc>
              <a:spcPct val="100000"/>
            </a:lnSpc>
          </a:pPr>
          <a:endParaRPr lang="en-AU" dirty="0"/>
        </a:p>
      </dgm:t>
    </dgm:pt>
    <dgm:pt modelId="{A6C673C7-D3AC-4EA9-B9D2-BAE25FF3F149}" type="parTrans" cxnId="{0BD1FF03-B0EF-44A9-87DC-0C3D5B8564B0}">
      <dgm:prSet/>
      <dgm:spPr/>
      <dgm:t>
        <a:bodyPr/>
        <a:lstStyle/>
        <a:p>
          <a:endParaRPr lang="en-AU" sz="1400"/>
        </a:p>
      </dgm:t>
    </dgm:pt>
    <dgm:pt modelId="{198E48EF-9500-44A7-AD0D-BB49092A5374}" type="sibTrans" cxnId="{0BD1FF03-B0EF-44A9-87DC-0C3D5B8564B0}">
      <dgm:prSet/>
      <dgm:spPr/>
      <dgm:t>
        <a:bodyPr/>
        <a:lstStyle/>
        <a:p>
          <a:endParaRPr lang="en-AU"/>
        </a:p>
      </dgm:t>
    </dgm:pt>
    <dgm:pt modelId="{BD92F8AE-D22B-4CBF-A48B-92CA0F13324C}">
      <dgm:prSet phldrT="[Text]"/>
      <dgm:spPr/>
      <dgm:t>
        <a:bodyPr/>
        <a:lstStyle/>
        <a:p>
          <a:pPr>
            <a:lnSpc>
              <a:spcPct val="100000"/>
            </a:lnSpc>
          </a:pPr>
          <a:r>
            <a:rPr lang="en-AU" dirty="0"/>
            <a:t>Relaxed </a:t>
          </a:r>
        </a:p>
        <a:p>
          <a:pPr>
            <a:lnSpc>
              <a:spcPct val="100000"/>
            </a:lnSpc>
          </a:pPr>
          <a:endParaRPr lang="en-AU" dirty="0"/>
        </a:p>
      </dgm:t>
    </dgm:pt>
    <dgm:pt modelId="{498E2D78-C687-443B-BBE0-D14316951FB7}" type="parTrans" cxnId="{6D7E5C8A-FC16-4F21-B881-BD6D475C5B46}">
      <dgm:prSet/>
      <dgm:spPr/>
      <dgm:t>
        <a:bodyPr/>
        <a:lstStyle/>
        <a:p>
          <a:endParaRPr lang="en-AU" sz="1400"/>
        </a:p>
      </dgm:t>
    </dgm:pt>
    <dgm:pt modelId="{3BA23037-B9A2-4482-B316-DC752D4D3BD4}" type="sibTrans" cxnId="{6D7E5C8A-FC16-4F21-B881-BD6D475C5B46}">
      <dgm:prSet/>
      <dgm:spPr/>
      <dgm:t>
        <a:bodyPr/>
        <a:lstStyle/>
        <a:p>
          <a:endParaRPr lang="en-AU"/>
        </a:p>
      </dgm:t>
    </dgm:pt>
    <dgm:pt modelId="{D642B3A1-C6B9-4146-BB96-C59DC225ADB6}">
      <dgm:prSet phldrT="[Text]"/>
      <dgm:spPr/>
      <dgm:t>
        <a:bodyPr/>
        <a:lstStyle/>
        <a:p>
          <a:pPr>
            <a:lnSpc>
              <a:spcPct val="100000"/>
            </a:lnSpc>
          </a:pPr>
          <a:r>
            <a:rPr lang="en-AU" dirty="0"/>
            <a:t>Conversational </a:t>
          </a:r>
        </a:p>
        <a:p>
          <a:pPr>
            <a:lnSpc>
              <a:spcPct val="100000"/>
            </a:lnSpc>
          </a:pPr>
          <a:endParaRPr lang="en-AU" dirty="0"/>
        </a:p>
      </dgm:t>
    </dgm:pt>
    <dgm:pt modelId="{4C6F374D-5E7C-4198-925B-FE4090866FC0}" type="parTrans" cxnId="{90A329BD-45C5-4FEB-8C7A-2BE93EE32F0E}">
      <dgm:prSet/>
      <dgm:spPr/>
      <dgm:t>
        <a:bodyPr/>
        <a:lstStyle/>
        <a:p>
          <a:endParaRPr lang="en-AU" sz="1400"/>
        </a:p>
      </dgm:t>
    </dgm:pt>
    <dgm:pt modelId="{541F9132-D394-4F60-AAB3-4779DBDFB22F}" type="sibTrans" cxnId="{90A329BD-45C5-4FEB-8C7A-2BE93EE32F0E}">
      <dgm:prSet/>
      <dgm:spPr/>
      <dgm:t>
        <a:bodyPr/>
        <a:lstStyle/>
        <a:p>
          <a:endParaRPr lang="en-AU"/>
        </a:p>
      </dgm:t>
    </dgm:pt>
    <dgm:pt modelId="{9FEFBB10-6744-4C69-AF13-A13CCBED37FE}">
      <dgm:prSet phldrT="[Text]"/>
      <dgm:spPr/>
      <dgm:t>
        <a:bodyPr/>
        <a:lstStyle/>
        <a:p>
          <a:pPr>
            <a:lnSpc>
              <a:spcPct val="100000"/>
            </a:lnSpc>
          </a:pPr>
          <a:r>
            <a:rPr lang="en-AU" dirty="0"/>
            <a:t>This is how we do it</a:t>
          </a:r>
        </a:p>
      </dgm:t>
    </dgm:pt>
    <dgm:pt modelId="{FD8C44E2-6001-4768-B8C9-02C99BF21699}" type="parTrans" cxnId="{A928EFF4-2D45-49FA-9692-513B6E019F4D}">
      <dgm:prSet/>
      <dgm:spPr/>
      <dgm:t>
        <a:bodyPr/>
        <a:lstStyle/>
        <a:p>
          <a:endParaRPr lang="en-AU" sz="1400"/>
        </a:p>
      </dgm:t>
    </dgm:pt>
    <dgm:pt modelId="{F82543B9-20D6-4E10-BC17-0EFD9DAA0F19}" type="sibTrans" cxnId="{A928EFF4-2D45-49FA-9692-513B6E019F4D}">
      <dgm:prSet/>
      <dgm:spPr/>
      <dgm:t>
        <a:bodyPr/>
        <a:lstStyle/>
        <a:p>
          <a:endParaRPr lang="en-AU"/>
        </a:p>
      </dgm:t>
    </dgm:pt>
    <dgm:pt modelId="{57EC5CD3-0BB6-4271-A93B-0AD35E47DF40}">
      <dgm:prSet phldrT="[Text]"/>
      <dgm:spPr/>
      <dgm:t>
        <a:bodyPr/>
        <a:lstStyle/>
        <a:p>
          <a:pPr>
            <a:lnSpc>
              <a:spcPct val="100000"/>
            </a:lnSpc>
          </a:pPr>
          <a:r>
            <a:rPr lang="en-AU" b="1" dirty="0"/>
            <a:t>Headteacher</a:t>
          </a:r>
        </a:p>
      </dgm:t>
    </dgm:pt>
    <dgm:pt modelId="{A1731CC9-561C-48DF-A7FF-7DCBA6E13DC3}" type="parTrans" cxnId="{6E61916C-DEB6-4A27-9701-6BF20E6D48DA}">
      <dgm:prSet/>
      <dgm:spPr/>
      <dgm:t>
        <a:bodyPr/>
        <a:lstStyle/>
        <a:p>
          <a:endParaRPr lang="en-AU" sz="1400"/>
        </a:p>
      </dgm:t>
    </dgm:pt>
    <dgm:pt modelId="{AA856A64-727B-45DA-82C3-7D617DEAAE5F}" type="sibTrans" cxnId="{6E61916C-DEB6-4A27-9701-6BF20E6D48DA}">
      <dgm:prSet/>
      <dgm:spPr/>
      <dgm:t>
        <a:bodyPr/>
        <a:lstStyle/>
        <a:p>
          <a:endParaRPr lang="en-AU"/>
        </a:p>
      </dgm:t>
    </dgm:pt>
    <dgm:pt modelId="{233D6716-40BB-4BB0-95BB-915B0185CB39}">
      <dgm:prSet phldrT="[Text]"/>
      <dgm:spPr/>
      <dgm:t>
        <a:bodyPr/>
        <a:lstStyle/>
        <a:p>
          <a:pPr>
            <a:lnSpc>
              <a:spcPct val="100000"/>
            </a:lnSpc>
          </a:pPr>
          <a:r>
            <a:rPr lang="en-AU" dirty="0"/>
            <a:t>Follows the rules but flexible </a:t>
          </a:r>
        </a:p>
        <a:p>
          <a:pPr>
            <a:lnSpc>
              <a:spcPct val="100000"/>
            </a:lnSpc>
          </a:pPr>
          <a:endParaRPr lang="en-AU" dirty="0"/>
        </a:p>
      </dgm:t>
    </dgm:pt>
    <dgm:pt modelId="{A7228B3E-2EA4-484B-983F-7E91FA6823CD}" type="parTrans" cxnId="{458A9BF0-8FF4-4396-9954-313A8A64A536}">
      <dgm:prSet/>
      <dgm:spPr/>
      <dgm:t>
        <a:bodyPr/>
        <a:lstStyle/>
        <a:p>
          <a:endParaRPr lang="en-AU" sz="1400"/>
        </a:p>
      </dgm:t>
    </dgm:pt>
    <dgm:pt modelId="{8D72F3E2-6E97-47AC-9358-788F0C610CFA}" type="sibTrans" cxnId="{458A9BF0-8FF4-4396-9954-313A8A64A536}">
      <dgm:prSet/>
      <dgm:spPr/>
      <dgm:t>
        <a:bodyPr/>
        <a:lstStyle/>
        <a:p>
          <a:endParaRPr lang="en-AU"/>
        </a:p>
      </dgm:t>
    </dgm:pt>
    <dgm:pt modelId="{D79A7597-C9E2-4731-8FC1-D3C911316F3C}">
      <dgm:prSet phldrT="[Text]"/>
      <dgm:spPr/>
      <dgm:t>
        <a:bodyPr/>
        <a:lstStyle/>
        <a:p>
          <a:pPr>
            <a:lnSpc>
              <a:spcPct val="100000"/>
            </a:lnSpc>
          </a:pPr>
          <a:r>
            <a:rPr lang="en-AU" dirty="0"/>
            <a:t>Focus on outcomes</a:t>
          </a:r>
        </a:p>
        <a:p>
          <a:pPr>
            <a:lnSpc>
              <a:spcPct val="100000"/>
            </a:lnSpc>
          </a:pPr>
          <a:endParaRPr lang="en-AU" dirty="0"/>
        </a:p>
      </dgm:t>
    </dgm:pt>
    <dgm:pt modelId="{8645EBCD-478B-4783-83C2-4B3603557367}" type="parTrans" cxnId="{C59083B7-DFA6-4AF0-A479-3348CA786D4B}">
      <dgm:prSet/>
      <dgm:spPr/>
      <dgm:t>
        <a:bodyPr/>
        <a:lstStyle/>
        <a:p>
          <a:endParaRPr lang="en-AU" sz="1400"/>
        </a:p>
      </dgm:t>
    </dgm:pt>
    <dgm:pt modelId="{56FEF1E9-5A60-4302-BE94-59E7F4092957}" type="sibTrans" cxnId="{C59083B7-DFA6-4AF0-A479-3348CA786D4B}">
      <dgm:prSet/>
      <dgm:spPr/>
      <dgm:t>
        <a:bodyPr/>
        <a:lstStyle/>
        <a:p>
          <a:endParaRPr lang="en-AU"/>
        </a:p>
      </dgm:t>
    </dgm:pt>
    <dgm:pt modelId="{1FBBF7A4-4A29-41A5-83DF-4E4366BEBD7A}">
      <dgm:prSet phldrT="[Text]"/>
      <dgm:spPr/>
      <dgm:t>
        <a:bodyPr/>
        <a:lstStyle/>
        <a:p>
          <a:pPr>
            <a:lnSpc>
              <a:spcPct val="100000"/>
            </a:lnSpc>
          </a:pPr>
          <a:r>
            <a:rPr lang="en-AU" dirty="0"/>
            <a:t>Adapts style to suit the situation </a:t>
          </a:r>
        </a:p>
      </dgm:t>
    </dgm:pt>
    <dgm:pt modelId="{209BE042-9048-41C7-AFE9-BFFB868CA2F6}" type="parTrans" cxnId="{3E977C16-F363-415D-BD71-312471AE1F53}">
      <dgm:prSet/>
      <dgm:spPr/>
      <dgm:t>
        <a:bodyPr/>
        <a:lstStyle/>
        <a:p>
          <a:endParaRPr lang="en-AU" sz="1400"/>
        </a:p>
      </dgm:t>
    </dgm:pt>
    <dgm:pt modelId="{6988E1F5-B935-4A3E-9267-21EBBBCE2DA3}" type="sibTrans" cxnId="{3E977C16-F363-415D-BD71-312471AE1F53}">
      <dgm:prSet/>
      <dgm:spPr/>
      <dgm:t>
        <a:bodyPr/>
        <a:lstStyle/>
        <a:p>
          <a:endParaRPr lang="en-AU"/>
        </a:p>
      </dgm:t>
    </dgm:pt>
    <dgm:pt modelId="{3A9C791C-C5C2-4AC9-9FF6-F755032FD1C9}">
      <dgm:prSet phldrT="[Text]"/>
      <dgm:spPr/>
      <dgm:t>
        <a:bodyPr/>
        <a:lstStyle/>
        <a:p>
          <a:pPr>
            <a:lnSpc>
              <a:spcPct val="100000"/>
            </a:lnSpc>
          </a:pPr>
          <a:r>
            <a:rPr lang="en-AU" dirty="0"/>
            <a:t>May not follow the rules</a:t>
          </a:r>
        </a:p>
      </dgm:t>
    </dgm:pt>
    <dgm:pt modelId="{53318D31-61B0-40F9-90D8-2AE4E1AE97B8}" type="parTrans" cxnId="{431AFB9A-AB35-4D0D-B613-C39C04E6F27A}">
      <dgm:prSet/>
      <dgm:spPr/>
      <dgm:t>
        <a:bodyPr/>
        <a:lstStyle/>
        <a:p>
          <a:endParaRPr lang="en-AU" sz="1400"/>
        </a:p>
      </dgm:t>
    </dgm:pt>
    <dgm:pt modelId="{9D1A504A-5D37-4F8B-AF38-1A00F9BD6680}" type="sibTrans" cxnId="{431AFB9A-AB35-4D0D-B613-C39C04E6F27A}">
      <dgm:prSet/>
      <dgm:spPr/>
      <dgm:t>
        <a:bodyPr/>
        <a:lstStyle/>
        <a:p>
          <a:endParaRPr lang="en-AU"/>
        </a:p>
      </dgm:t>
    </dgm:pt>
    <dgm:pt modelId="{B117C6F3-F493-464E-BE9F-70EB7C701CED}">
      <dgm:prSet phldrT="[Text]"/>
      <dgm:spPr/>
      <dgm:t>
        <a:bodyPr/>
        <a:lstStyle/>
        <a:p>
          <a:pPr>
            <a:lnSpc>
              <a:spcPct val="100000"/>
            </a:lnSpc>
          </a:pPr>
          <a:r>
            <a:rPr lang="en-AU" b="1" dirty="0"/>
            <a:t>Practical Thinker</a:t>
          </a:r>
        </a:p>
      </dgm:t>
    </dgm:pt>
    <dgm:pt modelId="{40B00DB8-F1D6-4837-B7A8-EF357A62DF12}" type="parTrans" cxnId="{57133698-062D-40AF-A5EE-B3966E2C5481}">
      <dgm:prSet/>
      <dgm:spPr/>
      <dgm:t>
        <a:bodyPr/>
        <a:lstStyle/>
        <a:p>
          <a:endParaRPr lang="en-AU" sz="1400"/>
        </a:p>
      </dgm:t>
    </dgm:pt>
    <dgm:pt modelId="{8D5AE9C0-E485-4CFD-87E1-E163E3482F3D}" type="sibTrans" cxnId="{57133698-062D-40AF-A5EE-B3966E2C5481}">
      <dgm:prSet/>
      <dgm:spPr/>
      <dgm:t>
        <a:bodyPr/>
        <a:lstStyle/>
        <a:p>
          <a:endParaRPr lang="en-AU"/>
        </a:p>
      </dgm:t>
    </dgm:pt>
    <dgm:pt modelId="{0DC75733-A130-4916-BA27-D9238215105F}">
      <dgm:prSet phldrT="[Text]"/>
      <dgm:spPr/>
      <dgm:t>
        <a:bodyPr/>
        <a:lstStyle/>
        <a:p>
          <a:pPr>
            <a:lnSpc>
              <a:spcPct val="100000"/>
            </a:lnSpc>
          </a:pPr>
          <a:r>
            <a:rPr lang="en-AU" dirty="0"/>
            <a:t>Directive (may be bossy)</a:t>
          </a:r>
        </a:p>
        <a:p>
          <a:pPr>
            <a:lnSpc>
              <a:spcPct val="100000"/>
            </a:lnSpc>
          </a:pPr>
          <a:endParaRPr lang="en-AU" dirty="0"/>
        </a:p>
      </dgm:t>
    </dgm:pt>
    <dgm:pt modelId="{E00DAFF6-3310-45C2-9DB7-3DF2087CA5A5}" type="parTrans" cxnId="{014962C4-5CD3-47DC-AF69-689EDD804626}">
      <dgm:prSet/>
      <dgm:spPr/>
      <dgm:t>
        <a:bodyPr/>
        <a:lstStyle/>
        <a:p>
          <a:endParaRPr lang="en-AU" sz="1400"/>
        </a:p>
      </dgm:t>
    </dgm:pt>
    <dgm:pt modelId="{F43398A0-36C5-4556-8E4A-2872898184D8}" type="sibTrans" cxnId="{014962C4-5CD3-47DC-AF69-689EDD804626}">
      <dgm:prSet/>
      <dgm:spPr/>
      <dgm:t>
        <a:bodyPr/>
        <a:lstStyle/>
        <a:p>
          <a:endParaRPr lang="en-AU"/>
        </a:p>
      </dgm:t>
    </dgm:pt>
    <dgm:pt modelId="{C6DBA9D2-8637-45D5-A20B-DF5ADBF3321A}">
      <dgm:prSet phldrT="[Text]"/>
      <dgm:spPr/>
      <dgm:t>
        <a:bodyPr/>
        <a:lstStyle/>
        <a:p>
          <a:pPr>
            <a:lnSpc>
              <a:spcPct val="100000"/>
            </a:lnSpc>
          </a:pPr>
          <a:r>
            <a:rPr lang="en-AU" dirty="0"/>
            <a:t>Takes control when needed</a:t>
          </a:r>
        </a:p>
        <a:p>
          <a:pPr>
            <a:lnSpc>
              <a:spcPct val="100000"/>
            </a:lnSpc>
          </a:pPr>
          <a:endParaRPr lang="en-AU" dirty="0"/>
        </a:p>
      </dgm:t>
    </dgm:pt>
    <dgm:pt modelId="{1DD868DB-125C-4400-AACC-A097E43E2D91}" type="parTrans" cxnId="{1C76470A-79D2-4F31-A29B-4AF2FBFAB374}">
      <dgm:prSet/>
      <dgm:spPr/>
      <dgm:t>
        <a:bodyPr/>
        <a:lstStyle/>
        <a:p>
          <a:endParaRPr lang="en-AU" sz="1400"/>
        </a:p>
      </dgm:t>
    </dgm:pt>
    <dgm:pt modelId="{CA938F4A-9EBE-4D6C-BAB4-54878F295CCF}" type="sibTrans" cxnId="{1C76470A-79D2-4F31-A29B-4AF2FBFAB374}">
      <dgm:prSet/>
      <dgm:spPr/>
      <dgm:t>
        <a:bodyPr/>
        <a:lstStyle/>
        <a:p>
          <a:endParaRPr lang="en-AU"/>
        </a:p>
      </dgm:t>
    </dgm:pt>
    <dgm:pt modelId="{9F803210-31DC-45D4-81F9-A62ECB801AFA}">
      <dgm:prSet phldrT="[Text]"/>
      <dgm:spPr/>
      <dgm:t>
        <a:bodyPr/>
        <a:lstStyle/>
        <a:p>
          <a:pPr>
            <a:lnSpc>
              <a:spcPct val="100000"/>
            </a:lnSpc>
          </a:pPr>
          <a:r>
            <a:rPr lang="en-AU" dirty="0"/>
            <a:t>May limit input from members</a:t>
          </a:r>
        </a:p>
      </dgm:t>
    </dgm:pt>
    <dgm:pt modelId="{B6832192-4236-46D2-8F8F-936608FA85E3}" type="parTrans" cxnId="{B2C65878-D0B1-448D-9C86-26B8FFFCD0F8}">
      <dgm:prSet/>
      <dgm:spPr/>
      <dgm:t>
        <a:bodyPr/>
        <a:lstStyle/>
        <a:p>
          <a:endParaRPr lang="en-AU" sz="1400"/>
        </a:p>
      </dgm:t>
    </dgm:pt>
    <dgm:pt modelId="{CFA797C4-66E3-4B23-ADC7-6B53A0935F20}" type="sibTrans" cxnId="{B2C65878-D0B1-448D-9C86-26B8FFFCD0F8}">
      <dgm:prSet/>
      <dgm:spPr/>
      <dgm:t>
        <a:bodyPr/>
        <a:lstStyle/>
        <a:p>
          <a:endParaRPr lang="en-AU"/>
        </a:p>
      </dgm:t>
    </dgm:pt>
    <dgm:pt modelId="{0DCB0C33-8B14-4C93-A13C-1971D03A420A}">
      <dgm:prSet phldrT="[Text]"/>
      <dgm:spPr/>
      <dgm:t>
        <a:bodyPr/>
        <a:lstStyle/>
        <a:p>
          <a:pPr>
            <a:lnSpc>
              <a:spcPct val="100000"/>
            </a:lnSpc>
          </a:pPr>
          <a:r>
            <a:rPr lang="en-AU" b="1" dirty="0"/>
            <a:t>Laid-back</a:t>
          </a:r>
        </a:p>
      </dgm:t>
    </dgm:pt>
    <dgm:pt modelId="{50E28F60-BC75-4DE0-8E00-0373D79BCA1C}" type="sibTrans" cxnId="{21E4198C-C919-4871-8069-00C62C5C9474}">
      <dgm:prSet/>
      <dgm:spPr/>
      <dgm:t>
        <a:bodyPr/>
        <a:lstStyle/>
        <a:p>
          <a:endParaRPr lang="en-AU"/>
        </a:p>
      </dgm:t>
    </dgm:pt>
    <dgm:pt modelId="{58E83E4A-7690-4EE4-95A9-E5E15BF61AF6}" type="parTrans" cxnId="{21E4198C-C919-4871-8069-00C62C5C9474}">
      <dgm:prSet/>
      <dgm:spPr/>
      <dgm:t>
        <a:bodyPr/>
        <a:lstStyle/>
        <a:p>
          <a:endParaRPr lang="en-AU" sz="1400"/>
        </a:p>
      </dgm:t>
    </dgm:pt>
    <dgm:pt modelId="{3F9A1D6D-F265-48B5-AAE2-D537CEDA56F9}" type="pres">
      <dgm:prSet presAssocID="{42C7DEDF-C4A8-4DAB-ADE5-D40F2BA4EBF5}" presName="Name0" presStyleCnt="0">
        <dgm:presLayoutVars>
          <dgm:dir/>
          <dgm:animLvl val="lvl"/>
          <dgm:resizeHandles val="exact"/>
        </dgm:presLayoutVars>
      </dgm:prSet>
      <dgm:spPr/>
    </dgm:pt>
    <dgm:pt modelId="{24D79878-1DAE-400F-BB91-4BE875EB21B3}" type="pres">
      <dgm:prSet presAssocID="{BDCA5526-4D26-4259-B1A0-DDCC1095BC34}" presName="composite" presStyleCnt="0"/>
      <dgm:spPr/>
    </dgm:pt>
    <dgm:pt modelId="{2123F7DE-50E0-498B-8940-69B6AD06EB34}" type="pres">
      <dgm:prSet presAssocID="{BDCA5526-4D26-4259-B1A0-DDCC1095BC34}" presName="parTx" presStyleLbl="alignNode1" presStyleIdx="0" presStyleCnt="4">
        <dgm:presLayoutVars>
          <dgm:chMax val="0"/>
          <dgm:chPref val="0"/>
        </dgm:presLayoutVars>
      </dgm:prSet>
      <dgm:spPr/>
    </dgm:pt>
    <dgm:pt modelId="{49276F03-CF50-4D54-96AB-2331B7DA51BE}" type="pres">
      <dgm:prSet presAssocID="{BDCA5526-4D26-4259-B1A0-DDCC1095BC34}" presName="desTx" presStyleLbl="alignAccFollowNode1" presStyleIdx="0" presStyleCnt="4">
        <dgm:presLayoutVars/>
      </dgm:prSet>
      <dgm:spPr/>
    </dgm:pt>
    <dgm:pt modelId="{53C4C22D-FB40-448D-85E7-009D80A52621}" type="pres">
      <dgm:prSet presAssocID="{ECF8731F-FDB3-42A4-B1A1-FE76CC52DA9B}" presName="space" presStyleCnt="0"/>
      <dgm:spPr/>
    </dgm:pt>
    <dgm:pt modelId="{E4930532-7584-4129-B105-11F92C5C6A4D}" type="pres">
      <dgm:prSet presAssocID="{0DCB0C33-8B14-4C93-A13C-1971D03A420A}" presName="composite" presStyleCnt="0"/>
      <dgm:spPr/>
    </dgm:pt>
    <dgm:pt modelId="{3992BC5A-83E5-43CC-BD00-ED0903920837}" type="pres">
      <dgm:prSet presAssocID="{0DCB0C33-8B14-4C93-A13C-1971D03A420A}" presName="parTx" presStyleLbl="alignNode1" presStyleIdx="1" presStyleCnt="4">
        <dgm:presLayoutVars>
          <dgm:chMax val="0"/>
          <dgm:chPref val="0"/>
        </dgm:presLayoutVars>
      </dgm:prSet>
      <dgm:spPr/>
    </dgm:pt>
    <dgm:pt modelId="{A0C4C1AD-A33F-4292-848B-08CC9643ADF0}" type="pres">
      <dgm:prSet presAssocID="{0DCB0C33-8B14-4C93-A13C-1971D03A420A}" presName="desTx" presStyleLbl="alignAccFollowNode1" presStyleIdx="1" presStyleCnt="4" custLinFactNeighborY="705">
        <dgm:presLayoutVars/>
      </dgm:prSet>
      <dgm:spPr/>
    </dgm:pt>
    <dgm:pt modelId="{1E091D57-CE13-43F8-83F6-6FDEAEBD56CB}" type="pres">
      <dgm:prSet presAssocID="{50E28F60-BC75-4DE0-8E00-0373D79BCA1C}" presName="space" presStyleCnt="0"/>
      <dgm:spPr/>
    </dgm:pt>
    <dgm:pt modelId="{14D30319-AAD1-4002-BEFF-3EFCD8AF5115}" type="pres">
      <dgm:prSet presAssocID="{57EC5CD3-0BB6-4271-A93B-0AD35E47DF40}" presName="composite" presStyleCnt="0"/>
      <dgm:spPr/>
    </dgm:pt>
    <dgm:pt modelId="{66736A6C-8728-494A-859D-A7C7001578AB}" type="pres">
      <dgm:prSet presAssocID="{57EC5CD3-0BB6-4271-A93B-0AD35E47DF40}" presName="parTx" presStyleLbl="alignNode1" presStyleIdx="2" presStyleCnt="4">
        <dgm:presLayoutVars>
          <dgm:chMax val="0"/>
          <dgm:chPref val="0"/>
        </dgm:presLayoutVars>
      </dgm:prSet>
      <dgm:spPr/>
    </dgm:pt>
    <dgm:pt modelId="{34F27C1C-15B9-45E4-9574-634656118DDC}" type="pres">
      <dgm:prSet presAssocID="{57EC5CD3-0BB6-4271-A93B-0AD35E47DF40}" presName="desTx" presStyleLbl="alignAccFollowNode1" presStyleIdx="2" presStyleCnt="4">
        <dgm:presLayoutVars/>
      </dgm:prSet>
      <dgm:spPr/>
    </dgm:pt>
    <dgm:pt modelId="{75F1576E-7FAF-4A58-8FFC-3138F7348877}" type="pres">
      <dgm:prSet presAssocID="{AA856A64-727B-45DA-82C3-7D617DEAAE5F}" presName="space" presStyleCnt="0"/>
      <dgm:spPr/>
    </dgm:pt>
    <dgm:pt modelId="{5BE60631-E290-4AF5-A594-E9CCDDB1FB05}" type="pres">
      <dgm:prSet presAssocID="{B117C6F3-F493-464E-BE9F-70EB7C701CED}" presName="composite" presStyleCnt="0"/>
      <dgm:spPr/>
    </dgm:pt>
    <dgm:pt modelId="{C40505D8-2FD6-4982-8F1F-23BC87E36298}" type="pres">
      <dgm:prSet presAssocID="{B117C6F3-F493-464E-BE9F-70EB7C701CED}" presName="parTx" presStyleLbl="alignNode1" presStyleIdx="3" presStyleCnt="4">
        <dgm:presLayoutVars>
          <dgm:chMax val="0"/>
          <dgm:chPref val="0"/>
        </dgm:presLayoutVars>
      </dgm:prSet>
      <dgm:spPr/>
    </dgm:pt>
    <dgm:pt modelId="{959D4F85-CC31-4543-92A6-A988751C8034}" type="pres">
      <dgm:prSet presAssocID="{B117C6F3-F493-464E-BE9F-70EB7C701CED}" presName="desTx" presStyleLbl="alignAccFollowNode1" presStyleIdx="3" presStyleCnt="4">
        <dgm:presLayoutVars/>
      </dgm:prSet>
      <dgm:spPr/>
    </dgm:pt>
  </dgm:ptLst>
  <dgm:cxnLst>
    <dgm:cxn modelId="{0BD1FF03-B0EF-44A9-87DC-0C3D5B8564B0}" srcId="{BDCA5526-4D26-4259-B1A0-DDCC1095BC34}" destId="{F4FB3F83-1A06-445D-86A8-00988A549EE7}" srcOrd="1" destOrd="0" parTransId="{A6C673C7-D3AC-4EA9-B9D2-BAE25FF3F149}" sibTransId="{198E48EF-9500-44A7-AD0D-BB49092A5374}"/>
    <dgm:cxn modelId="{1C76470A-79D2-4F31-A29B-4AF2FBFAB374}" srcId="{57EC5CD3-0BB6-4271-A93B-0AD35E47DF40}" destId="{C6DBA9D2-8637-45D5-A20B-DF5ADBF3321A}" srcOrd="1" destOrd="0" parTransId="{1DD868DB-125C-4400-AACC-A097E43E2D91}" sibTransId="{CA938F4A-9EBE-4D6C-BAB4-54878F295CCF}"/>
    <dgm:cxn modelId="{9686A011-1281-4946-8C5E-AD1544E71C13}" type="presOf" srcId="{B117C6F3-F493-464E-BE9F-70EB7C701CED}" destId="{C40505D8-2FD6-4982-8F1F-23BC87E36298}" srcOrd="0" destOrd="0" presId="urn:microsoft.com/office/officeart/2016/7/layout/HorizontalActionList"/>
    <dgm:cxn modelId="{3E977C16-F363-415D-BD71-312471AE1F53}" srcId="{B117C6F3-F493-464E-BE9F-70EB7C701CED}" destId="{1FBBF7A4-4A29-41A5-83DF-4E4366BEBD7A}" srcOrd="2" destOrd="0" parTransId="{209BE042-9048-41C7-AFE9-BFFB868CA2F6}" sibTransId="{6988E1F5-B935-4A3E-9267-21EBBBCE2DA3}"/>
    <dgm:cxn modelId="{07762322-A3DF-44ED-9DFC-09CDCE02F73A}" type="presOf" srcId="{B50A29C2-1D23-4793-B5B5-DA49F1EA790C}" destId="{49276F03-CF50-4D54-96AB-2331B7DA51BE}" srcOrd="0" destOrd="0" presId="urn:microsoft.com/office/officeart/2016/7/layout/HorizontalActionList"/>
    <dgm:cxn modelId="{99EACF29-4B3C-4BB1-8A30-6B19CDE99BA7}" srcId="{42C7DEDF-C4A8-4DAB-ADE5-D40F2BA4EBF5}" destId="{BDCA5526-4D26-4259-B1A0-DDCC1095BC34}" srcOrd="0" destOrd="0" parTransId="{9BAA08A3-C28A-4E7A-8C70-4D21699313FA}" sibTransId="{ECF8731F-FDB3-42A4-B1A1-FE76CC52DA9B}"/>
    <dgm:cxn modelId="{9479792D-0ABD-4777-85BE-A55DBF28B214}" srcId="{BDCA5526-4D26-4259-B1A0-DDCC1095BC34}" destId="{B50A29C2-1D23-4793-B5B5-DA49F1EA790C}" srcOrd="0" destOrd="0" parTransId="{DBCD258B-8EB2-4F37-BBC2-0EA27D7A18FE}" sibTransId="{E14D3734-01D7-498F-856F-B41604C67E99}"/>
    <dgm:cxn modelId="{DBFE5937-5A09-4501-A11D-20AF0882AD47}" type="presOf" srcId="{57EC5CD3-0BB6-4271-A93B-0AD35E47DF40}" destId="{66736A6C-8728-494A-859D-A7C7001578AB}" srcOrd="0" destOrd="0" presId="urn:microsoft.com/office/officeart/2016/7/layout/HorizontalActionList"/>
    <dgm:cxn modelId="{F0879D3A-7138-45D4-9C72-C662B45811D2}" type="presOf" srcId="{D642B3A1-C6B9-4146-BB96-C59DC225ADB6}" destId="{A0C4C1AD-A33F-4292-848B-08CC9643ADF0}" srcOrd="0" destOrd="1" presId="urn:microsoft.com/office/officeart/2016/7/layout/HorizontalActionList"/>
    <dgm:cxn modelId="{B145B65E-12E7-4012-9621-4B0FDBBEBA37}" type="presOf" srcId="{233D6716-40BB-4BB0-95BB-915B0185CB39}" destId="{959D4F85-CC31-4543-92A6-A988751C8034}" srcOrd="0" destOrd="0" presId="urn:microsoft.com/office/officeart/2016/7/layout/HorizontalActionList"/>
    <dgm:cxn modelId="{137C6641-34BE-49D5-9641-603DB1D63B1A}" type="presOf" srcId="{0DC75733-A130-4916-BA27-D9238215105F}" destId="{34F27C1C-15B9-45E4-9574-634656118DDC}" srcOrd="0" destOrd="0" presId="urn:microsoft.com/office/officeart/2016/7/layout/HorizontalActionList"/>
    <dgm:cxn modelId="{58348C64-F545-45EA-9632-967322FC059F}" type="presOf" srcId="{1FBBF7A4-4A29-41A5-83DF-4E4366BEBD7A}" destId="{959D4F85-CC31-4543-92A6-A988751C8034}" srcOrd="0" destOrd="2" presId="urn:microsoft.com/office/officeart/2016/7/layout/HorizontalActionList"/>
    <dgm:cxn modelId="{FCE7A545-A9F9-48E7-982C-3B42FCEB43D9}" type="presOf" srcId="{BD92F8AE-D22B-4CBF-A48B-92CA0F13324C}" destId="{A0C4C1AD-A33F-4292-848B-08CC9643ADF0}" srcOrd="0" destOrd="0" presId="urn:microsoft.com/office/officeart/2016/7/layout/HorizontalActionList"/>
    <dgm:cxn modelId="{6E61916C-DEB6-4A27-9701-6BF20E6D48DA}" srcId="{42C7DEDF-C4A8-4DAB-ADE5-D40F2BA4EBF5}" destId="{57EC5CD3-0BB6-4271-A93B-0AD35E47DF40}" srcOrd="2" destOrd="0" parTransId="{A1731CC9-561C-48DF-A7FF-7DCBA6E13DC3}" sibTransId="{AA856A64-727B-45DA-82C3-7D617DEAAE5F}"/>
    <dgm:cxn modelId="{B2C65878-D0B1-448D-9C86-26B8FFFCD0F8}" srcId="{57EC5CD3-0BB6-4271-A93B-0AD35E47DF40}" destId="{9F803210-31DC-45D4-81F9-A62ECB801AFA}" srcOrd="2" destOrd="0" parTransId="{B6832192-4236-46D2-8F8F-936608FA85E3}" sibTransId="{CFA797C4-66E3-4B23-ADC7-6B53A0935F20}"/>
    <dgm:cxn modelId="{6D7E5C8A-FC16-4F21-B881-BD6D475C5B46}" srcId="{0DCB0C33-8B14-4C93-A13C-1971D03A420A}" destId="{BD92F8AE-D22B-4CBF-A48B-92CA0F13324C}" srcOrd="0" destOrd="0" parTransId="{498E2D78-C687-443B-BBE0-D14316951FB7}" sibTransId="{3BA23037-B9A2-4482-B316-DC752D4D3BD4}"/>
    <dgm:cxn modelId="{21E4198C-C919-4871-8069-00C62C5C9474}" srcId="{42C7DEDF-C4A8-4DAB-ADE5-D40F2BA4EBF5}" destId="{0DCB0C33-8B14-4C93-A13C-1971D03A420A}" srcOrd="1" destOrd="0" parTransId="{58E83E4A-7690-4EE4-95A9-E5E15BF61AF6}" sibTransId="{50E28F60-BC75-4DE0-8E00-0373D79BCA1C}"/>
    <dgm:cxn modelId="{57133698-062D-40AF-A5EE-B3966E2C5481}" srcId="{42C7DEDF-C4A8-4DAB-ADE5-D40F2BA4EBF5}" destId="{B117C6F3-F493-464E-BE9F-70EB7C701CED}" srcOrd="3" destOrd="0" parTransId="{40B00DB8-F1D6-4837-B7A8-EF357A62DF12}" sibTransId="{8D5AE9C0-E485-4CFD-87E1-E163E3482F3D}"/>
    <dgm:cxn modelId="{431AFB9A-AB35-4D0D-B613-C39C04E6F27A}" srcId="{0DCB0C33-8B14-4C93-A13C-1971D03A420A}" destId="{3A9C791C-C5C2-4AC9-9FF6-F755032FD1C9}" srcOrd="2" destOrd="0" parTransId="{53318D31-61B0-40F9-90D8-2AE4E1AE97B8}" sibTransId="{9D1A504A-5D37-4F8B-AF38-1A00F9BD6680}"/>
    <dgm:cxn modelId="{C59083B7-DFA6-4AF0-A479-3348CA786D4B}" srcId="{B117C6F3-F493-464E-BE9F-70EB7C701CED}" destId="{D79A7597-C9E2-4731-8FC1-D3C911316F3C}" srcOrd="1" destOrd="0" parTransId="{8645EBCD-478B-4783-83C2-4B3603557367}" sibTransId="{56FEF1E9-5A60-4302-BE94-59E7F4092957}"/>
    <dgm:cxn modelId="{90A329BD-45C5-4FEB-8C7A-2BE93EE32F0E}" srcId="{0DCB0C33-8B14-4C93-A13C-1971D03A420A}" destId="{D642B3A1-C6B9-4146-BB96-C59DC225ADB6}" srcOrd="1" destOrd="0" parTransId="{4C6F374D-5E7C-4198-925B-FE4090866FC0}" sibTransId="{541F9132-D394-4F60-AAB3-4779DBDFB22F}"/>
    <dgm:cxn modelId="{A6E2D9BE-9284-4F50-9281-5BB43C5A855F}" type="presOf" srcId="{BDCA5526-4D26-4259-B1A0-DDCC1095BC34}" destId="{2123F7DE-50E0-498B-8940-69B6AD06EB34}" srcOrd="0" destOrd="0" presId="urn:microsoft.com/office/officeart/2016/7/layout/HorizontalActionList"/>
    <dgm:cxn modelId="{014962C4-5CD3-47DC-AF69-689EDD804626}" srcId="{57EC5CD3-0BB6-4271-A93B-0AD35E47DF40}" destId="{0DC75733-A130-4916-BA27-D9238215105F}" srcOrd="0" destOrd="0" parTransId="{E00DAFF6-3310-45C2-9DB7-3DF2087CA5A5}" sibTransId="{F43398A0-36C5-4556-8E4A-2872898184D8}"/>
    <dgm:cxn modelId="{2A53DDCA-14A0-4CBC-8486-ED786FBDDE69}" type="presOf" srcId="{D79A7597-C9E2-4731-8FC1-D3C911316F3C}" destId="{959D4F85-CC31-4543-92A6-A988751C8034}" srcOrd="0" destOrd="1" presId="urn:microsoft.com/office/officeart/2016/7/layout/HorizontalActionList"/>
    <dgm:cxn modelId="{393A3FE0-FED2-4898-8BDE-37381B536DF6}" type="presOf" srcId="{9FEFBB10-6744-4C69-AF13-A13CCBED37FE}" destId="{49276F03-CF50-4D54-96AB-2331B7DA51BE}" srcOrd="0" destOrd="2" presId="urn:microsoft.com/office/officeart/2016/7/layout/HorizontalActionList"/>
    <dgm:cxn modelId="{186548E3-08A1-4E1C-BF48-A90664922156}" type="presOf" srcId="{F4FB3F83-1A06-445D-86A8-00988A549EE7}" destId="{49276F03-CF50-4D54-96AB-2331B7DA51BE}" srcOrd="0" destOrd="1" presId="urn:microsoft.com/office/officeart/2016/7/layout/HorizontalActionList"/>
    <dgm:cxn modelId="{A9AF5EEA-A3BF-4269-9D94-29F72502F8AD}" type="presOf" srcId="{C6DBA9D2-8637-45D5-A20B-DF5ADBF3321A}" destId="{34F27C1C-15B9-45E4-9574-634656118DDC}" srcOrd="0" destOrd="1" presId="urn:microsoft.com/office/officeart/2016/7/layout/HorizontalActionList"/>
    <dgm:cxn modelId="{1AB977EB-A9A4-41F0-B517-FE9B7D48DBF2}" type="presOf" srcId="{9F803210-31DC-45D4-81F9-A62ECB801AFA}" destId="{34F27C1C-15B9-45E4-9574-634656118DDC}" srcOrd="0" destOrd="2" presId="urn:microsoft.com/office/officeart/2016/7/layout/HorizontalActionList"/>
    <dgm:cxn modelId="{9A6D69EF-4B8C-4260-B6A3-5CB4C13A43F7}" type="presOf" srcId="{3A9C791C-C5C2-4AC9-9FF6-F755032FD1C9}" destId="{A0C4C1AD-A33F-4292-848B-08CC9643ADF0}" srcOrd="0" destOrd="2" presId="urn:microsoft.com/office/officeart/2016/7/layout/HorizontalActionList"/>
    <dgm:cxn modelId="{458A9BF0-8FF4-4396-9954-313A8A64A536}" srcId="{B117C6F3-F493-464E-BE9F-70EB7C701CED}" destId="{233D6716-40BB-4BB0-95BB-915B0185CB39}" srcOrd="0" destOrd="0" parTransId="{A7228B3E-2EA4-484B-983F-7E91FA6823CD}" sibTransId="{8D72F3E2-6E97-47AC-9358-788F0C610CFA}"/>
    <dgm:cxn modelId="{A928EFF4-2D45-49FA-9692-513B6E019F4D}" srcId="{BDCA5526-4D26-4259-B1A0-DDCC1095BC34}" destId="{9FEFBB10-6744-4C69-AF13-A13CCBED37FE}" srcOrd="2" destOrd="0" parTransId="{FD8C44E2-6001-4768-B8C9-02C99BF21699}" sibTransId="{F82543B9-20D6-4E10-BC17-0EFD9DAA0F19}"/>
    <dgm:cxn modelId="{B6DF94FA-549D-476C-B062-610E2615DA62}" type="presOf" srcId="{0DCB0C33-8B14-4C93-A13C-1971D03A420A}" destId="{3992BC5A-83E5-43CC-BD00-ED0903920837}" srcOrd="0" destOrd="0" presId="urn:microsoft.com/office/officeart/2016/7/layout/HorizontalActionList"/>
    <dgm:cxn modelId="{0E46BCFD-EE3A-48F7-89B8-59532F4BCDCC}" type="presOf" srcId="{42C7DEDF-C4A8-4DAB-ADE5-D40F2BA4EBF5}" destId="{3F9A1D6D-F265-48B5-AAE2-D537CEDA56F9}" srcOrd="0" destOrd="0" presId="urn:microsoft.com/office/officeart/2016/7/layout/HorizontalActionList"/>
    <dgm:cxn modelId="{6FF121C3-657D-4454-8C43-A585B803AC1E}" type="presParOf" srcId="{3F9A1D6D-F265-48B5-AAE2-D537CEDA56F9}" destId="{24D79878-1DAE-400F-BB91-4BE875EB21B3}" srcOrd="0" destOrd="0" presId="urn:microsoft.com/office/officeart/2016/7/layout/HorizontalActionList"/>
    <dgm:cxn modelId="{431C729E-F92F-49B0-AF96-BB9893113424}" type="presParOf" srcId="{24D79878-1DAE-400F-BB91-4BE875EB21B3}" destId="{2123F7DE-50E0-498B-8940-69B6AD06EB34}" srcOrd="0" destOrd="0" presId="urn:microsoft.com/office/officeart/2016/7/layout/HorizontalActionList"/>
    <dgm:cxn modelId="{9656496F-207D-4C75-867F-47FD1570A85D}" type="presParOf" srcId="{24D79878-1DAE-400F-BB91-4BE875EB21B3}" destId="{49276F03-CF50-4D54-96AB-2331B7DA51BE}" srcOrd="1" destOrd="0" presId="urn:microsoft.com/office/officeart/2016/7/layout/HorizontalActionList"/>
    <dgm:cxn modelId="{4B1FCD12-F239-4873-8BA1-5BA6365C0EC6}" type="presParOf" srcId="{3F9A1D6D-F265-48B5-AAE2-D537CEDA56F9}" destId="{53C4C22D-FB40-448D-85E7-009D80A52621}" srcOrd="1" destOrd="0" presId="urn:microsoft.com/office/officeart/2016/7/layout/HorizontalActionList"/>
    <dgm:cxn modelId="{83867D1B-28BE-4EA7-B8E0-02B178037736}" type="presParOf" srcId="{3F9A1D6D-F265-48B5-AAE2-D537CEDA56F9}" destId="{E4930532-7584-4129-B105-11F92C5C6A4D}" srcOrd="2" destOrd="0" presId="urn:microsoft.com/office/officeart/2016/7/layout/HorizontalActionList"/>
    <dgm:cxn modelId="{4548E4B6-E9F3-4D5E-91EC-B1FD50A4B1B7}" type="presParOf" srcId="{E4930532-7584-4129-B105-11F92C5C6A4D}" destId="{3992BC5A-83E5-43CC-BD00-ED0903920837}" srcOrd="0" destOrd="0" presId="urn:microsoft.com/office/officeart/2016/7/layout/HorizontalActionList"/>
    <dgm:cxn modelId="{95B38796-E84F-484B-BC12-2429928A01CB}" type="presParOf" srcId="{E4930532-7584-4129-B105-11F92C5C6A4D}" destId="{A0C4C1AD-A33F-4292-848B-08CC9643ADF0}" srcOrd="1" destOrd="0" presId="urn:microsoft.com/office/officeart/2016/7/layout/HorizontalActionList"/>
    <dgm:cxn modelId="{FC7E71FB-7E05-44DF-870C-D6E8DB435E2F}" type="presParOf" srcId="{3F9A1D6D-F265-48B5-AAE2-D537CEDA56F9}" destId="{1E091D57-CE13-43F8-83F6-6FDEAEBD56CB}" srcOrd="3" destOrd="0" presId="urn:microsoft.com/office/officeart/2016/7/layout/HorizontalActionList"/>
    <dgm:cxn modelId="{B9C4DBF1-0824-4FDD-92F5-88D8FFA60C91}" type="presParOf" srcId="{3F9A1D6D-F265-48B5-AAE2-D537CEDA56F9}" destId="{14D30319-AAD1-4002-BEFF-3EFCD8AF5115}" srcOrd="4" destOrd="0" presId="urn:microsoft.com/office/officeart/2016/7/layout/HorizontalActionList"/>
    <dgm:cxn modelId="{EFB17755-3DD5-48AD-9B08-8C242D81CBD9}" type="presParOf" srcId="{14D30319-AAD1-4002-BEFF-3EFCD8AF5115}" destId="{66736A6C-8728-494A-859D-A7C7001578AB}" srcOrd="0" destOrd="0" presId="urn:microsoft.com/office/officeart/2016/7/layout/HorizontalActionList"/>
    <dgm:cxn modelId="{36B8182B-5926-43CA-B379-415CF0D33F0A}" type="presParOf" srcId="{14D30319-AAD1-4002-BEFF-3EFCD8AF5115}" destId="{34F27C1C-15B9-45E4-9574-634656118DDC}" srcOrd="1" destOrd="0" presId="urn:microsoft.com/office/officeart/2016/7/layout/HorizontalActionList"/>
    <dgm:cxn modelId="{ABBE1CF1-F58D-4663-99C0-0731FC4497DB}" type="presParOf" srcId="{3F9A1D6D-F265-48B5-AAE2-D537CEDA56F9}" destId="{75F1576E-7FAF-4A58-8FFC-3138F7348877}" srcOrd="5" destOrd="0" presId="urn:microsoft.com/office/officeart/2016/7/layout/HorizontalActionList"/>
    <dgm:cxn modelId="{E4CCBE68-C198-4FCD-9F87-8305CFCE60AA}" type="presParOf" srcId="{3F9A1D6D-F265-48B5-AAE2-D537CEDA56F9}" destId="{5BE60631-E290-4AF5-A594-E9CCDDB1FB05}" srcOrd="6" destOrd="0" presId="urn:microsoft.com/office/officeart/2016/7/layout/HorizontalActionList"/>
    <dgm:cxn modelId="{FFED4DD7-189C-43C4-91D7-9F58BB8CCF30}" type="presParOf" srcId="{5BE60631-E290-4AF5-A594-E9CCDDB1FB05}" destId="{C40505D8-2FD6-4982-8F1F-23BC87E36298}" srcOrd="0" destOrd="0" presId="urn:microsoft.com/office/officeart/2016/7/layout/HorizontalActionList"/>
    <dgm:cxn modelId="{DCD5E2EC-E1BB-40E2-8849-078A38C1CBF5}" type="presParOf" srcId="{5BE60631-E290-4AF5-A594-E9CCDDB1FB05}" destId="{959D4F85-CC31-4543-92A6-A988751C8034}"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3F7DE-50E0-498B-8940-69B6AD06EB34}">
      <dsp:nvSpPr>
        <dsp:cNvPr id="0" name=""/>
        <dsp:cNvSpPr/>
      </dsp:nvSpPr>
      <dsp:spPr>
        <a:xfrm>
          <a:off x="10850" y="102457"/>
          <a:ext cx="2768556" cy="8305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8777" tIns="218777" rIns="218777" bIns="218777" numCol="1" spcCol="1270" anchor="ctr" anchorCtr="0">
          <a:noAutofit/>
        </a:bodyPr>
        <a:lstStyle/>
        <a:p>
          <a:pPr marL="0" lvl="0" indent="0" algn="ctr" defTabSz="1066800">
            <a:lnSpc>
              <a:spcPct val="100000"/>
            </a:lnSpc>
            <a:spcBef>
              <a:spcPct val="0"/>
            </a:spcBef>
            <a:spcAft>
              <a:spcPct val="35000"/>
            </a:spcAft>
            <a:buNone/>
          </a:pPr>
          <a:r>
            <a:rPr lang="en-AU" sz="2400" b="1" kern="1200" dirty="0"/>
            <a:t>Rule-keeper</a:t>
          </a:r>
        </a:p>
      </dsp:txBody>
      <dsp:txXfrm>
        <a:off x="10850" y="102457"/>
        <a:ext cx="2768556" cy="830566"/>
      </dsp:txXfrm>
    </dsp:sp>
    <dsp:sp modelId="{49276F03-CF50-4D54-96AB-2331B7DA51BE}">
      <dsp:nvSpPr>
        <dsp:cNvPr id="0" name=""/>
        <dsp:cNvSpPr/>
      </dsp:nvSpPr>
      <dsp:spPr>
        <a:xfrm>
          <a:off x="10850" y="933024"/>
          <a:ext cx="2768556" cy="314677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73472" tIns="273472" rIns="273472" bIns="273472" numCol="1" spcCol="1270" anchor="t" anchorCtr="0">
          <a:noAutofit/>
        </a:bodyPr>
        <a:lstStyle/>
        <a:p>
          <a:pPr marL="0" lvl="0" indent="0" algn="l" defTabSz="800100">
            <a:lnSpc>
              <a:spcPct val="100000"/>
            </a:lnSpc>
            <a:spcBef>
              <a:spcPct val="0"/>
            </a:spcBef>
            <a:spcAft>
              <a:spcPct val="35000"/>
            </a:spcAft>
            <a:buNone/>
          </a:pPr>
          <a:r>
            <a:rPr lang="en-AU" sz="1800" kern="1200" dirty="0"/>
            <a:t>Follows the rules </a:t>
          </a:r>
        </a:p>
        <a:p>
          <a:pPr marL="0" lvl="0" indent="0" algn="l" defTabSz="800100">
            <a:lnSpc>
              <a:spcPct val="100000"/>
            </a:lnSpc>
            <a:spcBef>
              <a:spcPct val="0"/>
            </a:spcBef>
            <a:spcAft>
              <a:spcPct val="35000"/>
            </a:spcAft>
            <a:buNone/>
          </a:pPr>
          <a:endParaRPr lang="en-AU" sz="1800" kern="1200" dirty="0"/>
        </a:p>
        <a:p>
          <a:pPr marL="0" lvl="0" indent="0" algn="l" defTabSz="800100">
            <a:lnSpc>
              <a:spcPct val="100000"/>
            </a:lnSpc>
            <a:spcBef>
              <a:spcPct val="0"/>
            </a:spcBef>
            <a:spcAft>
              <a:spcPct val="35000"/>
            </a:spcAft>
            <a:buNone/>
          </a:pPr>
          <a:r>
            <a:rPr lang="en-AU" sz="1800" kern="1200" dirty="0"/>
            <a:t>Keeps to agenda and timings </a:t>
          </a:r>
        </a:p>
        <a:p>
          <a:pPr marL="0" lvl="0" indent="0" algn="l" defTabSz="800100">
            <a:lnSpc>
              <a:spcPct val="100000"/>
            </a:lnSpc>
            <a:spcBef>
              <a:spcPct val="0"/>
            </a:spcBef>
            <a:spcAft>
              <a:spcPct val="35000"/>
            </a:spcAft>
            <a:buNone/>
          </a:pPr>
          <a:endParaRPr lang="en-AU" sz="1800" kern="1200" dirty="0"/>
        </a:p>
        <a:p>
          <a:pPr marL="0" lvl="0" indent="0" algn="l" defTabSz="800100">
            <a:lnSpc>
              <a:spcPct val="100000"/>
            </a:lnSpc>
            <a:spcBef>
              <a:spcPct val="0"/>
            </a:spcBef>
            <a:spcAft>
              <a:spcPct val="35000"/>
            </a:spcAft>
            <a:buNone/>
          </a:pPr>
          <a:r>
            <a:rPr lang="en-AU" sz="1800" kern="1200" dirty="0"/>
            <a:t>This is how we do it</a:t>
          </a:r>
        </a:p>
      </dsp:txBody>
      <dsp:txXfrm>
        <a:off x="10850" y="933024"/>
        <a:ext cx="2768556" cy="3146774"/>
      </dsp:txXfrm>
    </dsp:sp>
    <dsp:sp modelId="{3992BC5A-83E5-43CC-BD00-ED0903920837}">
      <dsp:nvSpPr>
        <dsp:cNvPr id="0" name=""/>
        <dsp:cNvSpPr/>
      </dsp:nvSpPr>
      <dsp:spPr>
        <a:xfrm>
          <a:off x="2887301" y="102457"/>
          <a:ext cx="2768556" cy="8305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8777" tIns="218777" rIns="218777" bIns="218777" numCol="1" spcCol="1270" anchor="ctr" anchorCtr="0">
          <a:noAutofit/>
        </a:bodyPr>
        <a:lstStyle/>
        <a:p>
          <a:pPr marL="0" lvl="0" indent="0" algn="ctr" defTabSz="1066800">
            <a:lnSpc>
              <a:spcPct val="100000"/>
            </a:lnSpc>
            <a:spcBef>
              <a:spcPct val="0"/>
            </a:spcBef>
            <a:spcAft>
              <a:spcPct val="35000"/>
            </a:spcAft>
            <a:buNone/>
          </a:pPr>
          <a:r>
            <a:rPr lang="en-AU" sz="2400" b="1" kern="1200" dirty="0"/>
            <a:t>Laid-back</a:t>
          </a:r>
        </a:p>
      </dsp:txBody>
      <dsp:txXfrm>
        <a:off x="2887301" y="102457"/>
        <a:ext cx="2768556" cy="830566"/>
      </dsp:txXfrm>
    </dsp:sp>
    <dsp:sp modelId="{A0C4C1AD-A33F-4292-848B-08CC9643ADF0}">
      <dsp:nvSpPr>
        <dsp:cNvPr id="0" name=""/>
        <dsp:cNvSpPr/>
      </dsp:nvSpPr>
      <dsp:spPr>
        <a:xfrm>
          <a:off x="2887301" y="955208"/>
          <a:ext cx="2768556" cy="314677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73472" tIns="273472" rIns="273472" bIns="273472" numCol="1" spcCol="1270" anchor="t" anchorCtr="0">
          <a:noAutofit/>
        </a:bodyPr>
        <a:lstStyle/>
        <a:p>
          <a:pPr marL="0" lvl="0" indent="0" algn="l" defTabSz="800100">
            <a:lnSpc>
              <a:spcPct val="100000"/>
            </a:lnSpc>
            <a:spcBef>
              <a:spcPct val="0"/>
            </a:spcBef>
            <a:spcAft>
              <a:spcPct val="35000"/>
            </a:spcAft>
            <a:buNone/>
          </a:pPr>
          <a:r>
            <a:rPr lang="en-AU" sz="1800" kern="1200" dirty="0"/>
            <a:t>Relaxed </a:t>
          </a:r>
        </a:p>
        <a:p>
          <a:pPr marL="0" lvl="0" indent="0" algn="l" defTabSz="800100">
            <a:lnSpc>
              <a:spcPct val="100000"/>
            </a:lnSpc>
            <a:spcBef>
              <a:spcPct val="0"/>
            </a:spcBef>
            <a:spcAft>
              <a:spcPct val="35000"/>
            </a:spcAft>
            <a:buNone/>
          </a:pPr>
          <a:endParaRPr lang="en-AU" sz="1800" kern="1200" dirty="0"/>
        </a:p>
        <a:p>
          <a:pPr marL="0" lvl="0" indent="0" algn="l" defTabSz="800100">
            <a:lnSpc>
              <a:spcPct val="100000"/>
            </a:lnSpc>
            <a:spcBef>
              <a:spcPct val="0"/>
            </a:spcBef>
            <a:spcAft>
              <a:spcPct val="35000"/>
            </a:spcAft>
            <a:buNone/>
          </a:pPr>
          <a:r>
            <a:rPr lang="en-AU" sz="1800" kern="1200" dirty="0"/>
            <a:t>Conversational </a:t>
          </a:r>
        </a:p>
        <a:p>
          <a:pPr marL="0" lvl="0" indent="0" algn="l" defTabSz="800100">
            <a:lnSpc>
              <a:spcPct val="100000"/>
            </a:lnSpc>
            <a:spcBef>
              <a:spcPct val="0"/>
            </a:spcBef>
            <a:spcAft>
              <a:spcPct val="35000"/>
            </a:spcAft>
            <a:buNone/>
          </a:pPr>
          <a:endParaRPr lang="en-AU" sz="1800" kern="1200" dirty="0"/>
        </a:p>
        <a:p>
          <a:pPr marL="0" lvl="0" indent="0" algn="l" defTabSz="800100">
            <a:lnSpc>
              <a:spcPct val="100000"/>
            </a:lnSpc>
            <a:spcBef>
              <a:spcPct val="0"/>
            </a:spcBef>
            <a:spcAft>
              <a:spcPct val="35000"/>
            </a:spcAft>
            <a:buNone/>
          </a:pPr>
          <a:r>
            <a:rPr lang="en-AU" sz="1800" kern="1200" dirty="0"/>
            <a:t>May not follow the rules</a:t>
          </a:r>
        </a:p>
      </dsp:txBody>
      <dsp:txXfrm>
        <a:off x="2887301" y="955208"/>
        <a:ext cx="2768556" cy="3146774"/>
      </dsp:txXfrm>
    </dsp:sp>
    <dsp:sp modelId="{66736A6C-8728-494A-859D-A7C7001578AB}">
      <dsp:nvSpPr>
        <dsp:cNvPr id="0" name=""/>
        <dsp:cNvSpPr/>
      </dsp:nvSpPr>
      <dsp:spPr>
        <a:xfrm>
          <a:off x="5763751" y="102457"/>
          <a:ext cx="2768556" cy="8305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8777" tIns="218777" rIns="218777" bIns="218777" numCol="1" spcCol="1270" anchor="ctr" anchorCtr="0">
          <a:noAutofit/>
        </a:bodyPr>
        <a:lstStyle/>
        <a:p>
          <a:pPr marL="0" lvl="0" indent="0" algn="ctr" defTabSz="1066800">
            <a:lnSpc>
              <a:spcPct val="100000"/>
            </a:lnSpc>
            <a:spcBef>
              <a:spcPct val="0"/>
            </a:spcBef>
            <a:spcAft>
              <a:spcPct val="35000"/>
            </a:spcAft>
            <a:buNone/>
          </a:pPr>
          <a:r>
            <a:rPr lang="en-AU" sz="2400" b="1" kern="1200" dirty="0"/>
            <a:t>Headteacher</a:t>
          </a:r>
        </a:p>
      </dsp:txBody>
      <dsp:txXfrm>
        <a:off x="5763751" y="102457"/>
        <a:ext cx="2768556" cy="830566"/>
      </dsp:txXfrm>
    </dsp:sp>
    <dsp:sp modelId="{34F27C1C-15B9-45E4-9574-634656118DDC}">
      <dsp:nvSpPr>
        <dsp:cNvPr id="0" name=""/>
        <dsp:cNvSpPr/>
      </dsp:nvSpPr>
      <dsp:spPr>
        <a:xfrm>
          <a:off x="5763751" y="933024"/>
          <a:ext cx="2768556" cy="314677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73472" tIns="273472" rIns="273472" bIns="273472" numCol="1" spcCol="1270" anchor="t" anchorCtr="0">
          <a:noAutofit/>
        </a:bodyPr>
        <a:lstStyle/>
        <a:p>
          <a:pPr marL="0" lvl="0" indent="0" algn="l" defTabSz="800100">
            <a:lnSpc>
              <a:spcPct val="100000"/>
            </a:lnSpc>
            <a:spcBef>
              <a:spcPct val="0"/>
            </a:spcBef>
            <a:spcAft>
              <a:spcPct val="35000"/>
            </a:spcAft>
            <a:buNone/>
          </a:pPr>
          <a:r>
            <a:rPr lang="en-AU" sz="1800" kern="1200" dirty="0"/>
            <a:t>Directive (may be bossy)</a:t>
          </a:r>
        </a:p>
        <a:p>
          <a:pPr marL="0" lvl="0" indent="0" algn="l" defTabSz="800100">
            <a:lnSpc>
              <a:spcPct val="100000"/>
            </a:lnSpc>
            <a:spcBef>
              <a:spcPct val="0"/>
            </a:spcBef>
            <a:spcAft>
              <a:spcPct val="35000"/>
            </a:spcAft>
            <a:buNone/>
          </a:pPr>
          <a:endParaRPr lang="en-AU" sz="1800" kern="1200" dirty="0"/>
        </a:p>
        <a:p>
          <a:pPr marL="0" lvl="0" indent="0" algn="l" defTabSz="800100">
            <a:lnSpc>
              <a:spcPct val="100000"/>
            </a:lnSpc>
            <a:spcBef>
              <a:spcPct val="0"/>
            </a:spcBef>
            <a:spcAft>
              <a:spcPct val="35000"/>
            </a:spcAft>
            <a:buNone/>
          </a:pPr>
          <a:r>
            <a:rPr lang="en-AU" sz="1800" kern="1200" dirty="0"/>
            <a:t>Takes control when needed</a:t>
          </a:r>
        </a:p>
        <a:p>
          <a:pPr marL="0" lvl="0" indent="0" algn="l" defTabSz="800100">
            <a:lnSpc>
              <a:spcPct val="100000"/>
            </a:lnSpc>
            <a:spcBef>
              <a:spcPct val="0"/>
            </a:spcBef>
            <a:spcAft>
              <a:spcPct val="35000"/>
            </a:spcAft>
            <a:buNone/>
          </a:pPr>
          <a:endParaRPr lang="en-AU" sz="1800" kern="1200" dirty="0"/>
        </a:p>
        <a:p>
          <a:pPr marL="0" lvl="0" indent="0" algn="l" defTabSz="800100">
            <a:lnSpc>
              <a:spcPct val="100000"/>
            </a:lnSpc>
            <a:spcBef>
              <a:spcPct val="0"/>
            </a:spcBef>
            <a:spcAft>
              <a:spcPct val="35000"/>
            </a:spcAft>
            <a:buNone/>
          </a:pPr>
          <a:r>
            <a:rPr lang="en-AU" sz="1800" kern="1200" dirty="0"/>
            <a:t>May limit input from members</a:t>
          </a:r>
        </a:p>
      </dsp:txBody>
      <dsp:txXfrm>
        <a:off x="5763751" y="933024"/>
        <a:ext cx="2768556" cy="3146774"/>
      </dsp:txXfrm>
    </dsp:sp>
    <dsp:sp modelId="{C40505D8-2FD6-4982-8F1F-23BC87E36298}">
      <dsp:nvSpPr>
        <dsp:cNvPr id="0" name=""/>
        <dsp:cNvSpPr/>
      </dsp:nvSpPr>
      <dsp:spPr>
        <a:xfrm>
          <a:off x="8640202" y="102457"/>
          <a:ext cx="2768556" cy="8305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8777" tIns="218777" rIns="218777" bIns="218777" numCol="1" spcCol="1270" anchor="ctr" anchorCtr="0">
          <a:noAutofit/>
        </a:bodyPr>
        <a:lstStyle/>
        <a:p>
          <a:pPr marL="0" lvl="0" indent="0" algn="ctr" defTabSz="1066800">
            <a:lnSpc>
              <a:spcPct val="100000"/>
            </a:lnSpc>
            <a:spcBef>
              <a:spcPct val="0"/>
            </a:spcBef>
            <a:spcAft>
              <a:spcPct val="35000"/>
            </a:spcAft>
            <a:buNone/>
          </a:pPr>
          <a:r>
            <a:rPr lang="en-AU" sz="2400" b="1" kern="1200" dirty="0"/>
            <a:t>Practical Thinker</a:t>
          </a:r>
        </a:p>
      </dsp:txBody>
      <dsp:txXfrm>
        <a:off x="8640202" y="102457"/>
        <a:ext cx="2768556" cy="830566"/>
      </dsp:txXfrm>
    </dsp:sp>
    <dsp:sp modelId="{959D4F85-CC31-4543-92A6-A988751C8034}">
      <dsp:nvSpPr>
        <dsp:cNvPr id="0" name=""/>
        <dsp:cNvSpPr/>
      </dsp:nvSpPr>
      <dsp:spPr>
        <a:xfrm>
          <a:off x="8640202" y="933024"/>
          <a:ext cx="2768556" cy="314677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73472" tIns="273472" rIns="273472" bIns="273472" numCol="1" spcCol="1270" anchor="t" anchorCtr="0">
          <a:noAutofit/>
        </a:bodyPr>
        <a:lstStyle/>
        <a:p>
          <a:pPr marL="0" lvl="0" indent="0" algn="l" defTabSz="800100">
            <a:lnSpc>
              <a:spcPct val="100000"/>
            </a:lnSpc>
            <a:spcBef>
              <a:spcPct val="0"/>
            </a:spcBef>
            <a:spcAft>
              <a:spcPct val="35000"/>
            </a:spcAft>
            <a:buNone/>
          </a:pPr>
          <a:r>
            <a:rPr lang="en-AU" sz="1800" kern="1200" dirty="0"/>
            <a:t>Follows the rules but flexible </a:t>
          </a:r>
        </a:p>
        <a:p>
          <a:pPr marL="0" lvl="0" indent="0" algn="l" defTabSz="800100">
            <a:lnSpc>
              <a:spcPct val="100000"/>
            </a:lnSpc>
            <a:spcBef>
              <a:spcPct val="0"/>
            </a:spcBef>
            <a:spcAft>
              <a:spcPct val="35000"/>
            </a:spcAft>
            <a:buNone/>
          </a:pPr>
          <a:endParaRPr lang="en-AU" sz="1800" kern="1200" dirty="0"/>
        </a:p>
        <a:p>
          <a:pPr marL="0" lvl="0" indent="0" algn="l" defTabSz="800100">
            <a:lnSpc>
              <a:spcPct val="100000"/>
            </a:lnSpc>
            <a:spcBef>
              <a:spcPct val="0"/>
            </a:spcBef>
            <a:spcAft>
              <a:spcPct val="35000"/>
            </a:spcAft>
            <a:buNone/>
          </a:pPr>
          <a:r>
            <a:rPr lang="en-AU" sz="1800" kern="1200" dirty="0"/>
            <a:t>Focus on outcomes</a:t>
          </a:r>
        </a:p>
        <a:p>
          <a:pPr marL="0" lvl="0" indent="0" algn="l" defTabSz="800100">
            <a:lnSpc>
              <a:spcPct val="100000"/>
            </a:lnSpc>
            <a:spcBef>
              <a:spcPct val="0"/>
            </a:spcBef>
            <a:spcAft>
              <a:spcPct val="35000"/>
            </a:spcAft>
            <a:buNone/>
          </a:pPr>
          <a:endParaRPr lang="en-AU" sz="1800" kern="1200" dirty="0"/>
        </a:p>
        <a:p>
          <a:pPr marL="0" lvl="0" indent="0" algn="l" defTabSz="800100">
            <a:lnSpc>
              <a:spcPct val="100000"/>
            </a:lnSpc>
            <a:spcBef>
              <a:spcPct val="0"/>
            </a:spcBef>
            <a:spcAft>
              <a:spcPct val="35000"/>
            </a:spcAft>
            <a:buNone/>
          </a:pPr>
          <a:r>
            <a:rPr lang="en-AU" sz="1800" kern="1200" dirty="0"/>
            <a:t>Adapts style to suit the situation </a:t>
          </a:r>
        </a:p>
      </dsp:txBody>
      <dsp:txXfrm>
        <a:off x="8640202" y="933024"/>
        <a:ext cx="2768556" cy="3146774"/>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7E609-A086-4A7E-9F2A-708A855998BD}" type="datetimeFigureOut">
              <a:rPr lang="en-AU" smtClean="0"/>
              <a:t>20/03/2026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286B4-7B07-4681-8FBF-C32550A35E27}" type="slidenum">
              <a:rPr lang="en-AU" smtClean="0"/>
              <a:t>‹#›</a:t>
            </a:fld>
            <a:endParaRPr lang="en-AU"/>
          </a:p>
        </p:txBody>
      </p:sp>
    </p:spTree>
    <p:extLst>
      <p:ext uri="{BB962C8B-B14F-4D97-AF65-F5344CB8AC3E}">
        <p14:creationId xmlns:p14="http://schemas.microsoft.com/office/powerpoint/2010/main" val="71804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1</a:t>
            </a:fld>
            <a:endParaRPr lang="en-AU"/>
          </a:p>
        </p:txBody>
      </p:sp>
    </p:spTree>
    <p:extLst>
      <p:ext uri="{BB962C8B-B14F-4D97-AF65-F5344CB8AC3E}">
        <p14:creationId xmlns:p14="http://schemas.microsoft.com/office/powerpoint/2010/main" val="349023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1CCA4-9FC0-8D03-11FF-902913563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081F3-292B-6BC3-D59C-B3A3BC9B9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5DEF6-0A8B-DC5C-8D1A-2E5B06BE0377}"/>
              </a:ext>
            </a:extLst>
          </p:cNvPr>
          <p:cNvSpPr>
            <a:spLocks noGrp="1"/>
          </p:cNvSpPr>
          <p:nvPr>
            <p:ph type="body" idx="1"/>
          </p:nvPr>
        </p:nvSpPr>
        <p:spPr/>
        <p:txBody>
          <a:bodyPr/>
          <a:lstStyle/>
          <a:p>
            <a:r>
              <a:rPr lang="en-AU" dirty="0"/>
              <a:t>There isn’t a single ‘best’ chairing style for every situation.  A good chair blends their approach. </a:t>
            </a:r>
          </a:p>
          <a:p>
            <a:endParaRPr lang="en-AU" dirty="0"/>
          </a:p>
          <a:p>
            <a:r>
              <a:rPr lang="en-AU" dirty="0"/>
              <a:t>The Rule-keeper – strengths: ensure fairness and equal opportunity to contribute; keeps meetings efficient  Risks:  can feel rigid and strict; may stop creative discussion  (Best when the group struggles with time-keeping; sensitive topics needs fairness and structure)</a:t>
            </a:r>
          </a:p>
          <a:p>
            <a:endParaRPr lang="en-AU" dirty="0"/>
          </a:p>
          <a:p>
            <a:r>
              <a:rPr lang="en-AU" dirty="0"/>
              <a:t>Laid-back – strengths: encourages open discussion; helps people feel comfortable and informal, good for brainstorming ideas   Risks:  meetings can drift or be very long; decisions may be unclear; quieter members (like Megan) may get drowned out  (Best when the group already has good trust and balance; the goal is brainstorming ideas)</a:t>
            </a:r>
          </a:p>
          <a:p>
            <a:endParaRPr lang="en-AU" dirty="0"/>
          </a:p>
          <a:p>
            <a:r>
              <a:rPr lang="en-AU" dirty="0"/>
              <a:t>Head-teacher – strengths:  used for conflict, tension or disorder; can reset the meeting rules; provides clarity and decisiveness   Risks:  can feel overly controlling, may limit </a:t>
            </a:r>
            <a:r>
              <a:rPr lang="en-AU" dirty="0" err="1"/>
              <a:t>imput</a:t>
            </a:r>
            <a:r>
              <a:rPr lang="en-AU" dirty="0"/>
              <a:t> from members and discourage dissent or challenge </a:t>
            </a:r>
          </a:p>
          <a:p>
            <a:r>
              <a:rPr lang="en-AU" dirty="0"/>
              <a:t>(Best when the group is stuck or in disorder and behaviour needs firm boundaries)</a:t>
            </a:r>
          </a:p>
          <a:p>
            <a:endParaRPr lang="en-AU" dirty="0"/>
          </a:p>
          <a:p>
            <a:r>
              <a:rPr lang="en-AU" dirty="0"/>
              <a:t>Practical thinker – strengths: balances structure with openness; often the most inclusive and effective; flexible and responds to the group in real time.  (Best when the group is diverse, need both inclusion and efficiency).</a:t>
            </a:r>
          </a:p>
          <a:p>
            <a:endParaRPr lang="en-AU" dirty="0"/>
          </a:p>
          <a:p>
            <a:endParaRPr lang="en-AU" dirty="0"/>
          </a:p>
        </p:txBody>
      </p:sp>
      <p:sp>
        <p:nvSpPr>
          <p:cNvPr id="4" name="Slide Number Placeholder 3">
            <a:extLst>
              <a:ext uri="{FF2B5EF4-FFF2-40B4-BE49-F238E27FC236}">
                <a16:creationId xmlns:a16="http://schemas.microsoft.com/office/drawing/2014/main" id="{7328DD56-C58E-E5B5-7745-BEA16532F58F}"/>
              </a:ext>
            </a:extLst>
          </p:cNvPr>
          <p:cNvSpPr>
            <a:spLocks noGrp="1"/>
          </p:cNvSpPr>
          <p:nvPr>
            <p:ph type="sldNum" sz="quarter" idx="5"/>
          </p:nvPr>
        </p:nvSpPr>
        <p:spPr/>
        <p:txBody>
          <a:bodyPr/>
          <a:lstStyle/>
          <a:p>
            <a:fld id="{916286B4-7B07-4681-8FBF-C32550A35E27}" type="slidenum">
              <a:rPr lang="en-AU" smtClean="0"/>
              <a:t>10</a:t>
            </a:fld>
            <a:endParaRPr lang="en-AU"/>
          </a:p>
        </p:txBody>
      </p:sp>
    </p:spTree>
    <p:extLst>
      <p:ext uri="{BB962C8B-B14F-4D97-AF65-F5344CB8AC3E}">
        <p14:creationId xmlns:p14="http://schemas.microsoft.com/office/powerpoint/2010/main" val="1944433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11</a:t>
            </a:fld>
            <a:endParaRPr lang="en-AU"/>
          </a:p>
        </p:txBody>
      </p:sp>
    </p:spTree>
    <p:extLst>
      <p:ext uri="{BB962C8B-B14F-4D97-AF65-F5344CB8AC3E}">
        <p14:creationId xmlns:p14="http://schemas.microsoft.com/office/powerpoint/2010/main" val="3295032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E31C8-7FAF-B0D4-8F38-5792D81D2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E71C6-B402-A807-B540-8A8370AF1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814A1-85DD-AF98-5389-92DF5A426CA3}"/>
              </a:ext>
            </a:extLst>
          </p:cNvPr>
          <p:cNvSpPr>
            <a:spLocks noGrp="1"/>
          </p:cNvSpPr>
          <p:nvPr>
            <p:ph type="body" idx="1"/>
          </p:nvPr>
        </p:nvSpPr>
        <p:spPr/>
        <p:txBody>
          <a:bodyPr/>
          <a:lstStyle/>
          <a:p>
            <a:r>
              <a:rPr lang="en-AU" dirty="0"/>
              <a:t>Max dominates the meeting.   Impact – the meeting feels one-sided and other councillor don’t speak up to add their thoughts to decision-making.  Other councillors may be frustrated and tensions grow. </a:t>
            </a:r>
          </a:p>
          <a:p>
            <a:endParaRPr lang="en-AU" dirty="0"/>
          </a:p>
          <a:p>
            <a:r>
              <a:rPr lang="en-AU" dirty="0"/>
              <a:t>The Chair can: </a:t>
            </a:r>
          </a:p>
          <a:p>
            <a:r>
              <a:rPr lang="en-AU" dirty="0"/>
              <a:t>Ensure Max and all members understand their roles. </a:t>
            </a:r>
          </a:p>
          <a:p>
            <a:endParaRPr lang="en-AU" dirty="0"/>
          </a:p>
          <a:p>
            <a:r>
              <a:rPr lang="en-AU" dirty="0"/>
              <a:t>Maintain control of the meeting and in doing so set time limits for Max and other members to speak to the agenda items.   </a:t>
            </a:r>
          </a:p>
          <a:p>
            <a:endParaRPr lang="en-AU" dirty="0"/>
          </a:p>
          <a:p>
            <a:r>
              <a:rPr lang="en-AU" dirty="0"/>
              <a:t>Intervene early in a calm tone of voice when Max jumps in – “Thank you, Max.  I’ll come back to you once we’ve heard from the other councillors.” </a:t>
            </a:r>
          </a:p>
          <a:p>
            <a:r>
              <a:rPr lang="en-AU" dirty="0"/>
              <a:t>“Max, you’ve already spoken to this item.  I’ll now invite councillors who haven’t spoken yet to add their thoughts.” </a:t>
            </a:r>
          </a:p>
          <a:p>
            <a:endParaRPr lang="en-AU" dirty="0"/>
          </a:p>
          <a:p>
            <a:r>
              <a:rPr lang="en-AU" dirty="0"/>
              <a:t>Coach Max outside of the meetings – recognise his enthusiasm and passion.  Explain the impact of his jumping in to speak.  Invite him to help encourage others to speak. </a:t>
            </a:r>
          </a:p>
          <a:p>
            <a:endParaRPr lang="en-AU" dirty="0"/>
          </a:p>
        </p:txBody>
      </p:sp>
      <p:sp>
        <p:nvSpPr>
          <p:cNvPr id="4" name="Slide Number Placeholder 3">
            <a:extLst>
              <a:ext uri="{FF2B5EF4-FFF2-40B4-BE49-F238E27FC236}">
                <a16:creationId xmlns:a16="http://schemas.microsoft.com/office/drawing/2014/main" id="{D4451D21-3B80-13E6-CC0A-CD79310B4E3C}"/>
              </a:ext>
            </a:extLst>
          </p:cNvPr>
          <p:cNvSpPr>
            <a:spLocks noGrp="1"/>
          </p:cNvSpPr>
          <p:nvPr>
            <p:ph type="sldNum" sz="quarter" idx="5"/>
          </p:nvPr>
        </p:nvSpPr>
        <p:spPr/>
        <p:txBody>
          <a:bodyPr/>
          <a:lstStyle/>
          <a:p>
            <a:fld id="{916286B4-7B07-4681-8FBF-C32550A35E27}" type="slidenum">
              <a:rPr lang="en-AU" smtClean="0"/>
              <a:t>12</a:t>
            </a:fld>
            <a:endParaRPr lang="en-AU"/>
          </a:p>
        </p:txBody>
      </p:sp>
    </p:spTree>
    <p:extLst>
      <p:ext uri="{BB962C8B-B14F-4D97-AF65-F5344CB8AC3E}">
        <p14:creationId xmlns:p14="http://schemas.microsoft.com/office/powerpoint/2010/main" val="394631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C6683-9883-C6D4-B7E3-4D4046374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CD30A-4C21-4210-DC0E-AE1621304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4C808-552D-2B31-C251-EA9A601226C4}"/>
              </a:ext>
            </a:extLst>
          </p:cNvPr>
          <p:cNvSpPr>
            <a:spLocks noGrp="1"/>
          </p:cNvSpPr>
          <p:nvPr>
            <p:ph type="body" idx="1"/>
          </p:nvPr>
        </p:nvSpPr>
        <p:spPr/>
        <p:txBody>
          <a:bodyPr/>
          <a:lstStyle/>
          <a:p>
            <a:r>
              <a:rPr lang="en-AU" dirty="0"/>
              <a:t>Harvey has become quieter in meetings, contributing less even when he has good ideas. Council meetings have become tense – and some councillors worry that the disrespect is affecting decision-making and working as a team. </a:t>
            </a:r>
          </a:p>
          <a:p>
            <a:endParaRPr lang="en-AU" dirty="0"/>
          </a:p>
          <a:p>
            <a:r>
              <a:rPr lang="en-AU" dirty="0"/>
              <a:t>Questions:  What behaviours from Jordan are most disruptive to the meeting?   How might Harvey be feeling about this behaviour?  How does disrespect between councillors affect the overall culture and effectiveness of council? </a:t>
            </a:r>
          </a:p>
          <a:p>
            <a:endParaRPr lang="en-AU" dirty="0"/>
          </a:p>
          <a:p>
            <a:r>
              <a:rPr lang="en-AU" dirty="0"/>
              <a:t>Code of Conduct and meeting rules – the Chair can use to guide their response.   </a:t>
            </a:r>
          </a:p>
          <a:p>
            <a:endParaRPr lang="en-AU" dirty="0"/>
          </a:p>
          <a:p>
            <a:r>
              <a:rPr lang="en-AU" dirty="0"/>
              <a:t>Points for how the Chair can address the situation on the next slide. </a:t>
            </a:r>
          </a:p>
        </p:txBody>
      </p:sp>
      <p:sp>
        <p:nvSpPr>
          <p:cNvPr id="4" name="Slide Number Placeholder 3">
            <a:extLst>
              <a:ext uri="{FF2B5EF4-FFF2-40B4-BE49-F238E27FC236}">
                <a16:creationId xmlns:a16="http://schemas.microsoft.com/office/drawing/2014/main" id="{D970A858-D45C-BCE0-C609-59DE279E188D}"/>
              </a:ext>
            </a:extLst>
          </p:cNvPr>
          <p:cNvSpPr>
            <a:spLocks noGrp="1"/>
          </p:cNvSpPr>
          <p:nvPr>
            <p:ph type="sldNum" sz="quarter" idx="5"/>
          </p:nvPr>
        </p:nvSpPr>
        <p:spPr/>
        <p:txBody>
          <a:bodyPr/>
          <a:lstStyle/>
          <a:p>
            <a:fld id="{916286B4-7B07-4681-8FBF-C32550A35E27}" type="slidenum">
              <a:rPr lang="en-AU" smtClean="0"/>
              <a:t>13</a:t>
            </a:fld>
            <a:endParaRPr lang="en-AU"/>
          </a:p>
        </p:txBody>
      </p:sp>
    </p:spTree>
    <p:extLst>
      <p:ext uri="{BB962C8B-B14F-4D97-AF65-F5344CB8AC3E}">
        <p14:creationId xmlns:p14="http://schemas.microsoft.com/office/powerpoint/2010/main" val="401087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6C1BA-689C-19AB-DD0F-94DB7F3C8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C5719-53E1-D80D-1FBC-2DF3E1BA6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D538D-C080-BB7C-2923-157D247A2360}"/>
              </a:ext>
            </a:extLst>
          </p:cNvPr>
          <p:cNvSpPr>
            <a:spLocks noGrp="1"/>
          </p:cNvSpPr>
          <p:nvPr>
            <p:ph type="body" idx="1"/>
          </p:nvPr>
        </p:nvSpPr>
        <p:spPr/>
        <p:txBody>
          <a:bodyPr/>
          <a:lstStyle/>
          <a:p>
            <a:r>
              <a:rPr lang="en-AU" dirty="0"/>
              <a:t>Harvey has become quieter in meetings, contributing less even when he has good ideas.</a:t>
            </a:r>
          </a:p>
          <a:p>
            <a:r>
              <a:rPr lang="en-AU" dirty="0"/>
              <a:t>Council meetings have become tense – and some councillors worry that the disrespect is affecting decision-making and working as a team. </a:t>
            </a:r>
          </a:p>
          <a:p>
            <a:endParaRPr lang="en-AU" dirty="0"/>
          </a:p>
          <a:p>
            <a:r>
              <a:rPr lang="en-AU" dirty="0"/>
              <a:t>Questions:  What behaviours from Jordan are most disruptive to the meeting?   How might Harvey be feeling about this behaviour?  How does disrespect between councillors affect the overall culture and effectiveness of council? </a:t>
            </a:r>
          </a:p>
          <a:p>
            <a:endParaRPr lang="en-AU" dirty="0"/>
          </a:p>
          <a:p>
            <a:endParaRPr lang="en-AU" dirty="0"/>
          </a:p>
          <a:p>
            <a:pPr marL="228600" indent="-228600">
              <a:buAutoNum type="alphaLcParenR" startAt="3"/>
            </a:pPr>
            <a:endParaRPr lang="en-AU" dirty="0"/>
          </a:p>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60816249-DF02-14CD-37B0-3C78A1E56E0C}"/>
              </a:ext>
            </a:extLst>
          </p:cNvPr>
          <p:cNvSpPr>
            <a:spLocks noGrp="1"/>
          </p:cNvSpPr>
          <p:nvPr>
            <p:ph type="sldNum" sz="quarter" idx="5"/>
          </p:nvPr>
        </p:nvSpPr>
        <p:spPr/>
        <p:txBody>
          <a:bodyPr/>
          <a:lstStyle/>
          <a:p>
            <a:fld id="{916286B4-7B07-4681-8FBF-C32550A35E27}" type="slidenum">
              <a:rPr lang="en-AU" smtClean="0"/>
              <a:t>14</a:t>
            </a:fld>
            <a:endParaRPr lang="en-AU"/>
          </a:p>
        </p:txBody>
      </p:sp>
    </p:spTree>
    <p:extLst>
      <p:ext uri="{BB962C8B-B14F-4D97-AF65-F5344CB8AC3E}">
        <p14:creationId xmlns:p14="http://schemas.microsoft.com/office/powerpoint/2010/main" val="26759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546B-A1D0-5915-896A-FD7A6BFCF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FC9CC-8AB5-3700-5E36-0B5D11EBE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A3F83-ACC1-EFDE-8E5F-47611697F98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4DECB1E-A9C1-1C10-05B8-867780C0FD6D}"/>
              </a:ext>
            </a:extLst>
          </p:cNvPr>
          <p:cNvSpPr>
            <a:spLocks noGrp="1"/>
          </p:cNvSpPr>
          <p:nvPr>
            <p:ph type="sldNum" sz="quarter" idx="5"/>
          </p:nvPr>
        </p:nvSpPr>
        <p:spPr/>
        <p:txBody>
          <a:bodyPr/>
          <a:lstStyle/>
          <a:p>
            <a:fld id="{916286B4-7B07-4681-8FBF-C32550A35E27}" type="slidenum">
              <a:rPr lang="en-AU" smtClean="0"/>
              <a:t>15</a:t>
            </a:fld>
            <a:endParaRPr lang="en-AU"/>
          </a:p>
        </p:txBody>
      </p:sp>
    </p:spTree>
    <p:extLst>
      <p:ext uri="{BB962C8B-B14F-4D97-AF65-F5344CB8AC3E}">
        <p14:creationId xmlns:p14="http://schemas.microsoft.com/office/powerpoint/2010/main" val="2659241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9247F-1E91-8C2F-24E4-5891E6DD9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C41F0-E3B8-EA3E-9DBF-53AC4E295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A2023-451F-5CA1-0499-AC573D031C6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68067B5-894E-BCC8-CB4F-63A7940C440E}"/>
              </a:ext>
            </a:extLst>
          </p:cNvPr>
          <p:cNvSpPr>
            <a:spLocks noGrp="1"/>
          </p:cNvSpPr>
          <p:nvPr>
            <p:ph type="sldNum" sz="quarter" idx="5"/>
          </p:nvPr>
        </p:nvSpPr>
        <p:spPr/>
        <p:txBody>
          <a:bodyPr/>
          <a:lstStyle/>
          <a:p>
            <a:fld id="{916286B4-7B07-4681-8FBF-C32550A35E27}" type="slidenum">
              <a:rPr lang="en-AU" smtClean="0"/>
              <a:t>16</a:t>
            </a:fld>
            <a:endParaRPr lang="en-AU"/>
          </a:p>
        </p:txBody>
      </p:sp>
    </p:spTree>
    <p:extLst>
      <p:ext uri="{BB962C8B-B14F-4D97-AF65-F5344CB8AC3E}">
        <p14:creationId xmlns:p14="http://schemas.microsoft.com/office/powerpoint/2010/main" val="3129752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AE98-A542-C0E0-4233-CB1E53C7B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B405F-0160-3E84-C78B-B559E0CB7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D03B6-5E2E-20C8-1C80-D2B5A77081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quorum must be present during the whole meeting. If a quorum is lost during the meeting, then decisions cannot be made. People can continue to discuss issues and share information, but they cannot make official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Each member has one vote, but some councils may have a policy that allows the chair a deciding vote if the vote is 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Best practice – when weighing transparency in councillor voting against all councillors defending a council decision once it’s made.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dirty="0"/>
              <a:t>Transparency in voting – open voting means residents can see how councillors voted; reduces suspicion of hidden agendas, community understands councillor’s positions on issues that matter to them.  In practice, this looks like – recorded votes in the minutes, clear explanations of individual positions during debate, councillors feeling able to express a differing opinion before the vote.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dirty="0"/>
              <a:t>Collective responsibility after the decision – once a vote is taken, councils operate under a principle of ‘collective responsibility’.   This matters because council speaks with one voice, preventing confusion in the community, councillors uphold the decision-making process, even if they personally disagreed. It prevents ongoing public conflict that undermines the council’s credibility.   In practice, this looks like – councillors may acknowledge they voted differently but they do not publicly undermine the final decision.  They explain the decision respectfully and factually when asked by the public.  They avoid blaming or criticising other councillors after the vote.   </a:t>
            </a:r>
          </a:p>
        </p:txBody>
      </p:sp>
      <p:sp>
        <p:nvSpPr>
          <p:cNvPr id="4" name="Slide Number Placeholder 3">
            <a:extLst>
              <a:ext uri="{FF2B5EF4-FFF2-40B4-BE49-F238E27FC236}">
                <a16:creationId xmlns:a16="http://schemas.microsoft.com/office/drawing/2014/main" id="{456DDC26-ABAB-12EC-F9C8-351DE9FDF138}"/>
              </a:ext>
            </a:extLst>
          </p:cNvPr>
          <p:cNvSpPr>
            <a:spLocks noGrp="1"/>
          </p:cNvSpPr>
          <p:nvPr>
            <p:ph type="sldNum" sz="quarter" idx="5"/>
          </p:nvPr>
        </p:nvSpPr>
        <p:spPr/>
        <p:txBody>
          <a:bodyPr/>
          <a:lstStyle/>
          <a:p>
            <a:fld id="{916286B4-7B07-4681-8FBF-C32550A35E27}" type="slidenum">
              <a:rPr lang="en-AU" smtClean="0"/>
              <a:t>17</a:t>
            </a:fld>
            <a:endParaRPr lang="en-AU"/>
          </a:p>
        </p:txBody>
      </p:sp>
    </p:spTree>
    <p:extLst>
      <p:ext uri="{BB962C8B-B14F-4D97-AF65-F5344CB8AC3E}">
        <p14:creationId xmlns:p14="http://schemas.microsoft.com/office/powerpoint/2010/main" val="100561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A0816-94B3-3314-F41F-47CEF29B2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45A55-CA34-8DD9-3A8F-40B5083F4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10DD7-2C4A-1387-DB9F-1A7CC040A3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Best practice – when weighing transparency in councillor voting against all councillors defending a council decision once it’s made.  Good governance supports both!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dirty="0"/>
              <a:t>Transparency in voting – open voting means residents can see how councillors voted; reduces suspicion of hidden agendas, community understands councillor’s positions on issues that matter to them.  In practice, this looks like – recorded votes in the minutes, clear explanations of individual positions during debate, councillors feeling able to express a differing opinion before the vote.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dirty="0"/>
              <a:t>Collective responsibility after the decision – once a vote is taken, councils operate under a principle of ‘collective responsibility’.   This matters because council speaks with one voice, preventing confusion in the community, councillors uphold the decision-making process, even if they personally disagreed. It prevents ongoing public conflict that undermines the council’s credibility.   In practice, this looks like – councillors may acknowledge they voted differently but they do not publicly undermine the final decision.  They explain the decision respectfully and factually when asked by the public.  They avoid blaming or criticising other councillors after the vote.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councillor might say “I voted against the motion, but the council as a whole has made its decision and I support implementing it”  </a:t>
            </a:r>
          </a:p>
        </p:txBody>
      </p:sp>
      <p:sp>
        <p:nvSpPr>
          <p:cNvPr id="4" name="Slide Number Placeholder 3">
            <a:extLst>
              <a:ext uri="{FF2B5EF4-FFF2-40B4-BE49-F238E27FC236}">
                <a16:creationId xmlns:a16="http://schemas.microsoft.com/office/drawing/2014/main" id="{44FAF4BF-38CF-59E3-1AAA-856321CD0AF9}"/>
              </a:ext>
            </a:extLst>
          </p:cNvPr>
          <p:cNvSpPr>
            <a:spLocks noGrp="1"/>
          </p:cNvSpPr>
          <p:nvPr>
            <p:ph type="sldNum" sz="quarter" idx="5"/>
          </p:nvPr>
        </p:nvSpPr>
        <p:spPr/>
        <p:txBody>
          <a:bodyPr/>
          <a:lstStyle/>
          <a:p>
            <a:fld id="{916286B4-7B07-4681-8FBF-C32550A35E27}" type="slidenum">
              <a:rPr lang="en-AU" smtClean="0"/>
              <a:t>18</a:t>
            </a:fld>
            <a:endParaRPr lang="en-AU"/>
          </a:p>
        </p:txBody>
      </p:sp>
    </p:spTree>
    <p:extLst>
      <p:ext uri="{BB962C8B-B14F-4D97-AF65-F5344CB8AC3E}">
        <p14:creationId xmlns:p14="http://schemas.microsoft.com/office/powerpoint/2010/main" val="3524132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18348-8A3B-16B9-51FF-22319DECD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060E1-3C9D-3734-5B20-E7635A5BC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D8F3E5-203D-D935-D0B9-E80A9BF5DEBA}"/>
              </a:ext>
            </a:extLst>
          </p:cNvPr>
          <p:cNvSpPr>
            <a:spLocks noGrp="1"/>
          </p:cNvSpPr>
          <p:nvPr>
            <p:ph type="body" idx="1"/>
          </p:nvPr>
        </p:nvSpPr>
        <p:spPr/>
        <p:txBody>
          <a:bodyPr/>
          <a:lstStyle/>
          <a:p>
            <a:r>
              <a:rPr lang="en-AU" dirty="0"/>
              <a:t>The Chair can: </a:t>
            </a:r>
          </a:p>
          <a:p>
            <a:endParaRPr lang="en-AU" dirty="0"/>
          </a:p>
          <a:p>
            <a:r>
              <a:rPr lang="en-AU" dirty="0"/>
              <a:t>Recognise and respect Sarah’s past achievements and strategies and thank her for his involvement.  However, point out the need for council collaboration especially when the council needs to make decisions. </a:t>
            </a:r>
          </a:p>
          <a:p>
            <a:endParaRPr lang="en-AU" dirty="0"/>
          </a:p>
          <a:p>
            <a:r>
              <a:rPr lang="en-AU" dirty="0"/>
              <a:t>Clarify the decision-making processes for council matters as a whole with emphasis on the use of consensus and voting. </a:t>
            </a:r>
          </a:p>
        </p:txBody>
      </p:sp>
      <p:sp>
        <p:nvSpPr>
          <p:cNvPr id="4" name="Slide Number Placeholder 3">
            <a:extLst>
              <a:ext uri="{FF2B5EF4-FFF2-40B4-BE49-F238E27FC236}">
                <a16:creationId xmlns:a16="http://schemas.microsoft.com/office/drawing/2014/main" id="{76062614-AC64-2E1C-3BE9-C2424C3C33BE}"/>
              </a:ext>
            </a:extLst>
          </p:cNvPr>
          <p:cNvSpPr>
            <a:spLocks noGrp="1"/>
          </p:cNvSpPr>
          <p:nvPr>
            <p:ph type="sldNum" sz="quarter" idx="5"/>
          </p:nvPr>
        </p:nvSpPr>
        <p:spPr/>
        <p:txBody>
          <a:bodyPr/>
          <a:lstStyle/>
          <a:p>
            <a:fld id="{916286B4-7B07-4681-8FBF-C32550A35E27}" type="slidenum">
              <a:rPr lang="en-AU" smtClean="0"/>
              <a:t>19</a:t>
            </a:fld>
            <a:endParaRPr lang="en-AU"/>
          </a:p>
        </p:txBody>
      </p:sp>
    </p:spTree>
    <p:extLst>
      <p:ext uri="{BB962C8B-B14F-4D97-AF65-F5344CB8AC3E}">
        <p14:creationId xmlns:p14="http://schemas.microsoft.com/office/powerpoint/2010/main" val="15707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2</a:t>
            </a:fld>
            <a:endParaRPr lang="en-AU"/>
          </a:p>
        </p:txBody>
      </p:sp>
    </p:spTree>
    <p:extLst>
      <p:ext uri="{BB962C8B-B14F-4D97-AF65-F5344CB8AC3E}">
        <p14:creationId xmlns:p14="http://schemas.microsoft.com/office/powerpoint/2010/main" val="3494048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20</a:t>
            </a:fld>
            <a:endParaRPr lang="en-AU"/>
          </a:p>
        </p:txBody>
      </p:sp>
    </p:spTree>
    <p:extLst>
      <p:ext uri="{BB962C8B-B14F-4D97-AF65-F5344CB8AC3E}">
        <p14:creationId xmlns:p14="http://schemas.microsoft.com/office/powerpoint/2010/main" val="98202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A4B4F-785E-9770-0C27-982346C46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FA020-EF6F-1538-FCA9-E0D8EC4B3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0D66F-3A17-61AD-812C-654CF0AA2CC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9B355EA-E1B3-2F71-09A2-047D59FE6325}"/>
              </a:ext>
            </a:extLst>
          </p:cNvPr>
          <p:cNvSpPr>
            <a:spLocks noGrp="1"/>
          </p:cNvSpPr>
          <p:nvPr>
            <p:ph type="sldNum" sz="quarter" idx="5"/>
          </p:nvPr>
        </p:nvSpPr>
        <p:spPr/>
        <p:txBody>
          <a:bodyPr/>
          <a:lstStyle/>
          <a:p>
            <a:fld id="{916286B4-7B07-4681-8FBF-C32550A35E27}" type="slidenum">
              <a:rPr lang="en-AU" smtClean="0"/>
              <a:t>3</a:t>
            </a:fld>
            <a:endParaRPr lang="en-AU"/>
          </a:p>
        </p:txBody>
      </p:sp>
    </p:spTree>
    <p:extLst>
      <p:ext uri="{BB962C8B-B14F-4D97-AF65-F5344CB8AC3E}">
        <p14:creationId xmlns:p14="http://schemas.microsoft.com/office/powerpoint/2010/main" val="306049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Section 44 of the Act – role of members – represent interests of residents, provide leadership and guidance, facilitate communication, be properly informed…. Ensure council resources are used prudently, actively monitor the financial affairs of council.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Section 59 of the Act – role and functions of principal member and deputy or acting principal member. </a:t>
            </a:r>
          </a:p>
          <a:p>
            <a:pPr marL="228600" indent="-228600">
              <a:buAutoNum type="alphaLcParenR"/>
            </a:pPr>
            <a:r>
              <a:rPr lang="en-AU" dirty="0">
                <a:latin typeface="Arial" panose="020B0604020202020204" pitchFamily="34" charset="0"/>
                <a:cs typeface="Arial" panose="020B0604020202020204" pitchFamily="34" charset="0"/>
              </a:rPr>
              <a:t>To chair meetings of the council </a:t>
            </a:r>
          </a:p>
          <a:p>
            <a:pPr marL="228600" indent="-228600">
              <a:buAutoNum type="alphaLcParenR"/>
            </a:pPr>
            <a:r>
              <a:rPr lang="en-AU" dirty="0">
                <a:latin typeface="Arial" panose="020B0604020202020204" pitchFamily="34" charset="0"/>
                <a:cs typeface="Arial" panose="020B0604020202020204" pitchFamily="34" charset="0"/>
              </a:rPr>
              <a:t>To speak on behalf of the council as the council’s principal representative  - Also subject to council media policy </a:t>
            </a:r>
          </a:p>
          <a:p>
            <a:pPr marL="228600" indent="-228600">
              <a:buAutoNum type="alphaLcParenR"/>
            </a:pPr>
            <a:r>
              <a:rPr lang="en-AU" dirty="0">
                <a:latin typeface="Arial" panose="020B0604020202020204" pitchFamily="34" charset="0"/>
                <a:cs typeface="Arial" panose="020B0604020202020204" pitchFamily="34" charset="0"/>
              </a:rPr>
              <a:t>To liaise with the CEO about the performance of the council’s and CEO’s functions</a:t>
            </a:r>
          </a:p>
          <a:p>
            <a:pPr marL="228600" indent="-228600">
              <a:buAutoNum type="alphaLcParenR"/>
            </a:pPr>
            <a:r>
              <a:rPr lang="en-AU" dirty="0">
                <a:latin typeface="Arial" panose="020B0604020202020204" pitchFamily="34" charset="0"/>
                <a:cs typeface="Arial" panose="020B0604020202020204" pitchFamily="34" charset="0"/>
              </a:rPr>
              <a:t>To promote behaviour among members of the council that meets the standards set out in the code of conduct </a:t>
            </a:r>
          </a:p>
          <a:p>
            <a:pPr marL="228600" indent="-228600">
              <a:buAutoNum type="alphaLcParenR"/>
            </a:pPr>
            <a:r>
              <a:rPr lang="en-AU" dirty="0">
                <a:latin typeface="Arial" panose="020B0604020202020204" pitchFamily="34" charset="0"/>
                <a:cs typeface="Arial" panose="020B0604020202020204" pitchFamily="34" charset="0"/>
              </a:rPr>
              <a:t>To lead the council to undertake regular review of the performance of the CEO.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Section 95 of the Act states that the chairperson of a meeting of council is:</a:t>
            </a:r>
          </a:p>
          <a:p>
            <a:pPr marL="228600" indent="-228600">
              <a:buAutoNum type="alphaLcParenR"/>
            </a:pPr>
            <a:r>
              <a:rPr lang="en-AU" dirty="0">
                <a:latin typeface="Arial" panose="020B0604020202020204" pitchFamily="34" charset="0"/>
                <a:cs typeface="Arial" panose="020B0604020202020204" pitchFamily="34" charset="0"/>
              </a:rPr>
              <a:t>If the principal member is present – the principal member</a:t>
            </a:r>
          </a:p>
          <a:p>
            <a:pPr marL="228600" indent="-228600">
              <a:buAutoNum type="alphaLcParenR"/>
            </a:pPr>
            <a:r>
              <a:rPr lang="en-AU" dirty="0">
                <a:latin typeface="Arial" panose="020B0604020202020204" pitchFamily="34" charset="0"/>
                <a:cs typeface="Arial" panose="020B0604020202020204" pitchFamily="34" charset="0"/>
              </a:rPr>
              <a:t>If the principal member is absent – then the deputy </a:t>
            </a:r>
          </a:p>
          <a:p>
            <a:pPr marL="228600" indent="-228600">
              <a:buAutoNum type="alphaLcParenR"/>
            </a:pPr>
            <a:r>
              <a:rPr lang="en-AU" dirty="0">
                <a:latin typeface="Arial" panose="020B0604020202020204" pitchFamily="34" charset="0"/>
                <a:cs typeface="Arial" panose="020B0604020202020204" pitchFamily="34" charset="0"/>
              </a:rPr>
              <a:t>If principal member and deputy are both away – then acting principal member (if someone is acting)</a:t>
            </a:r>
          </a:p>
          <a:p>
            <a:pPr marL="228600" indent="-228600">
              <a:buAutoNum type="alphaLcParenR"/>
            </a:pPr>
            <a:r>
              <a:rPr lang="en-AU" dirty="0">
                <a:latin typeface="Arial" panose="020B0604020202020204" pitchFamily="34" charset="0"/>
                <a:cs typeface="Arial" panose="020B0604020202020204" pitchFamily="34" charset="0"/>
              </a:rPr>
              <a:t>If no principal member, deputy or acting principal member – then a member, chosen by resolution, by the members present at the meeting. </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baseline="0" dirty="0"/>
          </a:p>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4</a:t>
            </a:fld>
            <a:endParaRPr lang="en-AU"/>
          </a:p>
        </p:txBody>
      </p:sp>
    </p:spTree>
    <p:extLst>
      <p:ext uri="{BB962C8B-B14F-4D97-AF65-F5344CB8AC3E}">
        <p14:creationId xmlns:p14="http://schemas.microsoft.com/office/powerpoint/2010/main" val="308954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AF54-9D00-3F95-D889-59E7690A6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00790-19EB-D266-5DDC-0D74700A3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3BF83-39DE-55B8-3679-4466DD6F3E5D}"/>
              </a:ext>
            </a:extLst>
          </p:cNvPr>
          <p:cNvSpPr>
            <a:spLocks noGrp="1"/>
          </p:cNvSpPr>
          <p:nvPr>
            <p:ph type="body" idx="1"/>
          </p:nvPr>
        </p:nvSpPr>
        <p:spPr/>
        <p:txBody>
          <a:bodyPr/>
          <a:lstStyle/>
          <a:p>
            <a:r>
              <a:rPr lang="en-AU" baseline="0" dirty="0"/>
              <a:t>Section 98 of the Act – Chairperson of a meeting of an audit committee, council committee or local authority. </a:t>
            </a:r>
          </a:p>
          <a:p>
            <a:r>
              <a:rPr lang="en-AU" baseline="0" dirty="0"/>
              <a:t>Guideline 1: Local Authorities – Section 5.2  – Administrative support – ‘Council staff providing administrative support to meetings may, only at the request of a member, give </a:t>
            </a:r>
            <a:r>
              <a:rPr lang="en-AU" baseline="0"/>
              <a:t>informed advice during a meeting.’ </a:t>
            </a:r>
            <a:endParaRPr lang="en-AU" baseline="0" dirty="0"/>
          </a:p>
          <a:p>
            <a:endParaRPr lang="en-AU" dirty="0"/>
          </a:p>
        </p:txBody>
      </p:sp>
      <p:sp>
        <p:nvSpPr>
          <p:cNvPr id="4" name="Slide Number Placeholder 3">
            <a:extLst>
              <a:ext uri="{FF2B5EF4-FFF2-40B4-BE49-F238E27FC236}">
                <a16:creationId xmlns:a16="http://schemas.microsoft.com/office/drawing/2014/main" id="{76788828-6A24-E3E6-1374-BBE8F75A1973}"/>
              </a:ext>
            </a:extLst>
          </p:cNvPr>
          <p:cNvSpPr>
            <a:spLocks noGrp="1"/>
          </p:cNvSpPr>
          <p:nvPr>
            <p:ph type="sldNum" sz="quarter" idx="5"/>
          </p:nvPr>
        </p:nvSpPr>
        <p:spPr/>
        <p:txBody>
          <a:bodyPr/>
          <a:lstStyle/>
          <a:p>
            <a:fld id="{916286B4-7B07-4681-8FBF-C32550A35E27}" type="slidenum">
              <a:rPr lang="en-AU" smtClean="0"/>
              <a:t>5</a:t>
            </a:fld>
            <a:endParaRPr lang="en-AU"/>
          </a:p>
        </p:txBody>
      </p:sp>
    </p:spTree>
    <p:extLst>
      <p:ext uri="{BB962C8B-B14F-4D97-AF65-F5344CB8AC3E}">
        <p14:creationId xmlns:p14="http://schemas.microsoft.com/office/powerpoint/2010/main" val="173292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 days notice for ordinary meetings of council – 4 hours notice for special council meetings.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cs typeface="Times New Roman" panose="02020603050405020304" pitchFamily="18" charset="0"/>
              </a:rPr>
              <a:t>While the Chair does not have a direct role in providing the notice for a meeting, they work with the CEO to ensure there is</a:t>
            </a:r>
            <a:r>
              <a:rPr lang="en-AU" sz="1200" dirty="0"/>
              <a:t> good and timely information from the CEO and council officers to inform decisions.  (Meeting agenda). </a:t>
            </a:r>
            <a:endParaRPr lang="en-AU" sz="1200" dirty="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6</a:t>
            </a:fld>
            <a:endParaRPr lang="en-AU"/>
          </a:p>
        </p:txBody>
      </p:sp>
    </p:spTree>
    <p:extLst>
      <p:ext uri="{BB962C8B-B14F-4D97-AF65-F5344CB8AC3E}">
        <p14:creationId xmlns:p14="http://schemas.microsoft.com/office/powerpoint/2010/main" val="176316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5EFC4-FD31-CF44-B7FF-AE84F9BC3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962E9-B59F-38A9-382F-CC8D4BA1D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CF4AD-2CE1-E465-12D0-1884CB79489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FE296ED-F029-0A4B-E656-78C9CDADCB12}"/>
              </a:ext>
            </a:extLst>
          </p:cNvPr>
          <p:cNvSpPr>
            <a:spLocks noGrp="1"/>
          </p:cNvSpPr>
          <p:nvPr>
            <p:ph type="sldNum" sz="quarter" idx="5"/>
          </p:nvPr>
        </p:nvSpPr>
        <p:spPr/>
        <p:txBody>
          <a:bodyPr/>
          <a:lstStyle/>
          <a:p>
            <a:fld id="{916286B4-7B07-4681-8FBF-C32550A35E27}" type="slidenum">
              <a:rPr lang="en-AU" smtClean="0"/>
              <a:t>7</a:t>
            </a:fld>
            <a:endParaRPr lang="en-AU"/>
          </a:p>
        </p:txBody>
      </p:sp>
    </p:spTree>
    <p:extLst>
      <p:ext uri="{BB962C8B-B14F-4D97-AF65-F5344CB8AC3E}">
        <p14:creationId xmlns:p14="http://schemas.microsoft.com/office/powerpoint/2010/main" val="259968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38A25-B179-4A8B-11A3-FA587B76D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98E72-1444-7115-4EE0-D779B7625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94D8F-5119-C784-3EB2-FD2B14F106C4}"/>
              </a:ext>
            </a:extLst>
          </p:cNvPr>
          <p:cNvSpPr>
            <a:spLocks noGrp="1"/>
          </p:cNvSpPr>
          <p:nvPr>
            <p:ph type="body" idx="1"/>
          </p:nvPr>
        </p:nvSpPr>
        <p:spPr/>
        <p:txBody>
          <a:bodyPr/>
          <a:lstStyle/>
          <a:p>
            <a:r>
              <a:rPr lang="en-AU" dirty="0"/>
              <a:t>Refer to the meeting rules, by-laws, policies of the council. </a:t>
            </a:r>
          </a:p>
          <a:p>
            <a:endParaRPr lang="en-AU" dirty="0"/>
          </a:p>
          <a:p>
            <a:r>
              <a:rPr lang="en-AU" dirty="0">
                <a:latin typeface="Arial" panose="020B0604020202020204" pitchFamily="34" charset="0"/>
                <a:cs typeface="Arial" panose="020B0604020202020204" pitchFamily="34" charset="0"/>
              </a:rPr>
              <a:t>What</a:t>
            </a:r>
            <a:r>
              <a:rPr lang="en-AU" baseline="0" dirty="0">
                <a:latin typeface="Arial" panose="020B0604020202020204" pitchFamily="34" charset="0"/>
                <a:cs typeface="Arial" panose="020B0604020202020204" pitchFamily="34" charset="0"/>
              </a:rPr>
              <a:t> happens if the Chair doesn’t do their role well? Unfortunately, we have seen what happens when the Chair doesn’t do their role well.  Agendas and papers are not provided in advance, the meeting goes off track, people walk in and out of the room, it isn’t clear what council needs to make a decision. Decisions are</a:t>
            </a:r>
            <a:r>
              <a:rPr lang="en-AU" dirty="0">
                <a:latin typeface="Arial" panose="020B0604020202020204" pitchFamily="34" charset="0"/>
                <a:cs typeface="Arial" panose="020B0604020202020204" pitchFamily="34" charset="0"/>
              </a:rPr>
              <a:t> not always recorded in the minutes.  Council might not be provided with financial reports that they understand. </a:t>
            </a:r>
            <a:endParaRPr lang="en-AU" baseline="0" dirty="0">
              <a:latin typeface="Arial" panose="020B0604020202020204" pitchFamily="34" charset="0"/>
              <a:cs typeface="Arial" panose="020B0604020202020204" pitchFamily="34" charset="0"/>
            </a:endParaRPr>
          </a:p>
          <a:p>
            <a:r>
              <a:rPr lang="en-AU" baseline="0" dirty="0">
                <a:latin typeface="Arial" panose="020B0604020202020204" pitchFamily="34" charset="0"/>
                <a:cs typeface="Arial" panose="020B0604020202020204" pitchFamily="34" charset="0"/>
              </a:rPr>
              <a:t>How can councillors support the chair in their role?</a:t>
            </a:r>
            <a:r>
              <a:rPr lang="en-AU" dirty="0">
                <a:latin typeface="Arial" panose="020B0604020202020204" pitchFamily="34" charset="0"/>
                <a:cs typeface="Arial" panose="020B0604020202020204" pitchFamily="34" charset="0"/>
              </a:rPr>
              <a:t>  </a:t>
            </a:r>
            <a:endParaRPr lang="en-AU" baseline="0" dirty="0">
              <a:latin typeface="Arial" panose="020B0604020202020204" pitchFamily="34" charset="0"/>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A7EC8EE4-5CF7-E788-5E84-28F9B6E13A08}"/>
              </a:ext>
            </a:extLst>
          </p:cNvPr>
          <p:cNvSpPr>
            <a:spLocks noGrp="1"/>
          </p:cNvSpPr>
          <p:nvPr>
            <p:ph type="sldNum" sz="quarter" idx="5"/>
          </p:nvPr>
        </p:nvSpPr>
        <p:spPr/>
        <p:txBody>
          <a:bodyPr/>
          <a:lstStyle/>
          <a:p>
            <a:fld id="{916286B4-7B07-4681-8FBF-C32550A35E27}" type="slidenum">
              <a:rPr lang="en-AU" smtClean="0"/>
              <a:t>8</a:t>
            </a:fld>
            <a:endParaRPr lang="en-AU"/>
          </a:p>
        </p:txBody>
      </p:sp>
    </p:spTree>
    <p:extLst>
      <p:ext uri="{BB962C8B-B14F-4D97-AF65-F5344CB8AC3E}">
        <p14:creationId xmlns:p14="http://schemas.microsoft.com/office/powerpoint/2010/main" val="336888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Chair can: </a:t>
            </a:r>
          </a:p>
          <a:p>
            <a:r>
              <a:rPr lang="en-AU" dirty="0"/>
              <a:t>Call meeting to order and invite Megan to finish her statement and points. </a:t>
            </a:r>
          </a:p>
          <a:p>
            <a:r>
              <a:rPr lang="en-AU" dirty="0"/>
              <a:t>Encourage Megan to voice her ideas by saying something like, “Megan, I’d really like to hear your thoughts on this before we move on”  - this shows that her voice is valued. </a:t>
            </a:r>
          </a:p>
          <a:p>
            <a:endParaRPr lang="en-AU" dirty="0"/>
          </a:p>
          <a:p>
            <a:r>
              <a:rPr lang="en-AU" dirty="0"/>
              <a:t>If other members continue to speak over others, the Chair can intervene – </a:t>
            </a:r>
          </a:p>
          <a:p>
            <a:r>
              <a:rPr lang="en-AU" dirty="0"/>
              <a:t>“Let’s pause – I want to make sure Megan can finish her point” – this models respectful </a:t>
            </a:r>
            <a:r>
              <a:rPr lang="en-AU" dirty="0" err="1"/>
              <a:t>bahaviour</a:t>
            </a:r>
            <a:r>
              <a:rPr lang="en-AU" dirty="0"/>
              <a:t> </a:t>
            </a:r>
          </a:p>
          <a:p>
            <a:endParaRPr lang="en-AU" dirty="0"/>
          </a:p>
          <a:p>
            <a:r>
              <a:rPr lang="en-AU" dirty="0"/>
              <a:t>Check with Megan after the meeting – “did you feel you had enough chance to contribute today?” – this shows that the Chair is paying attention and it builds trust </a:t>
            </a:r>
          </a:p>
          <a:p>
            <a:endParaRPr lang="en-AU" dirty="0"/>
          </a:p>
          <a:p>
            <a:r>
              <a:rPr lang="en-AU" dirty="0"/>
              <a:t>Allow every person a chance to speak in turn – </a:t>
            </a:r>
            <a:r>
              <a:rPr lang="en-AU" dirty="0" err="1"/>
              <a:t>i.e</a:t>
            </a:r>
            <a:r>
              <a:rPr lang="en-AU" dirty="0"/>
              <a:t> each person has a chance to speak once before anyone speaks twice </a:t>
            </a:r>
          </a:p>
          <a:p>
            <a:endParaRPr lang="en-AU" dirty="0"/>
          </a:p>
          <a:p>
            <a:r>
              <a:rPr lang="en-AU" dirty="0"/>
              <a:t>Meeting rules – such as time-limits for each speaker, no interruptions, a hands up or queue system. </a:t>
            </a:r>
          </a:p>
          <a:p>
            <a:endParaRPr lang="en-AU" dirty="0"/>
          </a:p>
          <a:p>
            <a:endParaRPr lang="en-AU" dirty="0"/>
          </a:p>
        </p:txBody>
      </p:sp>
      <p:sp>
        <p:nvSpPr>
          <p:cNvPr id="4" name="Slide Number Placeholder 3"/>
          <p:cNvSpPr>
            <a:spLocks noGrp="1"/>
          </p:cNvSpPr>
          <p:nvPr>
            <p:ph type="sldNum" sz="quarter" idx="5"/>
          </p:nvPr>
        </p:nvSpPr>
        <p:spPr/>
        <p:txBody>
          <a:bodyPr/>
          <a:lstStyle/>
          <a:p>
            <a:fld id="{916286B4-7B07-4681-8FBF-C32550A35E27}" type="slidenum">
              <a:rPr lang="en-AU" smtClean="0"/>
              <a:t>9</a:t>
            </a:fld>
            <a:endParaRPr lang="en-AU"/>
          </a:p>
        </p:txBody>
      </p:sp>
    </p:spTree>
    <p:extLst>
      <p:ext uri="{BB962C8B-B14F-4D97-AF65-F5344CB8AC3E}">
        <p14:creationId xmlns:p14="http://schemas.microsoft.com/office/powerpoint/2010/main" val="3316202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137745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2</a:t>
            </a:r>
          </a:p>
        </p:txBody>
      </p:sp>
    </p:spTree>
    <p:extLst>
      <p:ext uri="{BB962C8B-B14F-4D97-AF65-F5344CB8AC3E}">
        <p14:creationId xmlns:p14="http://schemas.microsoft.com/office/powerpoint/2010/main" val="326974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961858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a:t>&lt;Heading&gt;</a:t>
            </a:r>
            <a:endParaRPr lang="en-AU" dirty="0"/>
          </a:p>
        </p:txBody>
      </p:sp>
    </p:spTree>
    <p:extLst>
      <p:ext uri="{BB962C8B-B14F-4D97-AF65-F5344CB8AC3E}">
        <p14:creationId xmlns:p14="http://schemas.microsoft.com/office/powerpoint/2010/main" val="7838285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3</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Tree>
    <p:extLst>
      <p:ext uri="{BB962C8B-B14F-4D97-AF65-F5344CB8AC3E}">
        <p14:creationId xmlns:p14="http://schemas.microsoft.com/office/powerpoint/2010/main" val="371678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3</a:t>
            </a:r>
          </a:p>
        </p:txBody>
      </p:sp>
    </p:spTree>
    <p:extLst>
      <p:ext uri="{BB962C8B-B14F-4D97-AF65-F5344CB8AC3E}">
        <p14:creationId xmlns:p14="http://schemas.microsoft.com/office/powerpoint/2010/main" val="260283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76590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a:t>&lt;Heading&gt;</a:t>
            </a:r>
            <a:endParaRPr lang="en-AU" dirty="0"/>
          </a:p>
        </p:txBody>
      </p:sp>
    </p:spTree>
    <p:extLst>
      <p:ext uri="{BB962C8B-B14F-4D97-AF65-F5344CB8AC3E}">
        <p14:creationId xmlns:p14="http://schemas.microsoft.com/office/powerpoint/2010/main" val="31409189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4</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Tree>
    <p:extLst>
      <p:ext uri="{BB962C8B-B14F-4D97-AF65-F5344CB8AC3E}">
        <p14:creationId xmlns:p14="http://schemas.microsoft.com/office/powerpoint/2010/main" val="90232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4</a:t>
            </a:r>
          </a:p>
        </p:txBody>
      </p:sp>
    </p:spTree>
    <p:extLst>
      <p:ext uri="{BB962C8B-B14F-4D97-AF65-F5344CB8AC3E}">
        <p14:creationId xmlns:p14="http://schemas.microsoft.com/office/powerpoint/2010/main" val="4277760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42323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3349422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Tree>
    <p:extLst>
      <p:ext uri="{BB962C8B-B14F-4D97-AF65-F5344CB8AC3E}">
        <p14:creationId xmlns:p14="http://schemas.microsoft.com/office/powerpoint/2010/main" val="109873756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5</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Tree>
    <p:extLst>
      <p:ext uri="{BB962C8B-B14F-4D97-AF65-F5344CB8AC3E}">
        <p14:creationId xmlns:p14="http://schemas.microsoft.com/office/powerpoint/2010/main" val="207153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8"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5</a:t>
            </a:r>
          </a:p>
        </p:txBody>
      </p:sp>
    </p:spTree>
    <p:extLst>
      <p:ext uri="{BB962C8B-B14F-4D97-AF65-F5344CB8AC3E}">
        <p14:creationId xmlns:p14="http://schemas.microsoft.com/office/powerpoint/2010/main" val="241427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61558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a:t>&lt;Heading&gt;</a:t>
            </a:r>
            <a:endParaRPr lang="en-AU" dirty="0"/>
          </a:p>
        </p:txBody>
      </p:sp>
    </p:spTree>
    <p:extLst>
      <p:ext uri="{BB962C8B-B14F-4D97-AF65-F5344CB8AC3E}">
        <p14:creationId xmlns:p14="http://schemas.microsoft.com/office/powerpoint/2010/main" val="91136672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6</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Tree>
    <p:extLst>
      <p:ext uri="{BB962C8B-B14F-4D97-AF65-F5344CB8AC3E}">
        <p14:creationId xmlns:p14="http://schemas.microsoft.com/office/powerpoint/2010/main" val="763080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6</a:t>
            </a:r>
            <a:r>
              <a:rPr lang="en-US" spc="-90" dirty="0"/>
              <a:t> </a:t>
            </a:r>
            <a:r>
              <a:rPr lang="en-US" dirty="0"/>
              <a:t>heading</a:t>
            </a:r>
            <a:br>
              <a:rPr lang="en-US" dirty="0"/>
            </a:br>
            <a:r>
              <a:rPr lang="en-US" spc="-10" dirty="0"/>
              <a:t>second </a:t>
            </a:r>
            <a:r>
              <a:rPr lang="en-US" spc="-5" dirty="0"/>
              <a:t>line</a:t>
            </a:r>
            <a:endParaRPr spc="-5" dirty="0"/>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6</a:t>
            </a:r>
          </a:p>
        </p:txBody>
      </p:sp>
    </p:spTree>
    <p:extLst>
      <p:ext uri="{BB962C8B-B14F-4D97-AF65-F5344CB8AC3E}">
        <p14:creationId xmlns:p14="http://schemas.microsoft.com/office/powerpoint/2010/main" val="947975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65879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Tree>
    <p:extLst>
      <p:ext uri="{BB962C8B-B14F-4D97-AF65-F5344CB8AC3E}">
        <p14:creationId xmlns:p14="http://schemas.microsoft.com/office/powerpoint/2010/main" val="128066575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370484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FA3E00"/>
                </a:solidFill>
              </a:defRPr>
            </a:lvl1pPr>
          </a:lstStyle>
          <a:p>
            <a:r>
              <a:rPr lang="en-US" dirty="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TextBox 6"/>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30890418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a:t>&lt;Heading&gt;</a:t>
            </a:r>
            <a:endParaRPr lang="en-AU" dirty="0"/>
          </a:p>
        </p:txBody>
      </p:sp>
      <p:sp>
        <p:nvSpPr>
          <p:cNvPr id="10" name="TextBox 9"/>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15044691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1</a:t>
            </a:r>
          </a:p>
        </p:txBody>
      </p:sp>
    </p:spTree>
    <p:extLst>
      <p:ext uri="{BB962C8B-B14F-4D97-AF65-F5344CB8AC3E}">
        <p14:creationId xmlns:p14="http://schemas.microsoft.com/office/powerpoint/2010/main" val="415077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1</a:t>
            </a:r>
          </a:p>
        </p:txBody>
      </p:sp>
    </p:spTree>
    <p:extLst>
      <p:ext uri="{BB962C8B-B14F-4D97-AF65-F5344CB8AC3E}">
        <p14:creationId xmlns:p14="http://schemas.microsoft.com/office/powerpoint/2010/main" val="146852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4458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Tree>
    <p:extLst>
      <p:ext uri="{BB962C8B-B14F-4D97-AF65-F5344CB8AC3E}">
        <p14:creationId xmlns:p14="http://schemas.microsoft.com/office/powerpoint/2010/main" val="12768282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2</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Tree>
    <p:extLst>
      <p:ext uri="{BB962C8B-B14F-4D97-AF65-F5344CB8AC3E}">
        <p14:creationId xmlns:p14="http://schemas.microsoft.com/office/powerpoint/2010/main" val="3645493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theme" Target="../theme/theme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11724" y="-11723"/>
            <a:ext cx="7393235" cy="6869724"/>
          </a:xfrm>
          <a:prstGeom prst="rect">
            <a:avLst/>
          </a:prstGeom>
          <a:blipFill dpi="0" rotWithShape="1">
            <a:blip r:embed="rId6" cstate="print">
              <a:alphaModFix amt="50000"/>
              <a:extLst>
                <a:ext uri="{28A0092B-C50C-407E-A947-70E740481C1C}">
                  <a14:useLocalDpi xmlns:a14="http://schemas.microsoft.com/office/drawing/2010/main" val="0"/>
                </a:ext>
              </a:extLst>
            </a:blip>
            <a:srcRect/>
            <a:stretch>
              <a:fillRect l="-109890" t="-28624" b="-9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01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Northern Territory Government"/>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6" name="TextBox 5"/>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703770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Lst>
  <p:txStyles>
    <p:titleStyle>
      <a:lvl1pPr algn="l" defTabSz="914400" rtl="0" eaLnBrk="1" latinLnBrk="0" hangingPunct="1">
        <a:lnSpc>
          <a:spcPct val="90000"/>
        </a:lnSpc>
        <a:spcBef>
          <a:spcPct val="0"/>
        </a:spcBef>
        <a:buNone/>
        <a:defRPr sz="4400" kern="1200">
          <a:solidFill>
            <a:srgbClr val="FA3E0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04885" y="3155270"/>
            <a:ext cx="5234268" cy="249299"/>
          </a:xfrm>
        </p:spPr>
        <p:txBody>
          <a:bodyPr/>
          <a:lstStyle/>
          <a:p>
            <a:r>
              <a:rPr lang="en-AU" dirty="0"/>
              <a:t>Elected Member Training </a:t>
            </a:r>
          </a:p>
        </p:txBody>
      </p:sp>
      <p:sp>
        <p:nvSpPr>
          <p:cNvPr id="6" name="Text Placeholder 5"/>
          <p:cNvSpPr>
            <a:spLocks noGrp="1"/>
          </p:cNvSpPr>
          <p:nvPr>
            <p:ph type="body" sz="quarter" idx="14"/>
          </p:nvPr>
        </p:nvSpPr>
        <p:spPr>
          <a:xfrm>
            <a:off x="504000" y="509055"/>
            <a:ext cx="5236040" cy="498598"/>
          </a:xfrm>
        </p:spPr>
        <p:txBody>
          <a:bodyPr/>
          <a:lstStyle/>
          <a:p>
            <a:r>
              <a:rPr lang="en-AU" dirty="0"/>
              <a:t>Department of Housing, Local Government and Community Development</a:t>
            </a:r>
          </a:p>
        </p:txBody>
      </p:sp>
      <p:sp>
        <p:nvSpPr>
          <p:cNvPr id="7" name="Title 6"/>
          <p:cNvSpPr>
            <a:spLocks noGrp="1"/>
          </p:cNvSpPr>
          <p:nvPr>
            <p:ph type="title"/>
          </p:nvPr>
        </p:nvSpPr>
        <p:spPr>
          <a:xfrm>
            <a:off x="503999" y="2549115"/>
            <a:ext cx="5797413" cy="606155"/>
          </a:xfrm>
        </p:spPr>
        <p:txBody>
          <a:bodyPr/>
          <a:lstStyle/>
          <a:p>
            <a:r>
              <a:rPr lang="en-AU" sz="3300" dirty="0"/>
              <a:t>Role of the Chair </a:t>
            </a:r>
          </a:p>
        </p:txBody>
      </p:sp>
      <p:sp>
        <p:nvSpPr>
          <p:cNvPr id="2" name="Text Placeholder 1">
            <a:extLst>
              <a:ext uri="{FF2B5EF4-FFF2-40B4-BE49-F238E27FC236}">
                <a16:creationId xmlns:a16="http://schemas.microsoft.com/office/drawing/2014/main" id="{C9CED7A2-DFBA-090E-5361-FD9BCDA6CE01}"/>
              </a:ext>
            </a:extLst>
          </p:cNvPr>
          <p:cNvSpPr txBox="1">
            <a:spLocks/>
          </p:cNvSpPr>
          <p:nvPr/>
        </p:nvSpPr>
        <p:spPr>
          <a:xfrm>
            <a:off x="504885" y="4547652"/>
            <a:ext cx="5449106" cy="997196"/>
          </a:xfrm>
          <a:prstGeom prst="rect">
            <a:avLst/>
          </a:prstGeom>
        </p:spPr>
        <p:txBody>
          <a:bodyPr wrap="square" lIns="0" tIns="0" rIns="0" bIns="0">
            <a:spAutoFit/>
          </a:bodyPr>
          <a:lstStyle>
            <a:lvl1pPr marL="0" indent="0" algn="l" defTabSz="914400" rtl="0" eaLnBrk="1" latinLnBrk="0" hangingPunct="1">
              <a:lnSpc>
                <a:spcPct val="90000"/>
              </a:lnSpc>
              <a:spcBef>
                <a:spcPts val="0"/>
              </a:spcBef>
              <a:buFont typeface="Arial" panose="020B0604020202020204" pitchFamily="34" charset="0"/>
              <a:buNone/>
              <a:defRPr sz="1800" kern="12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Learning and Development </a:t>
            </a:r>
          </a:p>
          <a:p>
            <a:r>
              <a:rPr lang="en-AU" dirty="0"/>
              <a:t>Local Government and Community Development</a:t>
            </a:r>
          </a:p>
          <a:p>
            <a:endParaRPr lang="en-AU" dirty="0"/>
          </a:p>
          <a:p>
            <a:endParaRPr lang="en-AU" dirty="0"/>
          </a:p>
        </p:txBody>
      </p:sp>
      <p:pic>
        <p:nvPicPr>
          <p:cNvPr id="13" name="Picture Placeholder 12" descr="Light bulbs with one bulb lit">
            <a:extLst>
              <a:ext uri="{FF2B5EF4-FFF2-40B4-BE49-F238E27FC236}">
                <a16:creationId xmlns:a16="http://schemas.microsoft.com/office/drawing/2014/main" id="{644264BB-0489-70B7-1562-62AF43EA8F7D}"/>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3163" r="23163"/>
          <a:stretch>
            <a:fillRect/>
          </a:stretch>
        </p:blipFill>
        <p:spPr>
          <a:xfrm>
            <a:off x="6451962" y="0"/>
            <a:ext cx="5797413" cy="6845300"/>
          </a:xfrm>
        </p:spPr>
      </p:pic>
    </p:spTree>
    <p:extLst>
      <p:ext uri="{BB962C8B-B14F-4D97-AF65-F5344CB8AC3E}">
        <p14:creationId xmlns:p14="http://schemas.microsoft.com/office/powerpoint/2010/main" val="47312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321BA-7181-E7A9-07B3-ADB521BD7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DBF0F-5CB8-D709-0DE5-C5203D553070}"/>
              </a:ext>
            </a:extLst>
          </p:cNvPr>
          <p:cNvSpPr>
            <a:spLocks noGrp="1"/>
          </p:cNvSpPr>
          <p:nvPr>
            <p:ph type="title"/>
          </p:nvPr>
        </p:nvSpPr>
        <p:spPr>
          <a:xfrm>
            <a:off x="623454" y="356659"/>
            <a:ext cx="10512587" cy="720000"/>
          </a:xfrm>
        </p:spPr>
        <p:txBody>
          <a:bodyPr anchor="ctr">
            <a:normAutofit/>
          </a:bodyPr>
          <a:lstStyle/>
          <a:p>
            <a:r>
              <a:rPr lang="en-AU" altLang="en-US" sz="4100" dirty="0">
                <a:solidFill>
                  <a:schemeClr val="accent2"/>
                </a:solidFill>
              </a:rPr>
              <a:t>Approaches to Chairing Meetings  </a:t>
            </a:r>
            <a:endParaRPr lang="en-AU" sz="4100" dirty="0">
              <a:solidFill>
                <a:schemeClr val="accent2"/>
              </a:solidFill>
            </a:endParaRPr>
          </a:p>
        </p:txBody>
      </p:sp>
      <p:graphicFrame>
        <p:nvGraphicFramePr>
          <p:cNvPr id="3" name="Diagram 2">
            <a:extLst>
              <a:ext uri="{FF2B5EF4-FFF2-40B4-BE49-F238E27FC236}">
                <a16:creationId xmlns:a16="http://schemas.microsoft.com/office/drawing/2014/main" id="{90E291EC-E2FA-642E-44FD-841F72EB5951}"/>
              </a:ext>
            </a:extLst>
          </p:cNvPr>
          <p:cNvGraphicFramePr/>
          <p:nvPr>
            <p:extLst>
              <p:ext uri="{D42A27DB-BD31-4B8C-83A1-F6EECF244321}">
                <p14:modId xmlns:p14="http://schemas.microsoft.com/office/powerpoint/2010/main" val="3202522953"/>
              </p:ext>
            </p:extLst>
          </p:nvPr>
        </p:nvGraphicFramePr>
        <p:xfrm>
          <a:off x="623454" y="1076659"/>
          <a:ext cx="11419609" cy="4182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4">
            <a:extLst>
              <a:ext uri="{FF2B5EF4-FFF2-40B4-BE49-F238E27FC236}">
                <a16:creationId xmlns:a16="http://schemas.microsoft.com/office/drawing/2014/main" id="{AD66FD9D-3B03-C3D6-C4A6-967A40BFE7DE}"/>
              </a:ext>
            </a:extLst>
          </p:cNvPr>
          <p:cNvSpPr txBox="1">
            <a:spLocks/>
          </p:cNvSpPr>
          <p:nvPr/>
        </p:nvSpPr>
        <p:spPr>
          <a:xfrm>
            <a:off x="1802528" y="5357985"/>
            <a:ext cx="9061459" cy="62093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400" b="1" dirty="0">
                <a:solidFill>
                  <a:srgbClr val="002060"/>
                </a:solidFill>
              </a:rPr>
              <a:t>How would you describe your approach to Chairing meetings?  </a:t>
            </a:r>
            <a:endParaRPr lang="en-GB" altLang="en-US" sz="2400" dirty="0">
              <a:solidFill>
                <a:srgbClr val="002060"/>
              </a:solidFill>
            </a:endParaRPr>
          </a:p>
          <a:p>
            <a:pPr marL="342900" indent="-342900">
              <a:lnSpc>
                <a:spcPct val="110000"/>
              </a:lnSpc>
              <a:buFont typeface="Wingdings" panose="05000000000000000000" pitchFamily="2" charset="2"/>
              <a:buChar char="§"/>
            </a:pPr>
            <a:endParaRPr lang="en-GB" altLang="en-US" sz="2400" dirty="0"/>
          </a:p>
          <a:p>
            <a:pPr marL="342900" indent="-342900">
              <a:lnSpc>
                <a:spcPct val="110000"/>
              </a:lnSpc>
              <a:buFont typeface="Wingdings" panose="05000000000000000000" pitchFamily="2" charset="2"/>
              <a:buChar char="§"/>
            </a:pPr>
            <a:endParaRPr lang="en-GB" altLang="en-US" dirty="0"/>
          </a:p>
          <a:p>
            <a:pPr marL="342900" indent="-342900">
              <a:lnSpc>
                <a:spcPct val="110000"/>
              </a:lnSpc>
              <a:buFont typeface="Wingdings" panose="05000000000000000000" pitchFamily="2" charset="2"/>
              <a:buChar char="§"/>
            </a:pPr>
            <a:endParaRPr lang="en-AU" dirty="0"/>
          </a:p>
        </p:txBody>
      </p:sp>
      <p:sp>
        <p:nvSpPr>
          <p:cNvPr id="8" name="Rounded Rectangle 10">
            <a:extLst>
              <a:ext uri="{FF2B5EF4-FFF2-40B4-BE49-F238E27FC236}">
                <a16:creationId xmlns:a16="http://schemas.microsoft.com/office/drawing/2014/main" id="{1595CB13-AD97-FCE4-3178-2E9949B06D27}"/>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8970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257FC-881F-92C4-830D-03273C97F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CD34D-949F-9319-3791-75639EEB4321}"/>
              </a:ext>
            </a:extLst>
          </p:cNvPr>
          <p:cNvSpPr>
            <a:spLocks noGrp="1"/>
          </p:cNvSpPr>
          <p:nvPr>
            <p:ph type="title"/>
          </p:nvPr>
        </p:nvSpPr>
        <p:spPr>
          <a:xfrm>
            <a:off x="3023755" y="142445"/>
            <a:ext cx="8988136" cy="720000"/>
          </a:xfrm>
        </p:spPr>
        <p:txBody>
          <a:bodyPr/>
          <a:lstStyle/>
          <a:p>
            <a:r>
              <a:rPr lang="en-AU" sz="3600" dirty="0"/>
              <a:t>Chairing Meetings: Do’s and Don’ts </a:t>
            </a:r>
          </a:p>
        </p:txBody>
      </p:sp>
      <p:sp>
        <p:nvSpPr>
          <p:cNvPr id="10" name="Content Placeholder 8">
            <a:extLst>
              <a:ext uri="{FF2B5EF4-FFF2-40B4-BE49-F238E27FC236}">
                <a16:creationId xmlns:a16="http://schemas.microsoft.com/office/drawing/2014/main" id="{50CD8CA6-5D39-9859-3D1D-027AFA71257D}"/>
              </a:ext>
            </a:extLst>
          </p:cNvPr>
          <p:cNvSpPr>
            <a:spLocks noGrp="1"/>
          </p:cNvSpPr>
          <p:nvPr>
            <p:ph idx="10"/>
          </p:nvPr>
        </p:nvSpPr>
        <p:spPr>
          <a:xfrm>
            <a:off x="3023756" y="1122219"/>
            <a:ext cx="4447308" cy="4873336"/>
          </a:xfrm>
        </p:spPr>
        <p:txBody>
          <a:bodyPr>
            <a:normAutofit fontScale="85000" lnSpcReduction="10000"/>
          </a:bodyPr>
          <a:lstStyle/>
          <a:p>
            <a:pPr>
              <a:lnSpc>
                <a:spcPct val="170000"/>
              </a:lnSpc>
            </a:pPr>
            <a:r>
              <a:rPr lang="en-AU" sz="2600" b="1" dirty="0"/>
              <a:t>Do’s:</a:t>
            </a:r>
            <a:endParaRPr lang="en-AU" b="1" dirty="0"/>
          </a:p>
          <a:p>
            <a:pPr marL="342900" indent="-342900">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Steer and lead by example</a:t>
            </a:r>
          </a:p>
          <a:p>
            <a:pPr marL="342900" indent="-342900">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AU" sz="2400" dirty="0"/>
              <a:t>Make all members feel valued </a:t>
            </a:r>
          </a:p>
          <a:p>
            <a:pPr marL="342900" indent="-342900">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Encourage members to see others’ viewpoints</a:t>
            </a:r>
          </a:p>
          <a:p>
            <a:pPr marL="342900" indent="-342900">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Listen and encourage discussion </a:t>
            </a:r>
          </a:p>
          <a:p>
            <a:pPr marL="342900" indent="-342900">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Build general agreement </a:t>
            </a:r>
          </a:p>
          <a:p>
            <a:pPr marL="342900" indent="-342900">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Form common purpose / team</a:t>
            </a:r>
            <a:endParaRPr lang="en-AU" sz="2400" dirty="0"/>
          </a:p>
          <a:p>
            <a:pPr marL="342900" indent="-342900">
              <a:buFont typeface="Wingdings" panose="05000000000000000000" pitchFamily="2" charset="2"/>
              <a:buChar char="§"/>
            </a:pPr>
            <a:endParaRPr lang="en-AU" dirty="0"/>
          </a:p>
          <a:p>
            <a:endParaRPr lang="en-AU" dirty="0"/>
          </a:p>
          <a:p>
            <a:endParaRPr lang="en-AU" dirty="0"/>
          </a:p>
        </p:txBody>
      </p:sp>
      <p:sp>
        <p:nvSpPr>
          <p:cNvPr id="12" name="Content Placeholder 7">
            <a:extLst>
              <a:ext uri="{FF2B5EF4-FFF2-40B4-BE49-F238E27FC236}">
                <a16:creationId xmlns:a16="http://schemas.microsoft.com/office/drawing/2014/main" id="{5C7F04C6-16DC-1B9A-B4A9-8699586FFD92}"/>
              </a:ext>
            </a:extLst>
          </p:cNvPr>
          <p:cNvSpPr>
            <a:spLocks noGrp="1"/>
          </p:cNvSpPr>
          <p:nvPr>
            <p:ph sz="half" idx="2"/>
          </p:nvPr>
        </p:nvSpPr>
        <p:spPr>
          <a:xfrm>
            <a:off x="7647709" y="1122219"/>
            <a:ext cx="4544289" cy="4873336"/>
          </a:xfrm>
        </p:spPr>
        <p:txBody>
          <a:bodyPr>
            <a:normAutofit fontScale="85000" lnSpcReduction="20000"/>
          </a:bodyPr>
          <a:lstStyle/>
          <a:p>
            <a:r>
              <a:rPr lang="en-AU" sz="2800" b="1" dirty="0"/>
              <a:t>Don’ts:</a:t>
            </a:r>
          </a:p>
          <a:p>
            <a:pPr marL="342900" indent="-342900">
              <a:buFont typeface="Wingdings" panose="05000000000000000000" pitchFamily="2" charset="2"/>
              <a:buChar char="§"/>
            </a:pPr>
            <a:r>
              <a:rPr lang="en-AU" sz="2500" dirty="0"/>
              <a:t>Be the person who does all the talking</a:t>
            </a:r>
          </a:p>
          <a:p>
            <a:endParaRPr lang="en-AU" sz="2500" dirty="0"/>
          </a:p>
          <a:p>
            <a:pPr marL="342900" indent="-342900">
              <a:buFont typeface="Wingdings" panose="05000000000000000000" pitchFamily="2" charset="2"/>
              <a:buChar char="§"/>
            </a:pPr>
            <a:r>
              <a:rPr lang="en-AU" sz="2500" dirty="0"/>
              <a:t>Allow a few members to dominate meetings </a:t>
            </a:r>
          </a:p>
          <a:p>
            <a:pPr marL="342900" indent="-342900">
              <a:buFont typeface="Wingdings" panose="05000000000000000000" pitchFamily="2" charset="2"/>
              <a:buChar char="§"/>
            </a:pPr>
            <a:endParaRPr lang="en-AU" sz="2500" dirty="0"/>
          </a:p>
          <a:p>
            <a:pPr marL="342900" indent="-342900">
              <a:buFont typeface="Wingdings" panose="05000000000000000000" pitchFamily="2" charset="2"/>
              <a:buChar char="§"/>
            </a:pPr>
            <a:r>
              <a:rPr lang="en-AU" sz="2500" dirty="0"/>
              <a:t>Make all the decisions </a:t>
            </a:r>
          </a:p>
          <a:p>
            <a:pPr marL="342900" indent="-342900">
              <a:buFont typeface="Wingdings" panose="05000000000000000000" pitchFamily="2" charset="2"/>
              <a:buChar char="§"/>
            </a:pPr>
            <a:endParaRPr lang="en-AU" sz="2500" dirty="0"/>
          </a:p>
          <a:p>
            <a:pPr marL="342900" indent="-342900">
              <a:buFont typeface="Wingdings" panose="05000000000000000000" pitchFamily="2" charset="2"/>
              <a:buChar char="§"/>
            </a:pPr>
            <a:r>
              <a:rPr lang="en-AU" sz="2500" dirty="0"/>
              <a:t>Cut members out of discussions </a:t>
            </a:r>
          </a:p>
          <a:p>
            <a:pPr marL="342900" indent="-342900">
              <a:buFont typeface="Wingdings" panose="05000000000000000000" pitchFamily="2" charset="2"/>
              <a:buChar char="§"/>
            </a:pPr>
            <a:endParaRPr lang="en-AU" sz="2500" dirty="0"/>
          </a:p>
          <a:p>
            <a:pPr marL="342900" indent="-342900">
              <a:buFont typeface="Wingdings" panose="05000000000000000000" pitchFamily="2" charset="2"/>
              <a:buChar char="§"/>
            </a:pPr>
            <a:r>
              <a:rPr lang="en-AU" sz="2500" dirty="0"/>
              <a:t> Allow meetings to go off track</a:t>
            </a:r>
          </a:p>
          <a:p>
            <a:pPr marL="342900" indent="-342900">
              <a:buFont typeface="Wingdings" panose="05000000000000000000" pitchFamily="2" charset="2"/>
              <a:buChar char="§"/>
            </a:pPr>
            <a:endParaRPr lang="en-AU" sz="2500" dirty="0"/>
          </a:p>
          <a:p>
            <a:pPr marL="342900" indent="-342900">
              <a:buFont typeface="Wingdings" panose="05000000000000000000" pitchFamily="2" charset="2"/>
              <a:buChar char="§"/>
            </a:pPr>
            <a:r>
              <a:rPr lang="en-AU" sz="2500" dirty="0"/>
              <a:t>Ignore disrespectful behaviour</a:t>
            </a:r>
          </a:p>
        </p:txBody>
      </p:sp>
      <p:pic>
        <p:nvPicPr>
          <p:cNvPr id="3" name="Content Placeholder 4" descr="A vintage weighing scales">
            <a:extLst>
              <a:ext uri="{FF2B5EF4-FFF2-40B4-BE49-F238E27FC236}">
                <a16:creationId xmlns:a16="http://schemas.microsoft.com/office/drawing/2014/main" id="{8DDE5362-340A-91E7-C3C7-BEC328116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4283" cy="5995555"/>
          </a:xfrm>
          <a:prstGeom prst="rect">
            <a:avLst/>
          </a:prstGeom>
        </p:spPr>
      </p:pic>
    </p:spTree>
    <p:extLst>
      <p:ext uri="{BB962C8B-B14F-4D97-AF65-F5344CB8AC3E}">
        <p14:creationId xmlns:p14="http://schemas.microsoft.com/office/powerpoint/2010/main" val="64233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C1A39-8E98-69D2-4FAB-FCC9F842F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9E021-A3F8-2214-66B2-CC813142F120}"/>
              </a:ext>
            </a:extLst>
          </p:cNvPr>
          <p:cNvSpPr>
            <a:spLocks noGrp="1"/>
          </p:cNvSpPr>
          <p:nvPr>
            <p:ph type="title"/>
          </p:nvPr>
        </p:nvSpPr>
        <p:spPr>
          <a:xfrm>
            <a:off x="676110" y="142577"/>
            <a:ext cx="11346172" cy="720000"/>
          </a:xfrm>
        </p:spPr>
        <p:txBody>
          <a:bodyPr/>
          <a:lstStyle/>
          <a:p>
            <a:r>
              <a:rPr lang="en-AU" sz="3600" b="1" dirty="0"/>
              <a:t>Scenario 2: Managing challenging behaviours  </a:t>
            </a:r>
            <a:endParaRPr lang="en-AU" sz="3600" dirty="0"/>
          </a:p>
        </p:txBody>
      </p:sp>
      <p:sp>
        <p:nvSpPr>
          <p:cNvPr id="3" name="Content Placeholder 2">
            <a:extLst>
              <a:ext uri="{FF2B5EF4-FFF2-40B4-BE49-F238E27FC236}">
                <a16:creationId xmlns:a16="http://schemas.microsoft.com/office/drawing/2014/main" id="{68D3D547-4928-74C3-3DEA-CE7E7424A082}"/>
              </a:ext>
            </a:extLst>
          </p:cNvPr>
          <p:cNvSpPr>
            <a:spLocks noGrp="1"/>
          </p:cNvSpPr>
          <p:nvPr>
            <p:ph idx="1"/>
          </p:nvPr>
        </p:nvSpPr>
        <p:spPr>
          <a:xfrm>
            <a:off x="571501" y="1059873"/>
            <a:ext cx="7419108" cy="4838645"/>
          </a:xfrm>
        </p:spPr>
        <p:txBody>
          <a:bodyPr>
            <a:noAutofit/>
          </a:bodyPr>
          <a:lstStyle/>
          <a:p>
            <a:pPr marL="342900" indent="-342900">
              <a:buFont typeface="Wingdings" panose="05000000000000000000" pitchFamily="2" charset="2"/>
              <a:buChar char="§"/>
            </a:pPr>
            <a:r>
              <a:rPr lang="en-AU" sz="2400" dirty="0"/>
              <a:t>Max is a councillor. He is very eager to express his opinions at council meetings on all agenda items. </a:t>
            </a:r>
          </a:p>
          <a:p>
            <a:pPr marL="342900" indent="-342900">
              <a:buFont typeface="Wingdings" panose="05000000000000000000" pitchFamily="2" charset="2"/>
              <a:buChar char="§"/>
            </a:pPr>
            <a:endParaRPr lang="en-AU" sz="2400" dirty="0"/>
          </a:p>
          <a:p>
            <a:pPr marL="342900" indent="-342900">
              <a:buFont typeface="Wingdings" panose="05000000000000000000" pitchFamily="2" charset="2"/>
              <a:buChar char="§"/>
            </a:pPr>
            <a:r>
              <a:rPr lang="en-AU" sz="2400" dirty="0"/>
              <a:t>Max speaks early and often. He jumps in before others have finished speaking. </a:t>
            </a:r>
          </a:p>
          <a:p>
            <a:pPr marL="342900" indent="-342900">
              <a:buFont typeface="Wingdings" panose="05000000000000000000" pitchFamily="2" charset="2"/>
              <a:buChar char="§"/>
            </a:pPr>
            <a:endParaRPr lang="en-AU" sz="2400" dirty="0"/>
          </a:p>
          <a:p>
            <a:pPr marL="342900" indent="-342900">
              <a:buFont typeface="Wingdings" panose="05000000000000000000" pitchFamily="2" charset="2"/>
              <a:buChar char="§"/>
            </a:pPr>
            <a:r>
              <a:rPr lang="en-AU" sz="2400" dirty="0"/>
              <a:t>He responds to almost every point raised and he doesn’t pause to listen. </a:t>
            </a:r>
          </a:p>
          <a:p>
            <a:endParaRPr lang="en-AU" sz="2400" dirty="0"/>
          </a:p>
          <a:p>
            <a:pPr marL="342900" indent="-342900">
              <a:buFont typeface="Wingdings" panose="05000000000000000000" pitchFamily="2" charset="2"/>
              <a:buChar char="§"/>
            </a:pPr>
            <a:r>
              <a:rPr lang="en-AU" sz="2400" dirty="0"/>
              <a:t>The other councillors see Max as over-confident and hasty. Some of them don’t speak in meetings and they let Max do all the talking. </a:t>
            </a:r>
          </a:p>
          <a:p>
            <a:endParaRPr lang="en-AU" sz="2400" dirty="0"/>
          </a:p>
          <a:p>
            <a:pPr algn="ctr"/>
            <a:r>
              <a:rPr lang="en-AU" sz="2400" b="1" dirty="0">
                <a:solidFill>
                  <a:schemeClr val="accent2"/>
                </a:solidFill>
              </a:rPr>
              <a:t>How would you handle this situation?</a:t>
            </a:r>
          </a:p>
        </p:txBody>
      </p:sp>
      <p:sp>
        <p:nvSpPr>
          <p:cNvPr id="5" name="Rounded Rectangle 10">
            <a:extLst>
              <a:ext uri="{FF2B5EF4-FFF2-40B4-BE49-F238E27FC236}">
                <a16:creationId xmlns:a16="http://schemas.microsoft.com/office/drawing/2014/main" id="{01424E41-7CAA-FBB5-A885-D5B9DD0E9148}"/>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948BC4D-DD79-F574-1E7B-85DA325353B8}"/>
              </a:ext>
            </a:extLst>
          </p:cNvPr>
          <p:cNvPicPr>
            <a:picLocks noChangeAspect="1"/>
          </p:cNvPicPr>
          <p:nvPr/>
        </p:nvPicPr>
        <p:blipFill rotWithShape="1">
          <a:blip r:embed="rId3">
            <a:extLst>
              <a:ext uri="{28A0092B-C50C-407E-A947-70E740481C1C}">
                <a14:useLocalDpi xmlns:a14="http://schemas.microsoft.com/office/drawing/2010/main" val="0"/>
              </a:ext>
            </a:extLst>
          </a:blip>
          <a:srcRect b="10337"/>
          <a:stretch/>
        </p:blipFill>
        <p:spPr>
          <a:xfrm>
            <a:off x="8040503" y="1491547"/>
            <a:ext cx="3879675" cy="4118421"/>
          </a:xfrm>
          <a:prstGeom prst="rect">
            <a:avLst/>
          </a:prstGeom>
        </p:spPr>
      </p:pic>
    </p:spTree>
    <p:extLst>
      <p:ext uri="{BB962C8B-B14F-4D97-AF65-F5344CB8AC3E}">
        <p14:creationId xmlns:p14="http://schemas.microsoft.com/office/powerpoint/2010/main" val="336513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67C32-7B9B-7B88-E742-6A3609700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3C87B-DBAA-7161-01C4-EDC2061C06F2}"/>
              </a:ext>
            </a:extLst>
          </p:cNvPr>
          <p:cNvSpPr>
            <a:spLocks noGrp="1"/>
          </p:cNvSpPr>
          <p:nvPr>
            <p:ph type="title"/>
          </p:nvPr>
        </p:nvSpPr>
        <p:spPr>
          <a:xfrm>
            <a:off x="676110" y="142577"/>
            <a:ext cx="11346172" cy="720000"/>
          </a:xfrm>
        </p:spPr>
        <p:txBody>
          <a:bodyPr/>
          <a:lstStyle/>
          <a:p>
            <a:r>
              <a:rPr lang="en-AU" sz="3600" b="1" dirty="0"/>
              <a:t>Scenario 3: Managing disrespectful behaviour  </a:t>
            </a:r>
            <a:endParaRPr lang="en-AU" sz="3600" dirty="0"/>
          </a:p>
        </p:txBody>
      </p:sp>
      <p:sp>
        <p:nvSpPr>
          <p:cNvPr id="3" name="Content Placeholder 2">
            <a:extLst>
              <a:ext uri="{FF2B5EF4-FFF2-40B4-BE49-F238E27FC236}">
                <a16:creationId xmlns:a16="http://schemas.microsoft.com/office/drawing/2014/main" id="{8C55BC77-2395-BC2A-4B8F-F2E5D1DD4E72}"/>
              </a:ext>
            </a:extLst>
          </p:cNvPr>
          <p:cNvSpPr>
            <a:spLocks noGrp="1"/>
          </p:cNvSpPr>
          <p:nvPr>
            <p:ph idx="1"/>
          </p:nvPr>
        </p:nvSpPr>
        <p:spPr>
          <a:xfrm>
            <a:off x="571501" y="1059873"/>
            <a:ext cx="7419108" cy="4838645"/>
          </a:xfrm>
        </p:spPr>
        <p:txBody>
          <a:bodyPr>
            <a:noAutofit/>
          </a:bodyPr>
          <a:lstStyle/>
          <a:p>
            <a:pPr marL="342900" indent="-342900">
              <a:buFont typeface="Wingdings" panose="05000000000000000000" pitchFamily="2" charset="2"/>
              <a:buChar char="§"/>
            </a:pPr>
            <a:r>
              <a:rPr lang="en-AU" sz="2400" dirty="0"/>
              <a:t>Jordan is a councillor. He often becomes dismissive when Councillor Harvey speaks. </a:t>
            </a:r>
          </a:p>
          <a:p>
            <a:pPr marL="342900" indent="-342900">
              <a:buFont typeface="Wingdings" panose="05000000000000000000" pitchFamily="2" charset="2"/>
              <a:buChar char="§"/>
            </a:pPr>
            <a:endParaRPr lang="en-AU" sz="2400" dirty="0"/>
          </a:p>
          <a:p>
            <a:pPr marL="342900" indent="-342900">
              <a:buFont typeface="Wingdings" panose="05000000000000000000" pitchFamily="2" charset="2"/>
              <a:buChar char="§"/>
            </a:pPr>
            <a:r>
              <a:rPr lang="en-AU" sz="2400" dirty="0"/>
              <a:t>Jordan interrupts Harvey, rolls his eyes, or makes rude comments under his breath. </a:t>
            </a:r>
          </a:p>
          <a:p>
            <a:endParaRPr lang="en-AU" sz="2400" dirty="0"/>
          </a:p>
          <a:p>
            <a:pPr marL="342900" indent="-342900">
              <a:buFont typeface="Wingdings" panose="05000000000000000000" pitchFamily="2" charset="2"/>
              <a:buChar char="§"/>
            </a:pPr>
            <a:r>
              <a:rPr lang="en-AU" sz="2400" dirty="0"/>
              <a:t>The other councillors have noticed this behaviour and are uncomfortable, but no one has said anything.</a:t>
            </a:r>
          </a:p>
          <a:p>
            <a:endParaRPr lang="en-AU" sz="2400" dirty="0"/>
          </a:p>
          <a:p>
            <a:pPr algn="ctr"/>
            <a:r>
              <a:rPr lang="en-AU" sz="2400" b="1" dirty="0">
                <a:solidFill>
                  <a:schemeClr val="accent2"/>
                </a:solidFill>
              </a:rPr>
              <a:t>How would you handle this situation?</a:t>
            </a:r>
          </a:p>
        </p:txBody>
      </p:sp>
      <p:sp>
        <p:nvSpPr>
          <p:cNvPr id="5" name="Rounded Rectangle 10">
            <a:extLst>
              <a:ext uri="{FF2B5EF4-FFF2-40B4-BE49-F238E27FC236}">
                <a16:creationId xmlns:a16="http://schemas.microsoft.com/office/drawing/2014/main" id="{E8B9DCC8-2630-112E-39AE-C3E2A56EF7A5}"/>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65EE94B8-A942-1643-C778-21551BEFC435}"/>
              </a:ext>
            </a:extLst>
          </p:cNvPr>
          <p:cNvPicPr>
            <a:picLocks noChangeAspect="1"/>
          </p:cNvPicPr>
          <p:nvPr/>
        </p:nvPicPr>
        <p:blipFill rotWithShape="1">
          <a:blip r:embed="rId3">
            <a:extLst>
              <a:ext uri="{28A0092B-C50C-407E-A947-70E740481C1C}">
                <a14:useLocalDpi xmlns:a14="http://schemas.microsoft.com/office/drawing/2010/main" val="0"/>
              </a:ext>
            </a:extLst>
          </a:blip>
          <a:srcRect l="29902" t="4693" r="26092"/>
          <a:stretch/>
        </p:blipFill>
        <p:spPr>
          <a:xfrm rot="1210969">
            <a:off x="7968023" y="842925"/>
            <a:ext cx="4104641" cy="5327991"/>
          </a:xfrm>
          <a:prstGeom prst="rect">
            <a:avLst/>
          </a:prstGeom>
        </p:spPr>
      </p:pic>
    </p:spTree>
    <p:extLst>
      <p:ext uri="{BB962C8B-B14F-4D97-AF65-F5344CB8AC3E}">
        <p14:creationId xmlns:p14="http://schemas.microsoft.com/office/powerpoint/2010/main" val="214295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E702-AF9E-057E-143C-2060979EF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890BE-AD3E-005E-5D6B-03EC8E1D71DA}"/>
              </a:ext>
            </a:extLst>
          </p:cNvPr>
          <p:cNvSpPr>
            <a:spLocks noGrp="1"/>
          </p:cNvSpPr>
          <p:nvPr>
            <p:ph type="title"/>
          </p:nvPr>
        </p:nvSpPr>
        <p:spPr>
          <a:xfrm>
            <a:off x="676110" y="142577"/>
            <a:ext cx="11346172" cy="720000"/>
          </a:xfrm>
        </p:spPr>
        <p:txBody>
          <a:bodyPr/>
          <a:lstStyle/>
          <a:p>
            <a:r>
              <a:rPr lang="en-AU" sz="3600" b="1" dirty="0"/>
              <a:t>How? Managing disrespectful behaviour  </a:t>
            </a:r>
            <a:endParaRPr lang="en-AU" sz="3600" dirty="0"/>
          </a:p>
        </p:txBody>
      </p:sp>
      <p:graphicFrame>
        <p:nvGraphicFramePr>
          <p:cNvPr id="4" name="Content Placeholder 3">
            <a:extLst>
              <a:ext uri="{FF2B5EF4-FFF2-40B4-BE49-F238E27FC236}">
                <a16:creationId xmlns:a16="http://schemas.microsoft.com/office/drawing/2014/main" id="{F453A83B-7026-8996-2484-100231E714D9}"/>
              </a:ext>
            </a:extLst>
          </p:cNvPr>
          <p:cNvGraphicFramePr>
            <a:graphicFrameLocks noGrp="1"/>
          </p:cNvGraphicFramePr>
          <p:nvPr>
            <p:ph idx="1"/>
            <p:extLst>
              <p:ext uri="{D42A27DB-BD31-4B8C-83A1-F6EECF244321}">
                <p14:modId xmlns:p14="http://schemas.microsoft.com/office/powerpoint/2010/main" val="1698144859"/>
              </p:ext>
            </p:extLst>
          </p:nvPr>
        </p:nvGraphicFramePr>
        <p:xfrm>
          <a:off x="676110" y="862578"/>
          <a:ext cx="11346172" cy="5774857"/>
        </p:xfrm>
        <a:graphic>
          <a:graphicData uri="http://schemas.openxmlformats.org/drawingml/2006/table">
            <a:tbl>
              <a:tblPr firstRow="1" bandRow="1">
                <a:tableStyleId>{21E4AEA4-8DFA-4A89-87EB-49C32662AFE0}</a:tableStyleId>
              </a:tblPr>
              <a:tblGrid>
                <a:gridCol w="2831036">
                  <a:extLst>
                    <a:ext uri="{9D8B030D-6E8A-4147-A177-3AD203B41FA5}">
                      <a16:colId xmlns:a16="http://schemas.microsoft.com/office/drawing/2014/main" val="385573348"/>
                    </a:ext>
                  </a:extLst>
                </a:gridCol>
                <a:gridCol w="8515136">
                  <a:extLst>
                    <a:ext uri="{9D8B030D-6E8A-4147-A177-3AD203B41FA5}">
                      <a16:colId xmlns:a16="http://schemas.microsoft.com/office/drawing/2014/main" val="1537385156"/>
                    </a:ext>
                  </a:extLst>
                </a:gridCol>
              </a:tblGrid>
              <a:tr h="541042">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832947131"/>
                  </a:ext>
                </a:extLst>
              </a:tr>
              <a:tr h="878311">
                <a:tc>
                  <a:txBody>
                    <a:bodyPr/>
                    <a:lstStyle/>
                    <a:p>
                      <a:r>
                        <a:rPr lang="en-AU" sz="1400" dirty="0"/>
                        <a:t>Address the behaviour in the moment </a:t>
                      </a:r>
                    </a:p>
                  </a:txBody>
                  <a:tcPr/>
                </a:tc>
                <a:tc>
                  <a:txBody>
                    <a:bodyPr/>
                    <a:lstStyle/>
                    <a:p>
                      <a:pPr marL="0" indent="0">
                        <a:buNone/>
                      </a:pPr>
                      <a:r>
                        <a:rPr lang="en-AU" sz="1400" dirty="0"/>
                        <a:t>a)   Calmly call out the disrespectful behaviour,  </a:t>
                      </a:r>
                      <a:r>
                        <a:rPr lang="en-AU" sz="1400" dirty="0" err="1"/>
                        <a:t>e.g</a:t>
                      </a:r>
                      <a:r>
                        <a:rPr lang="en-AU" sz="1400" dirty="0"/>
                        <a:t>  “Councillor Jordan, please let Councillor Harvey finish his point”</a:t>
                      </a:r>
                    </a:p>
                    <a:p>
                      <a:pPr marL="0" indent="0">
                        <a:buNone/>
                      </a:pPr>
                      <a:r>
                        <a:rPr lang="en-AU" sz="1400" dirty="0"/>
                        <a:t>b)   Refer to the meeting rules or code of conduct to remind everyone of the expected standards</a:t>
                      </a:r>
                    </a:p>
                  </a:txBody>
                  <a:tcPr/>
                </a:tc>
                <a:extLst>
                  <a:ext uri="{0D108BD9-81ED-4DB2-BD59-A6C34878D82A}">
                    <a16:rowId xmlns:a16="http://schemas.microsoft.com/office/drawing/2014/main" val="1082598143"/>
                  </a:ext>
                </a:extLst>
              </a:tr>
              <a:tr h="927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Support the targeted councillor</a:t>
                      </a:r>
                    </a:p>
                    <a:p>
                      <a:endParaRPr lang="en-AU" sz="1400" dirty="0"/>
                    </a:p>
                  </a:txBody>
                  <a:tcPr/>
                </a:tc>
                <a:tc>
                  <a:txBody>
                    <a:bodyPr/>
                    <a:lstStyle/>
                    <a:p>
                      <a:pPr marL="228600" indent="-228600">
                        <a:buAutoNum type="alphaLcParenR"/>
                      </a:pPr>
                      <a:r>
                        <a:rPr lang="en-AU" sz="1400" dirty="0"/>
                        <a:t>For example, after an interruption, invite Councillor Harvey to continue speaking</a:t>
                      </a:r>
                    </a:p>
                    <a:p>
                      <a:pPr marL="228600" indent="-228600">
                        <a:buAutoNum type="alphaLcParenR"/>
                      </a:pPr>
                      <a:r>
                        <a:rPr lang="en-AU" sz="1400" dirty="0"/>
                        <a:t>Thank him for what he has said to show that his voice is valued</a:t>
                      </a:r>
                    </a:p>
                    <a:p>
                      <a:pPr marL="228600" indent="-228600">
                        <a:buAutoNum type="alphaLcParenR"/>
                      </a:pPr>
                      <a:r>
                        <a:rPr lang="en-AU" sz="1400" dirty="0"/>
                        <a:t>Check in privately after the meeting to make sure he feels supported</a:t>
                      </a:r>
                    </a:p>
                    <a:p>
                      <a:endParaRPr lang="en-AU" sz="1400" dirty="0"/>
                    </a:p>
                  </a:txBody>
                  <a:tcPr/>
                </a:tc>
                <a:extLst>
                  <a:ext uri="{0D108BD9-81ED-4DB2-BD59-A6C34878D82A}">
                    <a16:rowId xmlns:a16="http://schemas.microsoft.com/office/drawing/2014/main" val="62157431"/>
                  </a:ext>
                </a:extLst>
              </a:tr>
              <a:tr h="96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Speak to offending councillor privately</a:t>
                      </a:r>
                    </a:p>
                    <a:p>
                      <a:endParaRPr lang="en-AU" sz="1400" dirty="0"/>
                    </a:p>
                  </a:txBody>
                  <a:tcPr/>
                </a:tc>
                <a:tc>
                  <a:txBody>
                    <a:bodyPr/>
                    <a:lstStyle/>
                    <a:p>
                      <a:pPr marL="228600" indent="-228600">
                        <a:buAutoNum type="alphaLcParenR"/>
                      </a:pPr>
                      <a:r>
                        <a:rPr lang="en-AU" sz="1400" dirty="0"/>
                        <a:t>Discuss the behaviour – stick to facts and talk about the actions, not the person </a:t>
                      </a:r>
                    </a:p>
                    <a:p>
                      <a:pPr marL="228600" indent="-228600">
                        <a:buAutoNum type="alphaLcParenR"/>
                      </a:pPr>
                      <a:r>
                        <a:rPr lang="en-AU" sz="1400" dirty="0"/>
                        <a:t>Explain the impact on meeting quality and how the council works together </a:t>
                      </a:r>
                    </a:p>
                    <a:p>
                      <a:pPr marL="228600" indent="-228600">
                        <a:buAutoNum type="alphaLcParenR"/>
                      </a:pPr>
                      <a:r>
                        <a:rPr lang="en-AU" sz="1400" dirty="0"/>
                        <a:t>Set clear expectations for future conduct and offer guidance if needed</a:t>
                      </a:r>
                    </a:p>
                    <a:p>
                      <a:endParaRPr lang="en-AU" sz="1400" dirty="0"/>
                    </a:p>
                  </a:txBody>
                  <a:tcPr/>
                </a:tc>
                <a:extLst>
                  <a:ext uri="{0D108BD9-81ED-4DB2-BD59-A6C34878D82A}">
                    <a16:rowId xmlns:a16="http://schemas.microsoft.com/office/drawing/2014/main" val="96190203"/>
                  </a:ext>
                </a:extLst>
              </a:tr>
              <a:tr h="744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Reinforce meeting norms</a:t>
                      </a:r>
                    </a:p>
                    <a:p>
                      <a:endParaRPr lang="en-AU" sz="1400" dirty="0"/>
                    </a:p>
                  </a:txBody>
                  <a:tcPr/>
                </a:tc>
                <a:tc>
                  <a:txBody>
                    <a:bodyPr/>
                    <a:lstStyle/>
                    <a:p>
                      <a:pPr marL="228600" indent="-228600">
                        <a:buAutoNum type="alphaLcParenR"/>
                      </a:pPr>
                      <a:r>
                        <a:rPr lang="en-AU" sz="1400" dirty="0"/>
                        <a:t>At the next meeting, the Chair could remind everyone of the expected standards</a:t>
                      </a:r>
                    </a:p>
                    <a:p>
                      <a:pPr marL="228600" indent="-228600">
                        <a:buAutoNum type="alphaLcParenR"/>
                      </a:pPr>
                      <a:r>
                        <a:rPr lang="en-AU" sz="1400" dirty="0"/>
                        <a:t>Encourage councillors to speak one at a time to avoid interruptions</a:t>
                      </a:r>
                    </a:p>
                    <a:p>
                      <a:endParaRPr lang="en-AU" sz="1400" dirty="0"/>
                    </a:p>
                  </a:txBody>
                  <a:tcPr/>
                </a:tc>
                <a:extLst>
                  <a:ext uri="{0D108BD9-81ED-4DB2-BD59-A6C34878D82A}">
                    <a16:rowId xmlns:a16="http://schemas.microsoft.com/office/drawing/2014/main" val="1992389615"/>
                  </a:ext>
                </a:extLst>
              </a:tr>
              <a:tr h="744136">
                <a:tc>
                  <a:txBody>
                    <a:bodyPr/>
                    <a:lstStyle/>
                    <a:p>
                      <a:r>
                        <a:rPr lang="en-AU" sz="1400" dirty="0"/>
                        <a:t>Use Formal Tools if needed </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AU" sz="1400" dirty="0"/>
                        <a:t>Make sure councillors know the meeting rules and are following them</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AU" sz="1400" dirty="0"/>
                        <a:t>Code of conduct process </a:t>
                      </a:r>
                    </a:p>
                    <a:p>
                      <a:endParaRPr lang="en-AU" sz="1400" dirty="0"/>
                    </a:p>
                  </a:txBody>
                  <a:tcPr/>
                </a:tc>
                <a:extLst>
                  <a:ext uri="{0D108BD9-81ED-4DB2-BD59-A6C34878D82A}">
                    <a16:rowId xmlns:a16="http://schemas.microsoft.com/office/drawing/2014/main" val="2857093253"/>
                  </a:ext>
                </a:extLst>
              </a:tr>
              <a:tr h="96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Foster a healthy culture</a:t>
                      </a:r>
                    </a:p>
                    <a:p>
                      <a:endParaRPr lang="en-AU" sz="1400" dirty="0"/>
                    </a:p>
                  </a:txBody>
                  <a:tcPr/>
                </a:tc>
                <a:tc>
                  <a:txBody>
                    <a:bodyPr/>
                    <a:lstStyle/>
                    <a:p>
                      <a:pPr marL="228600" indent="-228600">
                        <a:buAutoNum type="alphaLcParenR"/>
                      </a:pPr>
                      <a:r>
                        <a:rPr lang="en-AU" sz="1400" dirty="0"/>
                        <a:t>Encourage quieter councillors to contribute their views</a:t>
                      </a:r>
                    </a:p>
                    <a:p>
                      <a:pPr marL="228600" indent="-228600">
                        <a:buAutoNum type="alphaLcParenR"/>
                      </a:pPr>
                      <a:r>
                        <a:rPr lang="en-AU" sz="1400" dirty="0"/>
                        <a:t>Model respectful listening </a:t>
                      </a:r>
                    </a:p>
                    <a:p>
                      <a:pPr marL="228600" indent="-228600">
                        <a:buAutoNum type="alphaLcParenR"/>
                      </a:pPr>
                      <a:r>
                        <a:rPr lang="en-AU" sz="1400" dirty="0"/>
                        <a:t>Consider training or workshops on communication and collaboration.  </a:t>
                      </a:r>
                    </a:p>
                    <a:p>
                      <a:endParaRPr lang="en-AU" sz="1400" dirty="0"/>
                    </a:p>
                  </a:txBody>
                  <a:tcPr/>
                </a:tc>
                <a:extLst>
                  <a:ext uri="{0D108BD9-81ED-4DB2-BD59-A6C34878D82A}">
                    <a16:rowId xmlns:a16="http://schemas.microsoft.com/office/drawing/2014/main" val="3434097470"/>
                  </a:ext>
                </a:extLst>
              </a:tr>
            </a:tbl>
          </a:graphicData>
        </a:graphic>
      </p:graphicFrame>
      <p:sp>
        <p:nvSpPr>
          <p:cNvPr id="5" name="Rounded Rectangle 10">
            <a:extLst>
              <a:ext uri="{FF2B5EF4-FFF2-40B4-BE49-F238E27FC236}">
                <a16:creationId xmlns:a16="http://schemas.microsoft.com/office/drawing/2014/main" id="{477CE961-0499-FB42-81B0-209C24D85337}"/>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767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C28FD-0A66-87F0-B972-79D5AA697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2F5CB-D4D1-FC89-438B-5E938ECFC993}"/>
              </a:ext>
            </a:extLst>
          </p:cNvPr>
          <p:cNvSpPr>
            <a:spLocks noGrp="1"/>
          </p:cNvSpPr>
          <p:nvPr>
            <p:ph type="title"/>
          </p:nvPr>
        </p:nvSpPr>
        <p:spPr>
          <a:xfrm>
            <a:off x="4187536" y="231968"/>
            <a:ext cx="7996113" cy="720000"/>
          </a:xfrm>
        </p:spPr>
        <p:txBody>
          <a:bodyPr/>
          <a:lstStyle/>
          <a:p>
            <a:r>
              <a:rPr lang="en-AU" sz="4000" dirty="0"/>
              <a:t>Council Decision-making </a:t>
            </a:r>
          </a:p>
        </p:txBody>
      </p:sp>
      <p:sp>
        <p:nvSpPr>
          <p:cNvPr id="5" name="Content Placeholder 4">
            <a:extLst>
              <a:ext uri="{FF2B5EF4-FFF2-40B4-BE49-F238E27FC236}">
                <a16:creationId xmlns:a16="http://schemas.microsoft.com/office/drawing/2014/main" id="{11B19C18-67A4-9489-A708-3FF7056E18BE}"/>
              </a:ext>
            </a:extLst>
          </p:cNvPr>
          <p:cNvSpPr>
            <a:spLocks noGrp="1"/>
          </p:cNvSpPr>
          <p:nvPr>
            <p:ph idx="1"/>
          </p:nvPr>
        </p:nvSpPr>
        <p:spPr>
          <a:xfrm>
            <a:off x="4094018" y="1163781"/>
            <a:ext cx="8097981" cy="4836186"/>
          </a:xfrm>
        </p:spPr>
        <p:txBody>
          <a:bodyPr>
            <a:normAutofit fontScale="92500" lnSpcReduction="10000"/>
          </a:bodyPr>
          <a:lstStyle/>
          <a:p>
            <a:pPr marL="342900" indent="-342900">
              <a:lnSpc>
                <a:spcPct val="110000"/>
              </a:lnSpc>
              <a:buFont typeface="Wingdings" panose="05000000000000000000" pitchFamily="2" charset="2"/>
              <a:buChar char="§"/>
            </a:pPr>
            <a:r>
              <a:rPr lang="en-AU" sz="2400" dirty="0">
                <a:latin typeface="Arial" panose="020B0604020202020204" pitchFamily="34" charset="0"/>
                <a:ea typeface="Calibri" panose="020F0502020204030204" pitchFamily="34" charset="0"/>
                <a:cs typeface="Times New Roman" panose="02020603050405020304" pitchFamily="18" charset="0"/>
              </a:rPr>
              <a:t>The Chair has a responsibility is to ensure that the council works as a team to make decisions.</a:t>
            </a:r>
          </a:p>
          <a:p>
            <a:pPr marL="342900" indent="-342900">
              <a:lnSpc>
                <a:spcPct val="110000"/>
              </a:lnSpc>
              <a:buFont typeface="Wingdings" panose="05000000000000000000" pitchFamily="2" charset="2"/>
              <a:buChar char="§"/>
            </a:pPr>
            <a:endParaRPr lang="en-AU"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0000"/>
              </a:lnSpc>
              <a:buFont typeface="Wingdings" panose="05000000000000000000" pitchFamily="2" charset="2"/>
              <a:buChar char="§"/>
            </a:pPr>
            <a:r>
              <a:rPr lang="en-AU" sz="2400" dirty="0">
                <a:latin typeface="Arial" panose="020B0604020202020204" pitchFamily="34" charset="0"/>
                <a:cs typeface="Arial" panose="020B0604020202020204" pitchFamily="34" charset="0"/>
              </a:rPr>
              <a:t>The Chair must ensure that members get the opportunity to express their view on issues. </a:t>
            </a: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a:lnSpc>
                <a:spcPct val="160000"/>
              </a:lnSpc>
            </a:pPr>
            <a:r>
              <a:rPr lang="en-AU" sz="2400" dirty="0">
                <a:solidFill>
                  <a:srgbClr val="0070C0"/>
                </a:solidFill>
                <a:latin typeface="Arial" panose="020B0604020202020204" pitchFamily="34" charset="0"/>
                <a:cs typeface="Times New Roman" panose="02020603050405020304" pitchFamily="18" charset="0"/>
              </a:rPr>
              <a:t>This role is crucial because: </a:t>
            </a:r>
            <a:endParaRPr lang="en-AU" sz="2400" dirty="0">
              <a:solidFill>
                <a:srgbClr val="0070C0"/>
              </a:solidFill>
            </a:endParaRPr>
          </a:p>
          <a:p>
            <a:pPr marL="342900" indent="-342900">
              <a:buFont typeface="Wingdings" panose="05000000000000000000" pitchFamily="2" charset="2"/>
              <a:buChar char="§"/>
            </a:pPr>
            <a:r>
              <a:rPr lang="en-AU" sz="2400" dirty="0"/>
              <a:t>Members bring different perspectives and ideas on issues.</a:t>
            </a:r>
          </a:p>
          <a:p>
            <a:pPr marL="342900" indent="-342900">
              <a:buFont typeface="Wingdings" panose="05000000000000000000" pitchFamily="2" charset="2"/>
              <a:buChar char="§"/>
            </a:pPr>
            <a:endParaRPr lang="en-AU" sz="2400" dirty="0"/>
          </a:p>
          <a:p>
            <a:pPr marL="342900" indent="-342900">
              <a:buFont typeface="Wingdings" panose="05000000000000000000" pitchFamily="2" charset="2"/>
              <a:buChar char="§"/>
            </a:pPr>
            <a:r>
              <a:rPr lang="en-AU" sz="2400" dirty="0"/>
              <a:t>The strength of a council is not in the similarities of members but their individual differences. </a:t>
            </a:r>
          </a:p>
          <a:p>
            <a:endParaRPr lang="en-AU" sz="2400" dirty="0">
              <a:solidFill>
                <a:schemeClr val="accent2"/>
              </a:solidFill>
            </a:endParaRPr>
          </a:p>
          <a:p>
            <a:pPr marL="342900" indent="-342900">
              <a:buFont typeface="Wingdings" panose="05000000000000000000" pitchFamily="2" charset="2"/>
              <a:buChar char="§"/>
            </a:pPr>
            <a:r>
              <a:rPr lang="en-AU" sz="2400" dirty="0"/>
              <a:t>The different views contribute to better council decisions. </a:t>
            </a: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dirty="0"/>
          </a:p>
        </p:txBody>
      </p:sp>
      <p:pic>
        <p:nvPicPr>
          <p:cNvPr id="4" name="Content Placeholder 4" descr="People playing jigsaw puzzle">
            <a:extLst>
              <a:ext uri="{FF2B5EF4-FFF2-40B4-BE49-F238E27FC236}">
                <a16:creationId xmlns:a16="http://schemas.microsoft.com/office/drawing/2014/main" id="{E26F960C-44E3-B4E4-A5BD-A712E2BDF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4094018" cy="5999967"/>
          </a:xfrm>
          <a:prstGeom prst="rect">
            <a:avLst/>
          </a:prstGeom>
        </p:spPr>
      </p:pic>
    </p:spTree>
    <p:extLst>
      <p:ext uri="{BB962C8B-B14F-4D97-AF65-F5344CB8AC3E}">
        <p14:creationId xmlns:p14="http://schemas.microsoft.com/office/powerpoint/2010/main" val="212840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50EB-6563-2CA8-0619-B4306E5F3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8CECD-67EC-7DD7-DC72-B3CC16CE76A2}"/>
              </a:ext>
            </a:extLst>
          </p:cNvPr>
          <p:cNvSpPr>
            <a:spLocks noGrp="1"/>
          </p:cNvSpPr>
          <p:nvPr>
            <p:ph type="title"/>
          </p:nvPr>
        </p:nvSpPr>
        <p:spPr>
          <a:xfrm>
            <a:off x="863418" y="231968"/>
            <a:ext cx="10465163" cy="720000"/>
          </a:xfrm>
        </p:spPr>
        <p:txBody>
          <a:bodyPr/>
          <a:lstStyle/>
          <a:p>
            <a:r>
              <a:rPr lang="en-AU" sz="4000" dirty="0"/>
              <a:t>What is effective decision-making? </a:t>
            </a:r>
          </a:p>
        </p:txBody>
      </p:sp>
      <p:sp>
        <p:nvSpPr>
          <p:cNvPr id="5" name="Content Placeholder 4">
            <a:extLst>
              <a:ext uri="{FF2B5EF4-FFF2-40B4-BE49-F238E27FC236}">
                <a16:creationId xmlns:a16="http://schemas.microsoft.com/office/drawing/2014/main" id="{9F0D4B34-5A7F-967C-17C1-EC8ED0F9FF88}"/>
              </a:ext>
            </a:extLst>
          </p:cNvPr>
          <p:cNvSpPr>
            <a:spLocks noGrp="1"/>
          </p:cNvSpPr>
          <p:nvPr>
            <p:ph idx="1"/>
          </p:nvPr>
        </p:nvSpPr>
        <p:spPr>
          <a:xfrm>
            <a:off x="498764" y="1059873"/>
            <a:ext cx="9788236" cy="4821381"/>
          </a:xfrm>
        </p:spPr>
        <p:txBody>
          <a:bodyPr>
            <a:normAutofit fontScale="92500" lnSpcReduction="20000"/>
          </a:bodyPr>
          <a:lstStyle/>
          <a:p>
            <a:pPr marL="342900" indent="-342900">
              <a:lnSpc>
                <a:spcPct val="110000"/>
              </a:lnSpc>
              <a:buFont typeface="Wingdings" panose="05000000000000000000" pitchFamily="2" charset="2"/>
              <a:buChar char="§"/>
            </a:pPr>
            <a:r>
              <a:rPr lang="en-AU" sz="2400" dirty="0">
                <a:cs typeface="Times New Roman" panose="02020603050405020304" pitchFamily="18" charset="0"/>
              </a:rPr>
              <a:t>It is transparent and</a:t>
            </a:r>
            <a:r>
              <a:rPr lang="en-AU" sz="2400" dirty="0">
                <a:ea typeface="Calibri" panose="020F0502020204030204" pitchFamily="34" charset="0"/>
                <a:cs typeface="Times New Roman" panose="02020603050405020304" pitchFamily="18" charset="0"/>
              </a:rPr>
              <a:t> open.</a:t>
            </a:r>
          </a:p>
          <a:p>
            <a:pPr marL="342900" indent="-342900">
              <a:lnSpc>
                <a:spcPct val="110000"/>
              </a:lnSpc>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lnSpc>
                <a:spcPct val="110000"/>
              </a:lnSpc>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Aligns with the strategic objectives of the council and is within budget.</a:t>
            </a:r>
          </a:p>
          <a:p>
            <a:pPr marL="342900" indent="-342900">
              <a:lnSpc>
                <a:spcPct val="110000"/>
              </a:lnSpc>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lnSpc>
                <a:spcPct val="120000"/>
              </a:lnSpc>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It is based on an understanding of the community and reflects community needs and preferences.</a:t>
            </a:r>
          </a:p>
          <a:p>
            <a:pPr>
              <a:lnSpc>
                <a:spcPct val="120000"/>
              </a:lnSpc>
            </a:pPr>
            <a:endParaRPr lang="en-AU" sz="2400" dirty="0">
              <a:ea typeface="Calibri" panose="020F0502020204030204" pitchFamily="34" charset="0"/>
              <a:cs typeface="Times New Roman" panose="02020603050405020304" pitchFamily="18" charset="0"/>
            </a:endParaRPr>
          </a:p>
          <a:p>
            <a:pPr marL="342900" indent="-342900">
              <a:lnSpc>
                <a:spcPct val="120000"/>
              </a:lnSpc>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It is informed by good and adequate information.</a:t>
            </a:r>
          </a:p>
          <a:p>
            <a:pPr marL="342900" indent="-342900">
              <a:lnSpc>
                <a:spcPct val="120000"/>
              </a:lnSpc>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lnSpc>
                <a:spcPct val="120000"/>
              </a:lnSpc>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It considers the views of all members.</a:t>
            </a:r>
          </a:p>
          <a:p>
            <a:pPr marL="342900" indent="-342900">
              <a:lnSpc>
                <a:spcPct val="120000"/>
              </a:lnSpc>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lnSpc>
                <a:spcPct val="120000"/>
              </a:lnSpc>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Considers different options and chooses the best one.</a:t>
            </a:r>
          </a:p>
          <a:p>
            <a:pPr marL="342900" indent="-342900">
              <a:lnSpc>
                <a:spcPct val="120000"/>
              </a:lnSpc>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lnSpc>
                <a:spcPct val="120000"/>
              </a:lnSpc>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It is understood by all the members of the council.</a:t>
            </a: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dirty="0"/>
          </a:p>
        </p:txBody>
      </p:sp>
      <p:sp>
        <p:nvSpPr>
          <p:cNvPr id="3" name="Rounded Rectangle 10">
            <a:extLst>
              <a:ext uri="{FF2B5EF4-FFF2-40B4-BE49-F238E27FC236}">
                <a16:creationId xmlns:a16="http://schemas.microsoft.com/office/drawing/2014/main" id="{6586512A-08D1-901D-C7CE-E4594FED2210}"/>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94B77636-6AA6-6801-0884-C1877E7F9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6864" y="2805545"/>
            <a:ext cx="4035135" cy="3075709"/>
          </a:xfrm>
          <a:prstGeom prst="rect">
            <a:avLst/>
          </a:prstGeom>
        </p:spPr>
      </p:pic>
    </p:spTree>
    <p:extLst>
      <p:ext uri="{BB962C8B-B14F-4D97-AF65-F5344CB8AC3E}">
        <p14:creationId xmlns:p14="http://schemas.microsoft.com/office/powerpoint/2010/main" val="23365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3FAF2-B6D2-60D5-0E82-865C90803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B1254-9720-DB68-5988-995A0EA2CA83}"/>
              </a:ext>
            </a:extLst>
          </p:cNvPr>
          <p:cNvSpPr>
            <a:spLocks noGrp="1"/>
          </p:cNvSpPr>
          <p:nvPr>
            <p:ph type="title"/>
          </p:nvPr>
        </p:nvSpPr>
        <p:spPr>
          <a:xfrm>
            <a:off x="624428" y="208537"/>
            <a:ext cx="8049992" cy="720000"/>
          </a:xfrm>
        </p:spPr>
        <p:txBody>
          <a:bodyPr/>
          <a:lstStyle/>
          <a:p>
            <a:r>
              <a:rPr lang="en-AU" sz="4000" dirty="0"/>
              <a:t>Voting</a:t>
            </a:r>
          </a:p>
        </p:txBody>
      </p:sp>
      <p:sp>
        <p:nvSpPr>
          <p:cNvPr id="5" name="Content Placeholder 4">
            <a:extLst>
              <a:ext uri="{FF2B5EF4-FFF2-40B4-BE49-F238E27FC236}">
                <a16:creationId xmlns:a16="http://schemas.microsoft.com/office/drawing/2014/main" id="{71F35BD0-FDA6-B290-349E-B738A67A631E}"/>
              </a:ext>
            </a:extLst>
          </p:cNvPr>
          <p:cNvSpPr>
            <a:spLocks noGrp="1"/>
          </p:cNvSpPr>
          <p:nvPr>
            <p:ph idx="1"/>
          </p:nvPr>
        </p:nvSpPr>
        <p:spPr>
          <a:xfrm>
            <a:off x="498764" y="1059873"/>
            <a:ext cx="8998527" cy="4821381"/>
          </a:xfrm>
        </p:spPr>
        <p:txBody>
          <a:bodyPr>
            <a:normAutofit fontScale="92500" lnSpcReduction="10000"/>
          </a:bodyPr>
          <a:lstStyle/>
          <a:p>
            <a:pPr>
              <a:lnSpc>
                <a:spcPct val="150000"/>
              </a:lnSpc>
              <a:spcBef>
                <a:spcPts val="1000"/>
              </a:spcBef>
            </a:pPr>
            <a:r>
              <a:rPr lang="en-AU" sz="2600" dirty="0">
                <a:solidFill>
                  <a:srgbClr val="0070C0"/>
                </a:solidFill>
              </a:rPr>
              <a:t>The Chair’s role in voting:</a:t>
            </a:r>
          </a:p>
          <a:p>
            <a:pPr>
              <a:lnSpc>
                <a:spcPct val="150000"/>
              </a:lnSpc>
              <a:spcBef>
                <a:spcPts val="1000"/>
              </a:spcBef>
            </a:pPr>
            <a:endParaRPr lang="en-AU" sz="900" dirty="0"/>
          </a:p>
          <a:p>
            <a:pPr marL="342900" indent="-342900">
              <a:lnSpc>
                <a:spcPct val="110000"/>
              </a:lnSpc>
              <a:buFont typeface="Wingdings" panose="05000000000000000000" pitchFamily="2" charset="2"/>
              <a:buChar char="§"/>
            </a:pPr>
            <a:r>
              <a:rPr lang="en-AU" dirty="0"/>
              <a:t>Make sure that a quorum is present </a:t>
            </a:r>
          </a:p>
          <a:p>
            <a:pPr marL="342900" indent="-342900">
              <a:lnSpc>
                <a:spcPct val="110000"/>
              </a:lnSpc>
              <a:buFont typeface="Wingdings" panose="05000000000000000000" pitchFamily="2" charset="2"/>
              <a:buChar char="§"/>
            </a:pPr>
            <a:endParaRPr lang="en-AU" dirty="0"/>
          </a:p>
          <a:p>
            <a:pPr marL="342900" indent="-342900">
              <a:lnSpc>
                <a:spcPct val="110000"/>
              </a:lnSpc>
              <a:buFont typeface="Wingdings" panose="05000000000000000000" pitchFamily="2" charset="2"/>
              <a:buChar char="§"/>
            </a:pPr>
            <a:r>
              <a:rPr lang="en-AU" dirty="0"/>
              <a:t>Before council votes on an issue the Chair should summarise the discussion</a:t>
            </a:r>
          </a:p>
          <a:p>
            <a:pPr>
              <a:lnSpc>
                <a:spcPct val="110000"/>
              </a:lnSpc>
            </a:pPr>
            <a:endParaRPr lang="en-AU" dirty="0"/>
          </a:p>
          <a:p>
            <a:pPr marL="342900" indent="-342900">
              <a:lnSpc>
                <a:spcPct val="110000"/>
              </a:lnSpc>
              <a:buFont typeface="Wingdings" panose="05000000000000000000" pitchFamily="2" charset="2"/>
              <a:buChar char="§"/>
            </a:pPr>
            <a:r>
              <a:rPr lang="en-AU" dirty="0"/>
              <a:t>Read the decision out for recording in the minutes</a:t>
            </a:r>
          </a:p>
          <a:p>
            <a:pPr marL="342900" indent="-342900">
              <a:lnSpc>
                <a:spcPct val="110000"/>
              </a:lnSpc>
              <a:buFont typeface="Wingdings" panose="05000000000000000000" pitchFamily="2" charset="2"/>
              <a:buChar char="§"/>
            </a:pPr>
            <a:endParaRPr lang="en-AU" dirty="0"/>
          </a:p>
          <a:p>
            <a:pPr marL="342900" indent="-342900">
              <a:lnSpc>
                <a:spcPct val="110000"/>
              </a:lnSpc>
              <a:buFont typeface="Wingdings" panose="05000000000000000000" pitchFamily="2" charset="2"/>
              <a:buChar char="§"/>
            </a:pPr>
            <a:r>
              <a:rPr lang="en-AU" dirty="0"/>
              <a:t>Make sure that everyone votes – members must vote for or against a recommendation (it is not an option to abstain or not vote)</a:t>
            </a:r>
          </a:p>
          <a:p>
            <a:pPr>
              <a:lnSpc>
                <a:spcPct val="110000"/>
              </a:lnSpc>
            </a:pPr>
            <a:endParaRPr lang="en-AU" dirty="0"/>
          </a:p>
          <a:p>
            <a:pPr marL="342900" indent="-342900">
              <a:lnSpc>
                <a:spcPct val="110000"/>
              </a:lnSpc>
              <a:buFont typeface="Wingdings" panose="05000000000000000000" pitchFamily="2" charset="2"/>
              <a:buChar char="§"/>
            </a:pPr>
            <a:r>
              <a:rPr lang="en-AU" dirty="0"/>
              <a:t>Make a casting vote if the vote is even (depends on council policy).</a:t>
            </a:r>
          </a:p>
          <a:p>
            <a:pPr marL="342900" indent="-342900">
              <a:lnSpc>
                <a:spcPct val="110000"/>
              </a:lnSpc>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dirty="0"/>
          </a:p>
        </p:txBody>
      </p:sp>
      <p:sp>
        <p:nvSpPr>
          <p:cNvPr id="3" name="Rounded Rectangle 10">
            <a:extLst>
              <a:ext uri="{FF2B5EF4-FFF2-40B4-BE49-F238E27FC236}">
                <a16:creationId xmlns:a16="http://schemas.microsoft.com/office/drawing/2014/main" id="{78D8483B-48FC-3562-4FDF-F7865D34E942}"/>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593C529E-F487-D2D8-3839-D36EB8AB7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0084" y="928537"/>
            <a:ext cx="3517580" cy="3248609"/>
          </a:xfrm>
          <a:prstGeom prst="rect">
            <a:avLst/>
          </a:prstGeom>
        </p:spPr>
      </p:pic>
    </p:spTree>
    <p:extLst>
      <p:ext uri="{BB962C8B-B14F-4D97-AF65-F5344CB8AC3E}">
        <p14:creationId xmlns:p14="http://schemas.microsoft.com/office/powerpoint/2010/main" val="387416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203D7-B91F-4E64-F648-F3081F824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0E187-0A63-5C39-CAB4-A01654C89D9D}"/>
              </a:ext>
            </a:extLst>
          </p:cNvPr>
          <p:cNvSpPr>
            <a:spLocks noGrp="1"/>
          </p:cNvSpPr>
          <p:nvPr>
            <p:ph type="title"/>
          </p:nvPr>
        </p:nvSpPr>
        <p:spPr>
          <a:xfrm>
            <a:off x="624428" y="208537"/>
            <a:ext cx="8049992" cy="720000"/>
          </a:xfrm>
        </p:spPr>
        <p:txBody>
          <a:bodyPr/>
          <a:lstStyle/>
          <a:p>
            <a:r>
              <a:rPr lang="en-AU" sz="4000" dirty="0"/>
              <a:t>Supporting the decision </a:t>
            </a:r>
          </a:p>
        </p:txBody>
      </p:sp>
      <p:sp>
        <p:nvSpPr>
          <p:cNvPr id="5" name="Content Placeholder 4">
            <a:extLst>
              <a:ext uri="{FF2B5EF4-FFF2-40B4-BE49-F238E27FC236}">
                <a16:creationId xmlns:a16="http://schemas.microsoft.com/office/drawing/2014/main" id="{464A789A-4B69-B08E-EBC8-E72A919C5BEE}"/>
              </a:ext>
            </a:extLst>
          </p:cNvPr>
          <p:cNvSpPr>
            <a:spLocks noGrp="1"/>
          </p:cNvSpPr>
          <p:nvPr>
            <p:ph idx="1"/>
          </p:nvPr>
        </p:nvSpPr>
        <p:spPr>
          <a:xfrm>
            <a:off x="498764" y="3799268"/>
            <a:ext cx="11117980" cy="2081986"/>
          </a:xfrm>
        </p:spPr>
        <p:txBody>
          <a:bodyPr>
            <a:normAutofit/>
          </a:bodyPr>
          <a:lstStyle/>
          <a:p>
            <a:pPr marL="342900" indent="-342900">
              <a:lnSpc>
                <a:spcPct val="110000"/>
              </a:lnSpc>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latin typeface="Arial" panose="020B060402020202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dirty="0"/>
          </a:p>
        </p:txBody>
      </p:sp>
      <p:sp>
        <p:nvSpPr>
          <p:cNvPr id="3" name="Rounded Rectangle 10">
            <a:extLst>
              <a:ext uri="{FF2B5EF4-FFF2-40B4-BE49-F238E27FC236}">
                <a16:creationId xmlns:a16="http://schemas.microsoft.com/office/drawing/2014/main" id="{7F94CE11-E4A8-9F87-6C2E-67B50BE02E46}"/>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4" name="Table 3">
            <a:extLst>
              <a:ext uri="{FF2B5EF4-FFF2-40B4-BE49-F238E27FC236}">
                <a16:creationId xmlns:a16="http://schemas.microsoft.com/office/drawing/2014/main" id="{7C65CA1F-0FA4-E35D-8EF8-B3093A268193}"/>
              </a:ext>
            </a:extLst>
          </p:cNvPr>
          <p:cNvGraphicFramePr>
            <a:graphicFrameLocks noGrp="1"/>
          </p:cNvGraphicFramePr>
          <p:nvPr>
            <p:extLst>
              <p:ext uri="{D42A27DB-BD31-4B8C-83A1-F6EECF244321}">
                <p14:modId xmlns:p14="http://schemas.microsoft.com/office/powerpoint/2010/main" val="3053417856"/>
              </p:ext>
            </p:extLst>
          </p:nvPr>
        </p:nvGraphicFramePr>
        <p:xfrm>
          <a:off x="624428" y="1343373"/>
          <a:ext cx="11327164" cy="4637846"/>
        </p:xfrm>
        <a:graphic>
          <a:graphicData uri="http://schemas.openxmlformats.org/drawingml/2006/table">
            <a:tbl>
              <a:tblPr firstRow="1" bandRow="1">
                <a:tableStyleId>{85BE263C-DBD7-4A20-BB59-AAB30ACAA65A}</a:tableStyleId>
              </a:tblPr>
              <a:tblGrid>
                <a:gridCol w="2284073">
                  <a:extLst>
                    <a:ext uri="{9D8B030D-6E8A-4147-A177-3AD203B41FA5}">
                      <a16:colId xmlns:a16="http://schemas.microsoft.com/office/drawing/2014/main" val="369279790"/>
                    </a:ext>
                  </a:extLst>
                </a:gridCol>
                <a:gridCol w="1734501">
                  <a:extLst>
                    <a:ext uri="{9D8B030D-6E8A-4147-A177-3AD203B41FA5}">
                      <a16:colId xmlns:a16="http://schemas.microsoft.com/office/drawing/2014/main" val="2826833213"/>
                    </a:ext>
                  </a:extLst>
                </a:gridCol>
                <a:gridCol w="3654295">
                  <a:extLst>
                    <a:ext uri="{9D8B030D-6E8A-4147-A177-3AD203B41FA5}">
                      <a16:colId xmlns:a16="http://schemas.microsoft.com/office/drawing/2014/main" val="3069498649"/>
                    </a:ext>
                  </a:extLst>
                </a:gridCol>
                <a:gridCol w="3654295">
                  <a:extLst>
                    <a:ext uri="{9D8B030D-6E8A-4147-A177-3AD203B41FA5}">
                      <a16:colId xmlns:a16="http://schemas.microsoft.com/office/drawing/2014/main" val="1334418155"/>
                    </a:ext>
                  </a:extLst>
                </a:gridCol>
              </a:tblGrid>
              <a:tr h="757747">
                <a:tc>
                  <a:txBody>
                    <a:bodyPr/>
                    <a:lstStyle/>
                    <a:p>
                      <a:r>
                        <a:rPr lang="en-AU" dirty="0"/>
                        <a:t>Principle</a:t>
                      </a:r>
                    </a:p>
                  </a:txBody>
                  <a:tcPr/>
                </a:tc>
                <a:tc>
                  <a:txBody>
                    <a:bodyPr/>
                    <a:lstStyle/>
                    <a:p>
                      <a:r>
                        <a:rPr lang="en-AU" dirty="0"/>
                        <a:t>Purpose </a:t>
                      </a:r>
                    </a:p>
                  </a:txBody>
                  <a:tcPr/>
                </a:tc>
                <a:tc>
                  <a:txBody>
                    <a:bodyPr/>
                    <a:lstStyle/>
                    <a:p>
                      <a:r>
                        <a:rPr lang="en-AU" dirty="0"/>
                        <a:t>Best Practice </a:t>
                      </a:r>
                    </a:p>
                  </a:txBody>
                  <a:tcPr/>
                </a:tc>
                <a:tc>
                  <a:txBody>
                    <a:bodyPr/>
                    <a:lstStyle/>
                    <a:p>
                      <a:r>
                        <a:rPr lang="en-AU" dirty="0"/>
                        <a:t>Role of the Chair  </a:t>
                      </a:r>
                    </a:p>
                  </a:txBody>
                  <a:tcPr/>
                </a:tc>
                <a:extLst>
                  <a:ext uri="{0D108BD9-81ED-4DB2-BD59-A6C34878D82A}">
                    <a16:rowId xmlns:a16="http://schemas.microsoft.com/office/drawing/2014/main" val="2145731912"/>
                  </a:ext>
                </a:extLst>
              </a:tr>
              <a:tr h="1868419">
                <a:tc>
                  <a:txBody>
                    <a:bodyPr/>
                    <a:lstStyle/>
                    <a:p>
                      <a:r>
                        <a:rPr lang="en-AU" dirty="0"/>
                        <a:t>Transparency in voting </a:t>
                      </a:r>
                    </a:p>
                    <a:p>
                      <a:endParaRPr lang="en-AU" dirty="0"/>
                    </a:p>
                    <a:p>
                      <a:endParaRPr lang="en-AU" dirty="0"/>
                    </a:p>
                  </a:txBody>
                  <a:tcPr/>
                </a:tc>
                <a:tc>
                  <a:txBody>
                    <a:bodyPr/>
                    <a:lstStyle/>
                    <a:p>
                      <a:r>
                        <a:rPr lang="en-AU" dirty="0"/>
                        <a:t>Accountability</a:t>
                      </a:r>
                    </a:p>
                  </a:txBody>
                  <a:tcPr/>
                </a:tc>
                <a:tc>
                  <a:txBody>
                    <a:bodyPr/>
                    <a:lstStyle/>
                    <a:p>
                      <a:r>
                        <a:rPr lang="en-AU" dirty="0"/>
                        <a:t>Votes are open, recorded and councillors freely express their views before the vote</a:t>
                      </a:r>
                    </a:p>
                  </a:txBody>
                  <a:tcPr/>
                </a:tc>
                <a:tc>
                  <a:txBody>
                    <a:bodyPr/>
                    <a:lstStyle/>
                    <a:p>
                      <a:r>
                        <a:rPr lang="en-AU" b="1" dirty="0"/>
                        <a:t>Before the vote: </a:t>
                      </a:r>
                    </a:p>
                    <a:p>
                      <a:r>
                        <a:rPr lang="en-AU" dirty="0"/>
                        <a:t>Encourage open debate</a:t>
                      </a:r>
                    </a:p>
                    <a:p>
                      <a:r>
                        <a:rPr lang="en-AU" dirty="0"/>
                        <a:t>Ensure all councillors can express their views</a:t>
                      </a:r>
                    </a:p>
                    <a:p>
                      <a:r>
                        <a:rPr lang="en-AU" dirty="0"/>
                        <a:t>Keep the discussion respectful and focused on issues </a:t>
                      </a:r>
                    </a:p>
                  </a:txBody>
                  <a:tcPr/>
                </a:tc>
                <a:extLst>
                  <a:ext uri="{0D108BD9-81ED-4DB2-BD59-A6C34878D82A}">
                    <a16:rowId xmlns:a16="http://schemas.microsoft.com/office/drawing/2014/main" val="2393371953"/>
                  </a:ext>
                </a:extLst>
              </a:tr>
              <a:tr h="1040342">
                <a:tc>
                  <a:txBody>
                    <a:bodyPr/>
                    <a:lstStyle/>
                    <a:p>
                      <a:r>
                        <a:rPr lang="en-AU" dirty="0"/>
                        <a:t>Collective responsibility </a:t>
                      </a:r>
                    </a:p>
                  </a:txBody>
                  <a:tcPr/>
                </a:tc>
                <a:tc>
                  <a:txBody>
                    <a:bodyPr/>
                    <a:lstStyle/>
                    <a:p>
                      <a:r>
                        <a:rPr lang="en-AU" dirty="0"/>
                        <a:t>Stability</a:t>
                      </a:r>
                    </a:p>
                    <a:p>
                      <a:r>
                        <a:rPr lang="en-AU" dirty="0"/>
                        <a:t>Public confidence</a:t>
                      </a:r>
                    </a:p>
                  </a:txBody>
                  <a:tcPr/>
                </a:tc>
                <a:tc>
                  <a:txBody>
                    <a:bodyPr/>
                    <a:lstStyle/>
                    <a:p>
                      <a:r>
                        <a:rPr lang="en-AU" dirty="0"/>
                        <a:t>Once a decision is made, councillors support the decision as the official position of council. </a:t>
                      </a:r>
                    </a:p>
                  </a:txBody>
                  <a:tcPr/>
                </a:tc>
                <a:tc>
                  <a:txBody>
                    <a:bodyPr/>
                    <a:lstStyle/>
                    <a:p>
                      <a:r>
                        <a:rPr lang="en-AU" b="1" dirty="0"/>
                        <a:t>After the vote:</a:t>
                      </a:r>
                    </a:p>
                    <a:p>
                      <a:r>
                        <a:rPr lang="en-AU" dirty="0"/>
                        <a:t>Remind councillors that the decision was made by the council as a whole</a:t>
                      </a:r>
                    </a:p>
                    <a:p>
                      <a:r>
                        <a:rPr lang="en-AU" dirty="0"/>
                        <a:t>Support councillors to explain the decision in public without undermining it</a:t>
                      </a:r>
                    </a:p>
                  </a:txBody>
                  <a:tcPr/>
                </a:tc>
                <a:extLst>
                  <a:ext uri="{0D108BD9-81ED-4DB2-BD59-A6C34878D82A}">
                    <a16:rowId xmlns:a16="http://schemas.microsoft.com/office/drawing/2014/main" val="71948639"/>
                  </a:ext>
                </a:extLst>
              </a:tr>
            </a:tbl>
          </a:graphicData>
        </a:graphic>
      </p:graphicFrame>
    </p:spTree>
    <p:extLst>
      <p:ext uri="{BB962C8B-B14F-4D97-AF65-F5344CB8AC3E}">
        <p14:creationId xmlns:p14="http://schemas.microsoft.com/office/powerpoint/2010/main" val="47417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5DBCE-4280-4A3C-07A1-ABB8706B9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7D838-C8AD-3F6B-7908-9E8822DFD5AF}"/>
              </a:ext>
            </a:extLst>
          </p:cNvPr>
          <p:cNvSpPr>
            <a:spLocks noGrp="1"/>
          </p:cNvSpPr>
          <p:nvPr>
            <p:ph type="title"/>
          </p:nvPr>
        </p:nvSpPr>
        <p:spPr>
          <a:xfrm>
            <a:off x="676110" y="288050"/>
            <a:ext cx="8977045" cy="720000"/>
          </a:xfrm>
        </p:spPr>
        <p:txBody>
          <a:bodyPr/>
          <a:lstStyle/>
          <a:p>
            <a:r>
              <a:rPr lang="en-AU" sz="3200" b="1" dirty="0"/>
              <a:t>Scenario 4: Dealing with conflict</a:t>
            </a:r>
            <a:endParaRPr lang="en-AU" sz="3200" dirty="0"/>
          </a:p>
        </p:txBody>
      </p:sp>
      <p:sp>
        <p:nvSpPr>
          <p:cNvPr id="3" name="Content Placeholder 2">
            <a:extLst>
              <a:ext uri="{FF2B5EF4-FFF2-40B4-BE49-F238E27FC236}">
                <a16:creationId xmlns:a16="http://schemas.microsoft.com/office/drawing/2014/main" id="{4E414D49-3314-0F94-5FD6-130820737196}"/>
              </a:ext>
            </a:extLst>
          </p:cNvPr>
          <p:cNvSpPr>
            <a:spLocks noGrp="1"/>
          </p:cNvSpPr>
          <p:nvPr>
            <p:ph idx="1"/>
          </p:nvPr>
        </p:nvSpPr>
        <p:spPr>
          <a:xfrm>
            <a:off x="581891" y="1298864"/>
            <a:ext cx="8094518" cy="4599653"/>
          </a:xfrm>
        </p:spPr>
        <p:txBody>
          <a:bodyPr>
            <a:normAutofit/>
          </a:bodyPr>
          <a:lstStyle/>
          <a:p>
            <a:pPr marL="342900" indent="-342900">
              <a:buFont typeface="Wingdings" panose="05000000000000000000" pitchFamily="2" charset="2"/>
              <a:buChar char="§"/>
            </a:pPr>
            <a:r>
              <a:rPr lang="en-AU" sz="2400" dirty="0"/>
              <a:t>Sarah has served on ABC council as the Deputy for a long time. At times, when the Mayor is an apology, she  acts in the role of Chair for meetings. </a:t>
            </a:r>
          </a:p>
          <a:p>
            <a:pPr marL="342900" indent="-342900">
              <a:buFont typeface="Wingdings" panose="05000000000000000000" pitchFamily="2" charset="2"/>
              <a:buChar char="§"/>
            </a:pPr>
            <a:endParaRPr lang="en-AU" sz="2400" dirty="0"/>
          </a:p>
          <a:p>
            <a:pPr marL="342900" indent="-342900">
              <a:buFont typeface="Wingdings" panose="05000000000000000000" pitchFamily="2" charset="2"/>
              <a:buChar char="§"/>
            </a:pPr>
            <a:r>
              <a:rPr lang="en-AU" sz="2400" dirty="0"/>
              <a:t>She holds strong views on her value and mission on the council and wants to keep a firm grip on council decisions.</a:t>
            </a:r>
          </a:p>
          <a:p>
            <a:pPr marL="342900" indent="-342900">
              <a:buFont typeface="Wingdings" panose="05000000000000000000" pitchFamily="2" charset="2"/>
              <a:buChar char="§"/>
            </a:pPr>
            <a:endParaRPr lang="en-AU" sz="2400" dirty="0"/>
          </a:p>
          <a:p>
            <a:pPr algn="ctr"/>
            <a:endParaRPr lang="en-AU" sz="2400" b="1" dirty="0">
              <a:solidFill>
                <a:srgbClr val="002060"/>
              </a:solidFill>
            </a:endParaRPr>
          </a:p>
          <a:p>
            <a:pPr algn="ctr"/>
            <a:r>
              <a:rPr lang="en-AU" sz="2400" b="1" dirty="0">
                <a:solidFill>
                  <a:srgbClr val="002060"/>
                </a:solidFill>
              </a:rPr>
              <a:t>Is Sarah’s behaviour good or bad for council? Why? </a:t>
            </a:r>
          </a:p>
          <a:p>
            <a:pPr algn="ctr"/>
            <a:endParaRPr lang="en-AU" sz="2400" dirty="0"/>
          </a:p>
          <a:p>
            <a:pPr algn="ctr"/>
            <a:r>
              <a:rPr lang="en-AU" sz="2400" b="1" dirty="0">
                <a:solidFill>
                  <a:schemeClr val="accent2"/>
                </a:solidFill>
              </a:rPr>
              <a:t>How would you handle this situation?</a:t>
            </a:r>
          </a:p>
        </p:txBody>
      </p:sp>
      <p:sp>
        <p:nvSpPr>
          <p:cNvPr id="5" name="Rounded Rectangle 10">
            <a:extLst>
              <a:ext uri="{FF2B5EF4-FFF2-40B4-BE49-F238E27FC236}">
                <a16:creationId xmlns:a16="http://schemas.microsoft.com/office/drawing/2014/main" id="{B4EAEDDD-DA79-7EAB-F123-0BBADBC8B579}"/>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Content Placeholder 3">
            <a:extLst>
              <a:ext uri="{FF2B5EF4-FFF2-40B4-BE49-F238E27FC236}">
                <a16:creationId xmlns:a16="http://schemas.microsoft.com/office/drawing/2014/main" id="{E5812544-EA87-58A8-C0E6-BC80C6365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936" y="1547292"/>
            <a:ext cx="4689764" cy="4102796"/>
          </a:xfrm>
          <a:prstGeom prst="rect">
            <a:avLst/>
          </a:prstGeom>
        </p:spPr>
      </p:pic>
    </p:spTree>
    <p:extLst>
      <p:ext uri="{BB962C8B-B14F-4D97-AF65-F5344CB8AC3E}">
        <p14:creationId xmlns:p14="http://schemas.microsoft.com/office/powerpoint/2010/main" val="244096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E9463E9-9E76-B9B3-DCEA-AC29C67D54FB}"/>
              </a:ext>
            </a:extLst>
          </p:cNvPr>
          <p:cNvSpPr>
            <a:spLocks noGrp="1"/>
          </p:cNvSpPr>
          <p:nvPr>
            <p:ph sz="half" idx="2"/>
          </p:nvPr>
        </p:nvSpPr>
        <p:spPr>
          <a:xfrm>
            <a:off x="3803073" y="1150362"/>
            <a:ext cx="8271162" cy="4772457"/>
          </a:xfrm>
        </p:spPr>
        <p:txBody>
          <a:bodyPr>
            <a:normAutofit fontScale="92500" lnSpcReduction="10000"/>
          </a:bodyPr>
          <a:lstStyle/>
          <a:p>
            <a:pPr>
              <a:lnSpc>
                <a:spcPct val="120000"/>
              </a:lnSpc>
            </a:pPr>
            <a:endParaRPr lang="en-AU" sz="1000" dirty="0"/>
          </a:p>
          <a:p>
            <a:pPr marL="342900" indent="-342900">
              <a:buFont typeface="Wingdings" panose="05000000000000000000" pitchFamily="2" charset="2"/>
              <a:buChar char="v"/>
            </a:pPr>
            <a:r>
              <a:rPr lang="en-AU" sz="2500" dirty="0"/>
              <a:t>The role and functions of the Mayor / President </a:t>
            </a:r>
          </a:p>
          <a:p>
            <a:pPr marL="342900" indent="-342900">
              <a:buFont typeface="Wingdings" panose="05000000000000000000" pitchFamily="2" charset="2"/>
              <a:buChar char="v"/>
            </a:pPr>
            <a:endParaRPr lang="en-AU" sz="2500" dirty="0"/>
          </a:p>
          <a:p>
            <a:pPr marL="342900" indent="-342900">
              <a:buFont typeface="Wingdings" panose="05000000000000000000" pitchFamily="2" charset="2"/>
              <a:buChar char="v"/>
            </a:pPr>
            <a:r>
              <a:rPr lang="en-AU" sz="2500" dirty="0"/>
              <a:t>Skills to lead effective council meetings</a:t>
            </a:r>
          </a:p>
          <a:p>
            <a:pPr marL="342900" indent="-342900">
              <a:buFont typeface="Wingdings" panose="05000000000000000000" pitchFamily="2" charset="2"/>
              <a:buChar char="v"/>
            </a:pPr>
            <a:endParaRPr lang="en-AU" sz="2500" dirty="0"/>
          </a:p>
          <a:p>
            <a:pPr marL="342900" indent="-342900">
              <a:buFont typeface="Wingdings" panose="05000000000000000000" pitchFamily="2" charset="2"/>
              <a:buChar char="v"/>
            </a:pPr>
            <a:r>
              <a:rPr lang="en-AU" sz="2500" dirty="0"/>
              <a:t>What does it mean to be an effective Chair?</a:t>
            </a:r>
          </a:p>
          <a:p>
            <a:pPr marL="342900" indent="-342900">
              <a:buFont typeface="Wingdings" panose="05000000000000000000" pitchFamily="2" charset="2"/>
              <a:buChar char="v"/>
            </a:pPr>
            <a:endParaRPr lang="en-AU" sz="2500" dirty="0"/>
          </a:p>
          <a:p>
            <a:pPr marL="342900" indent="-342900">
              <a:buFont typeface="Wingdings" panose="05000000000000000000" pitchFamily="2" charset="2"/>
              <a:buChar char="v"/>
            </a:pPr>
            <a:r>
              <a:rPr lang="en-AU" sz="2500" dirty="0"/>
              <a:t>Different approaches to chairing meetings  </a:t>
            </a:r>
          </a:p>
          <a:p>
            <a:pPr marL="342900" indent="-342900">
              <a:buFont typeface="Wingdings" panose="05000000000000000000" pitchFamily="2" charset="2"/>
              <a:buChar char="v"/>
            </a:pPr>
            <a:endParaRPr lang="en-AU" sz="2500" dirty="0"/>
          </a:p>
          <a:p>
            <a:pPr marL="342900" indent="-342900">
              <a:buFont typeface="Wingdings" panose="05000000000000000000" pitchFamily="2" charset="2"/>
              <a:buChar char="v"/>
            </a:pPr>
            <a:r>
              <a:rPr lang="en-AU" sz="2500" dirty="0"/>
              <a:t>The importance of collective council decision-making </a:t>
            </a:r>
          </a:p>
          <a:p>
            <a:pPr marL="342900" indent="-342900">
              <a:buFont typeface="Wingdings" panose="05000000000000000000" pitchFamily="2" charset="2"/>
              <a:buChar char="v"/>
            </a:pPr>
            <a:endParaRPr lang="en-AU" sz="2500" dirty="0"/>
          </a:p>
          <a:p>
            <a:pPr marL="342900" indent="-342900">
              <a:buFont typeface="Wingdings" panose="05000000000000000000" pitchFamily="2" charset="2"/>
              <a:buChar char="v"/>
            </a:pPr>
            <a:r>
              <a:rPr lang="en-AU" sz="2500" dirty="0"/>
              <a:t>Managing challenging situations when chairing meetings </a:t>
            </a:r>
          </a:p>
        </p:txBody>
      </p:sp>
      <p:sp>
        <p:nvSpPr>
          <p:cNvPr id="2" name="Title 1"/>
          <p:cNvSpPr>
            <a:spLocks noGrp="1"/>
          </p:cNvSpPr>
          <p:nvPr>
            <p:ph type="title"/>
          </p:nvPr>
        </p:nvSpPr>
        <p:spPr>
          <a:xfrm>
            <a:off x="3667991" y="215181"/>
            <a:ext cx="7708596" cy="720000"/>
          </a:xfrm>
        </p:spPr>
        <p:txBody>
          <a:bodyPr/>
          <a:lstStyle/>
          <a:p>
            <a:r>
              <a:rPr lang="en-AU" sz="4000" dirty="0"/>
              <a:t>Course Overview:</a:t>
            </a:r>
          </a:p>
        </p:txBody>
      </p:sp>
      <p:pic>
        <p:nvPicPr>
          <p:cNvPr id="11" name="Content Placeholder 9" descr="White arrows going to the red target">
            <a:extLst>
              <a:ext uri="{FF2B5EF4-FFF2-40B4-BE49-F238E27FC236}">
                <a16:creationId xmlns:a16="http://schemas.microsoft.com/office/drawing/2014/main" id="{83D0EB4D-A5C3-EDEA-8435-CDBD0F807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667991" cy="6005944"/>
          </a:xfrm>
          <a:prstGeom prst="rect">
            <a:avLst/>
          </a:prstGeom>
        </p:spPr>
      </p:pic>
    </p:spTree>
    <p:extLst>
      <p:ext uri="{BB962C8B-B14F-4D97-AF65-F5344CB8AC3E}">
        <p14:creationId xmlns:p14="http://schemas.microsoft.com/office/powerpoint/2010/main" val="344446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4D91D-2CA8-AD9F-16B1-7AEB26CAD947}"/>
              </a:ext>
            </a:extLst>
          </p:cNvPr>
          <p:cNvSpPr>
            <a:spLocks noGrp="1"/>
          </p:cNvSpPr>
          <p:nvPr>
            <p:ph sz="half" idx="2"/>
          </p:nvPr>
        </p:nvSpPr>
        <p:spPr>
          <a:xfrm>
            <a:off x="5476008" y="1316765"/>
            <a:ext cx="6715992" cy="4678789"/>
          </a:xfrm>
        </p:spPr>
        <p:txBody>
          <a:bodyPr>
            <a:normAutofit/>
          </a:bodyPr>
          <a:lstStyle/>
          <a:p>
            <a:pPr marL="342900" indent="-342900">
              <a:lnSpc>
                <a:spcPct val="100000"/>
              </a:lnSpc>
              <a:buFont typeface="Wingdings" panose="05000000000000000000" pitchFamily="2" charset="2"/>
              <a:buChar char="§"/>
            </a:pPr>
            <a:r>
              <a:rPr lang="en-AU" sz="2400" b="1" dirty="0">
                <a:solidFill>
                  <a:schemeClr val="tx1"/>
                </a:solidFill>
              </a:rPr>
              <a:t>For more information, view the following resources:</a:t>
            </a:r>
          </a:p>
          <a:p>
            <a:pPr marL="342900" indent="-342900">
              <a:lnSpc>
                <a:spcPct val="100000"/>
              </a:lnSpc>
              <a:buFont typeface="Wingdings" panose="05000000000000000000" pitchFamily="2" charset="2"/>
              <a:buChar char="§"/>
            </a:pPr>
            <a:endParaRPr lang="en-AU" sz="2400" dirty="0">
              <a:solidFill>
                <a:schemeClr val="tx1"/>
              </a:solidFill>
            </a:endParaRPr>
          </a:p>
          <a:p>
            <a:pPr marL="342900" indent="-342900">
              <a:lnSpc>
                <a:spcPct val="100000"/>
              </a:lnSpc>
              <a:spcAft>
                <a:spcPts val="1200"/>
              </a:spcAft>
              <a:buFont typeface="Wingdings" panose="05000000000000000000" pitchFamily="2" charset="2"/>
              <a:buChar char="§"/>
            </a:pPr>
            <a:r>
              <a:rPr lang="en-AU" sz="2400" dirty="0">
                <a:solidFill>
                  <a:schemeClr val="tx1"/>
                </a:solidFill>
              </a:rPr>
              <a:t>Chapter 6 – Meetings  </a:t>
            </a:r>
            <a:r>
              <a:rPr lang="en-AU" sz="2400" i="1" dirty="0">
                <a:solidFill>
                  <a:schemeClr val="tx1"/>
                </a:solidFill>
              </a:rPr>
              <a:t>Local Government Act 2019 (</a:t>
            </a:r>
            <a:r>
              <a:rPr lang="en-AU" sz="2400" dirty="0">
                <a:solidFill>
                  <a:schemeClr val="tx1"/>
                </a:solidFill>
              </a:rPr>
              <a:t>the Act</a:t>
            </a:r>
            <a:r>
              <a:rPr lang="en-AU" sz="2400" i="1" dirty="0">
                <a:solidFill>
                  <a:schemeClr val="tx1"/>
                </a:solidFill>
              </a:rPr>
              <a:t>)</a:t>
            </a:r>
          </a:p>
          <a:p>
            <a:pPr marL="342900" indent="-342900">
              <a:lnSpc>
                <a:spcPct val="100000"/>
              </a:lnSpc>
              <a:spcAft>
                <a:spcPts val="1200"/>
              </a:spcAft>
              <a:buFont typeface="Wingdings" panose="05000000000000000000" pitchFamily="2" charset="2"/>
              <a:buChar char="§"/>
            </a:pPr>
            <a:r>
              <a:rPr lang="en-AU" sz="2400" dirty="0">
                <a:solidFill>
                  <a:schemeClr val="tx1"/>
                </a:solidFill>
              </a:rPr>
              <a:t>Code of Conduct - Schedule 1 to the Act</a:t>
            </a:r>
          </a:p>
          <a:p>
            <a:pPr marL="342900" indent="-342900">
              <a:lnSpc>
                <a:spcPct val="100000"/>
              </a:lnSpc>
              <a:spcAft>
                <a:spcPts val="1200"/>
              </a:spcAft>
              <a:buFont typeface="Wingdings" panose="05000000000000000000" pitchFamily="2" charset="2"/>
              <a:buChar char="§"/>
            </a:pPr>
            <a:r>
              <a:rPr lang="en-AU" sz="2400" dirty="0">
                <a:solidFill>
                  <a:schemeClr val="tx1"/>
                </a:solidFill>
              </a:rPr>
              <a:t>Guide to Meeting Procedures</a:t>
            </a:r>
            <a:endParaRPr lang="en-GB" sz="2400" dirty="0">
              <a:solidFill>
                <a:schemeClr val="tx1"/>
              </a:solidFill>
            </a:endParaRPr>
          </a:p>
          <a:p>
            <a:endParaRPr lang="en-AU" dirty="0"/>
          </a:p>
        </p:txBody>
      </p:sp>
      <p:sp>
        <p:nvSpPr>
          <p:cNvPr id="4" name="Title 3">
            <a:extLst>
              <a:ext uri="{FF2B5EF4-FFF2-40B4-BE49-F238E27FC236}">
                <a16:creationId xmlns:a16="http://schemas.microsoft.com/office/drawing/2014/main" id="{763195DE-4F87-EB02-E629-3AD3045699A0}"/>
              </a:ext>
            </a:extLst>
          </p:cNvPr>
          <p:cNvSpPr>
            <a:spLocks noGrp="1"/>
          </p:cNvSpPr>
          <p:nvPr>
            <p:ph type="title"/>
          </p:nvPr>
        </p:nvSpPr>
        <p:spPr>
          <a:xfrm>
            <a:off x="5673436" y="356659"/>
            <a:ext cx="5703151" cy="720000"/>
          </a:xfrm>
        </p:spPr>
        <p:txBody>
          <a:bodyPr/>
          <a:lstStyle/>
          <a:p>
            <a:r>
              <a:rPr lang="en-AU" dirty="0"/>
              <a:t>Resources </a:t>
            </a:r>
          </a:p>
        </p:txBody>
      </p:sp>
      <p:pic>
        <p:nvPicPr>
          <p:cNvPr id="10" name="Content Placeholder 9" descr="An abstract connection in pale grey background">
            <a:extLst>
              <a:ext uri="{FF2B5EF4-FFF2-40B4-BE49-F238E27FC236}">
                <a16:creationId xmlns:a16="http://schemas.microsoft.com/office/drawing/2014/main" id="{F1C4381D-7C28-5B19-DB66-3B3B2D883477}"/>
              </a:ext>
            </a:extLst>
          </p:cNvPr>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0" y="0"/>
            <a:ext cx="5299364" cy="5995554"/>
          </a:xfrm>
        </p:spPr>
      </p:pic>
    </p:spTree>
    <p:extLst>
      <p:ext uri="{BB962C8B-B14F-4D97-AF65-F5344CB8AC3E}">
        <p14:creationId xmlns:p14="http://schemas.microsoft.com/office/powerpoint/2010/main" val="288084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2E668-C706-8FD9-C303-CD57BF0B7268}"/>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75606F54-0A27-5A16-1CFD-774FABCE5413}"/>
              </a:ext>
            </a:extLst>
          </p:cNvPr>
          <p:cNvSpPr>
            <a:spLocks noGrp="1"/>
          </p:cNvSpPr>
          <p:nvPr>
            <p:ph type="body" sz="quarter" idx="13"/>
          </p:nvPr>
        </p:nvSpPr>
        <p:spPr>
          <a:xfrm>
            <a:off x="504885" y="3155270"/>
            <a:ext cx="5234268" cy="249299"/>
          </a:xfrm>
        </p:spPr>
        <p:txBody>
          <a:bodyPr/>
          <a:lstStyle/>
          <a:p>
            <a:r>
              <a:rPr lang="en-AU" dirty="0"/>
              <a:t>Elected Member Training </a:t>
            </a:r>
          </a:p>
        </p:txBody>
      </p:sp>
      <p:sp>
        <p:nvSpPr>
          <p:cNvPr id="6" name="Text Placeholder 5">
            <a:extLst>
              <a:ext uri="{FF2B5EF4-FFF2-40B4-BE49-F238E27FC236}">
                <a16:creationId xmlns:a16="http://schemas.microsoft.com/office/drawing/2014/main" id="{5FFA35EC-A6DA-7E4C-F47E-16874CC28E0D}"/>
              </a:ext>
            </a:extLst>
          </p:cNvPr>
          <p:cNvSpPr>
            <a:spLocks noGrp="1"/>
          </p:cNvSpPr>
          <p:nvPr>
            <p:ph type="body" sz="quarter" idx="14"/>
          </p:nvPr>
        </p:nvSpPr>
        <p:spPr>
          <a:xfrm>
            <a:off x="504000" y="509055"/>
            <a:ext cx="5236040" cy="498598"/>
          </a:xfrm>
        </p:spPr>
        <p:txBody>
          <a:bodyPr/>
          <a:lstStyle/>
          <a:p>
            <a:r>
              <a:rPr lang="en-AU" dirty="0"/>
              <a:t>Department of Housing, Local Government and Community Development</a:t>
            </a:r>
          </a:p>
        </p:txBody>
      </p:sp>
      <p:sp>
        <p:nvSpPr>
          <p:cNvPr id="7" name="Title 6">
            <a:extLst>
              <a:ext uri="{FF2B5EF4-FFF2-40B4-BE49-F238E27FC236}">
                <a16:creationId xmlns:a16="http://schemas.microsoft.com/office/drawing/2014/main" id="{3BF0D000-CDA8-DA5F-304E-A78C18C66F2C}"/>
              </a:ext>
            </a:extLst>
          </p:cNvPr>
          <p:cNvSpPr>
            <a:spLocks noGrp="1"/>
          </p:cNvSpPr>
          <p:nvPr>
            <p:ph type="title"/>
          </p:nvPr>
        </p:nvSpPr>
        <p:spPr>
          <a:xfrm>
            <a:off x="615622" y="2365478"/>
            <a:ext cx="5449991" cy="606155"/>
          </a:xfrm>
        </p:spPr>
        <p:txBody>
          <a:bodyPr>
            <a:normAutofit fontScale="90000"/>
          </a:bodyPr>
          <a:lstStyle/>
          <a:p>
            <a:r>
              <a:rPr lang="en-AU" dirty="0"/>
              <a:t>Role of the Chair</a:t>
            </a:r>
          </a:p>
        </p:txBody>
      </p:sp>
      <p:pic>
        <p:nvPicPr>
          <p:cNvPr id="9" name="Picture Placeholder 8" descr="Single king chess piece on board">
            <a:extLst>
              <a:ext uri="{FF2B5EF4-FFF2-40B4-BE49-F238E27FC236}">
                <a16:creationId xmlns:a16="http://schemas.microsoft.com/office/drawing/2014/main" id="{9294CEA4-94F3-D308-B0AE-448F5744A42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047" r="22047"/>
          <a:stretch>
            <a:fillRect/>
          </a:stretch>
        </p:blipFill>
        <p:spPr>
          <a:xfrm>
            <a:off x="498765" y="0"/>
            <a:ext cx="5449991" cy="5995555"/>
          </a:xfrm>
        </p:spPr>
      </p:pic>
      <p:sp>
        <p:nvSpPr>
          <p:cNvPr id="10" name="Rounded Rectangle 10">
            <a:extLst>
              <a:ext uri="{FF2B5EF4-FFF2-40B4-BE49-F238E27FC236}">
                <a16:creationId xmlns:a16="http://schemas.microsoft.com/office/drawing/2014/main" id="{F339C671-93F4-6BA2-4B00-279D193988D3}"/>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E5130C1D-8495-749D-5CD3-B55085C35100}"/>
              </a:ext>
            </a:extLst>
          </p:cNvPr>
          <p:cNvSpPr/>
          <p:nvPr/>
        </p:nvSpPr>
        <p:spPr>
          <a:xfrm>
            <a:off x="5948756" y="1576956"/>
            <a:ext cx="6243244" cy="3158685"/>
          </a:xfrm>
          <a:prstGeom prst="rect">
            <a:avLst/>
          </a:prstGeom>
        </p:spPr>
        <p:txBody>
          <a:bodyPr wrap="square">
            <a:spAutoFit/>
          </a:bodyPr>
          <a:lstStyle/>
          <a:p>
            <a:pPr algn="ctr">
              <a:lnSpc>
                <a:spcPct val="150000"/>
              </a:lnSpc>
            </a:pPr>
            <a:r>
              <a:rPr lang="en-AU" sz="3200" b="1" dirty="0"/>
              <a:t>“Be the Chair you wish you had or would want to have”  </a:t>
            </a:r>
          </a:p>
          <a:p>
            <a:pPr algn="ctr">
              <a:lnSpc>
                <a:spcPct val="150000"/>
              </a:lnSpc>
            </a:pPr>
            <a:endParaRPr lang="en-AU" sz="2400" dirty="0"/>
          </a:p>
          <a:p>
            <a:pPr algn="ctr">
              <a:lnSpc>
                <a:spcPct val="150000"/>
              </a:lnSpc>
            </a:pPr>
            <a:r>
              <a:rPr lang="en-AU" sz="2400" dirty="0"/>
              <a:t>Simon Sinek- CEO, Optimism.</a:t>
            </a:r>
          </a:p>
          <a:p>
            <a:pPr algn="ctr">
              <a:lnSpc>
                <a:spcPct val="150000"/>
              </a:lnSpc>
            </a:pPr>
            <a:endParaRPr lang="en-AU" sz="2400" dirty="0"/>
          </a:p>
        </p:txBody>
      </p:sp>
    </p:spTree>
    <p:extLst>
      <p:ext uri="{BB962C8B-B14F-4D97-AF65-F5344CB8AC3E}">
        <p14:creationId xmlns:p14="http://schemas.microsoft.com/office/powerpoint/2010/main" val="166872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7BC5-D80C-7697-68B9-6905729DC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C26D2-763C-7746-FB44-D97105E80971}"/>
              </a:ext>
            </a:extLst>
          </p:cNvPr>
          <p:cNvSpPr>
            <a:spLocks noGrp="1"/>
          </p:cNvSpPr>
          <p:nvPr>
            <p:ph type="title"/>
          </p:nvPr>
        </p:nvSpPr>
        <p:spPr>
          <a:xfrm>
            <a:off x="4613564" y="150560"/>
            <a:ext cx="6631085" cy="720000"/>
          </a:xfrm>
        </p:spPr>
        <p:txBody>
          <a:bodyPr/>
          <a:lstStyle/>
          <a:p>
            <a:r>
              <a:rPr lang="en-AU" sz="3200" dirty="0"/>
              <a:t>Role of the  Mayor/President</a:t>
            </a:r>
          </a:p>
        </p:txBody>
      </p:sp>
      <p:sp>
        <p:nvSpPr>
          <p:cNvPr id="7" name="Content Placeholder 6">
            <a:extLst>
              <a:ext uri="{FF2B5EF4-FFF2-40B4-BE49-F238E27FC236}">
                <a16:creationId xmlns:a16="http://schemas.microsoft.com/office/drawing/2014/main" id="{D1A12B74-2388-6318-5CE6-644E13D2F816}"/>
              </a:ext>
            </a:extLst>
          </p:cNvPr>
          <p:cNvSpPr>
            <a:spLocks noGrp="1"/>
          </p:cNvSpPr>
          <p:nvPr>
            <p:ph idx="1"/>
          </p:nvPr>
        </p:nvSpPr>
        <p:spPr>
          <a:xfrm>
            <a:off x="4613564" y="1021117"/>
            <a:ext cx="7460672" cy="4966323"/>
          </a:xfrm>
        </p:spPr>
        <p:txBody>
          <a:bodyPr>
            <a:normAutofit fontScale="92500" lnSpcReduction="20000"/>
          </a:bodyPr>
          <a:lstStyle/>
          <a:p>
            <a:pPr>
              <a:lnSpc>
                <a:spcPct val="100000"/>
              </a:lnSpc>
            </a:pPr>
            <a:r>
              <a:rPr lang="en-AU" sz="2400" dirty="0">
                <a:solidFill>
                  <a:srgbClr val="0070C0"/>
                </a:solidFill>
                <a:ea typeface="Calibri" panose="020F0502020204030204" pitchFamily="34" charset="0"/>
                <a:cs typeface="Times New Roman" panose="02020603050405020304" pitchFamily="18" charset="0"/>
              </a:rPr>
              <a:t>In addition to the role of a council member, the Mayor /President also does the following: </a:t>
            </a:r>
          </a:p>
          <a:p>
            <a:pPr>
              <a:lnSpc>
                <a:spcPct val="100000"/>
              </a:lnSpc>
            </a:pPr>
            <a:endParaRPr lang="en-AU" sz="2400" dirty="0">
              <a:ea typeface="Calibri" panose="020F0502020204030204" pitchFamily="34" charset="0"/>
              <a:cs typeface="Times New Roman" panose="02020603050405020304" pitchFamily="18" charset="0"/>
            </a:endParaRPr>
          </a:p>
          <a:p>
            <a:pPr marL="342900" indent="-342900">
              <a:spcAft>
                <a:spcPts val="1400"/>
              </a:spcAft>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Chairs meetings and steers the council towards making collective decisions</a:t>
            </a:r>
          </a:p>
          <a:p>
            <a:pPr marL="342900" indent="-342900">
              <a:spcAft>
                <a:spcPts val="1400"/>
              </a:spcAft>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Keeps order during meetings and enforces meeting rules if needed. </a:t>
            </a:r>
          </a:p>
          <a:p>
            <a:pPr marL="342900" indent="-342900">
              <a:spcAft>
                <a:spcPts val="1400"/>
              </a:spcAft>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Promotes high standards and models good behaviour</a:t>
            </a:r>
          </a:p>
          <a:p>
            <a:pPr marL="342900" lvl="0" indent="-342900">
              <a:lnSpc>
                <a:spcPct val="90000"/>
              </a:lnSpc>
              <a:spcBef>
                <a:spcPts val="1000"/>
              </a:spcBef>
              <a:spcAft>
                <a:spcPts val="1400"/>
              </a:spcAft>
              <a:buFont typeface="Wingdings" panose="05000000000000000000" pitchFamily="2" charset="2"/>
              <a:buChar char="§"/>
              <a:defRPr/>
            </a:pPr>
            <a:r>
              <a:rPr lang="en-AU" sz="2400" dirty="0">
                <a:ea typeface="Calibri" panose="020F0502020204030204" pitchFamily="34" charset="0"/>
                <a:cs typeface="Times New Roman" panose="02020603050405020304" pitchFamily="18" charset="0"/>
              </a:rPr>
              <a:t>Supports councillors to understand and perform their roles.</a:t>
            </a:r>
          </a:p>
          <a:p>
            <a:pPr marL="342900" indent="-342900">
              <a:spcAft>
                <a:spcPts val="1400"/>
              </a:spcAft>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Speaks on behalf of council </a:t>
            </a:r>
          </a:p>
          <a:p>
            <a:pPr marL="342900" indent="-342900">
              <a:spcAft>
                <a:spcPts val="1400"/>
              </a:spcAft>
              <a:buFont typeface="Wingdings" panose="05000000000000000000" pitchFamily="2" charset="2"/>
              <a:buChar char="§"/>
            </a:pPr>
            <a:r>
              <a:rPr lang="en-AU" sz="2400" dirty="0">
                <a:ea typeface="Calibri" panose="020F0502020204030204" pitchFamily="34" charset="0"/>
                <a:cs typeface="Times New Roman" panose="02020603050405020304" pitchFamily="18" charset="0"/>
              </a:rPr>
              <a:t>Works closely with the CEO </a:t>
            </a:r>
          </a:p>
          <a:p>
            <a:pPr marL="342900" indent="-342900">
              <a:spcAft>
                <a:spcPts val="1400"/>
              </a:spcAft>
              <a:buFont typeface="Wingdings" panose="05000000000000000000" pitchFamily="2" charset="2"/>
              <a:buChar char="§"/>
            </a:pPr>
            <a:endParaRPr lang="en-AU" sz="2400" dirty="0">
              <a:ea typeface="Calibri" panose="020F0502020204030204" pitchFamily="34" charset="0"/>
              <a:cs typeface="Times New Roman" panose="02020603050405020304" pitchFamily="18" charset="0"/>
            </a:endParaRPr>
          </a:p>
          <a:p>
            <a:endParaRPr lang="en-AU" dirty="0"/>
          </a:p>
        </p:txBody>
      </p:sp>
      <p:pic>
        <p:nvPicPr>
          <p:cNvPr id="3" name="Content Placeholder 6" descr="An isolated wooden chair">
            <a:extLst>
              <a:ext uri="{FF2B5EF4-FFF2-40B4-BE49-F238E27FC236}">
                <a16:creationId xmlns:a16="http://schemas.microsoft.com/office/drawing/2014/main" id="{BBBA2538-7EE6-6962-497B-100F1CD0E4D0}"/>
              </a:ext>
            </a:extLst>
          </p:cNvPr>
          <p:cNvPicPr>
            <a:picLocks noChangeAspect="1"/>
          </p:cNvPicPr>
          <p:nvPr/>
        </p:nvPicPr>
        <p:blipFill>
          <a:blip r:embed="rId3" cstate="print">
            <a:extLst>
              <a:ext uri="{28A0092B-C50C-407E-A947-70E740481C1C}">
                <a14:useLocalDpi xmlns:a14="http://schemas.microsoft.com/office/drawing/2010/main" val="0"/>
              </a:ext>
            </a:extLst>
          </a:blip>
          <a:srcRect r="20985" b="-1"/>
          <a:stretch>
            <a:fillRect/>
          </a:stretch>
        </p:blipFill>
        <p:spPr>
          <a:xfrm>
            <a:off x="2" y="0"/>
            <a:ext cx="4436916" cy="5999967"/>
          </a:xfrm>
          <a:prstGeom prst="rect">
            <a:avLst/>
          </a:prstGeom>
          <a:noFill/>
        </p:spPr>
      </p:pic>
    </p:spTree>
    <p:extLst>
      <p:ext uri="{BB962C8B-B14F-4D97-AF65-F5344CB8AC3E}">
        <p14:creationId xmlns:p14="http://schemas.microsoft.com/office/powerpoint/2010/main" val="366178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488B2-AD7A-B844-3638-F20645787B0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C299058-4A79-AAEA-20E5-B5FA9A7854DD}"/>
              </a:ext>
            </a:extLst>
          </p:cNvPr>
          <p:cNvSpPr>
            <a:spLocks noGrp="1"/>
          </p:cNvSpPr>
          <p:nvPr>
            <p:ph sz="half" idx="2"/>
          </p:nvPr>
        </p:nvSpPr>
        <p:spPr>
          <a:xfrm>
            <a:off x="4759036" y="1065272"/>
            <a:ext cx="7341106" cy="4934695"/>
          </a:xfrm>
        </p:spPr>
        <p:txBody>
          <a:bodyPr>
            <a:normAutofit fontScale="92500" lnSpcReduction="10000"/>
          </a:bodyPr>
          <a:lstStyle/>
          <a:p>
            <a:pPr marL="342900" indent="-342900">
              <a:buFont typeface="Wingdings" panose="05000000000000000000" pitchFamily="2" charset="2"/>
              <a:buChar char="§"/>
            </a:pPr>
            <a:r>
              <a:rPr lang="en-AU" sz="2500" dirty="0"/>
              <a:t>Effective meetings are an important part of good governance. </a:t>
            </a:r>
          </a:p>
          <a:p>
            <a:r>
              <a:rPr lang="en-AU" sz="2500" dirty="0"/>
              <a:t> </a:t>
            </a:r>
          </a:p>
          <a:p>
            <a:pPr marL="457200" indent="-457200">
              <a:buFont typeface="+mj-lt"/>
              <a:buAutoNum type="arabicPeriod"/>
            </a:pPr>
            <a:r>
              <a:rPr lang="en-AU" altLang="en-US" sz="2500" dirty="0"/>
              <a:t>Notice of meeting </a:t>
            </a:r>
          </a:p>
          <a:p>
            <a:pPr marL="457200" indent="-457200">
              <a:buFont typeface="+mj-lt"/>
              <a:buAutoNum type="arabicPeriod"/>
            </a:pPr>
            <a:endParaRPr lang="en-AU" altLang="en-US" sz="2500" dirty="0"/>
          </a:p>
          <a:p>
            <a:pPr marL="457200" indent="-457200">
              <a:buFont typeface="+mj-lt"/>
              <a:buAutoNum type="arabicPeriod"/>
            </a:pPr>
            <a:r>
              <a:rPr lang="en-AU" altLang="en-US" sz="2500" dirty="0"/>
              <a:t>Clear content (what is the meeting about?)</a:t>
            </a:r>
          </a:p>
          <a:p>
            <a:pPr marL="457200" indent="-457200">
              <a:buFont typeface="+mj-lt"/>
              <a:buAutoNum type="arabicPeriod"/>
            </a:pPr>
            <a:endParaRPr lang="en-AU" altLang="en-US" sz="2500" dirty="0"/>
          </a:p>
          <a:p>
            <a:pPr marL="457200" indent="-457200">
              <a:buFont typeface="+mj-lt"/>
              <a:buAutoNum type="arabicPeriod"/>
            </a:pPr>
            <a:r>
              <a:rPr lang="en-AU" altLang="en-US" sz="2500" dirty="0"/>
              <a:t>Meeting rules</a:t>
            </a:r>
          </a:p>
          <a:p>
            <a:pPr marL="457200" indent="-457200">
              <a:buFont typeface="+mj-lt"/>
              <a:buAutoNum type="arabicPeriod"/>
            </a:pPr>
            <a:endParaRPr lang="en-AU" altLang="en-US" sz="2500" dirty="0"/>
          </a:p>
          <a:p>
            <a:pPr marL="457200" indent="-457200">
              <a:buFont typeface="+mj-lt"/>
              <a:buAutoNum type="arabicPeriod"/>
            </a:pPr>
            <a:r>
              <a:rPr lang="en-AU" altLang="en-US" sz="2500" dirty="0"/>
              <a:t>Chairing meetings</a:t>
            </a:r>
          </a:p>
          <a:p>
            <a:pPr marL="457200" indent="-457200">
              <a:buFont typeface="+mj-lt"/>
              <a:buAutoNum type="arabicPeriod"/>
            </a:pPr>
            <a:endParaRPr lang="en-AU" altLang="en-US" sz="2500" dirty="0"/>
          </a:p>
          <a:p>
            <a:pPr marL="457200" indent="-457200">
              <a:buFont typeface="+mj-lt"/>
              <a:buAutoNum type="arabicPeriod"/>
            </a:pPr>
            <a:r>
              <a:rPr lang="en-AU" altLang="en-US" sz="2500" dirty="0"/>
              <a:t>Council decision-making</a:t>
            </a:r>
            <a:endParaRPr lang="en-US" altLang="en-US" sz="2500" dirty="0"/>
          </a:p>
          <a:p>
            <a:endParaRPr lang="en-AU" dirty="0"/>
          </a:p>
        </p:txBody>
      </p:sp>
      <p:sp>
        <p:nvSpPr>
          <p:cNvPr id="2" name="Title 1">
            <a:extLst>
              <a:ext uri="{FF2B5EF4-FFF2-40B4-BE49-F238E27FC236}">
                <a16:creationId xmlns:a16="http://schemas.microsoft.com/office/drawing/2014/main" id="{1C55779C-FD15-E950-2581-2B16164E1DF6}"/>
              </a:ext>
            </a:extLst>
          </p:cNvPr>
          <p:cNvSpPr>
            <a:spLocks noGrp="1"/>
          </p:cNvSpPr>
          <p:nvPr>
            <p:ph type="title"/>
          </p:nvPr>
        </p:nvSpPr>
        <p:spPr>
          <a:xfrm>
            <a:off x="4759036" y="102913"/>
            <a:ext cx="6800777" cy="838664"/>
          </a:xfrm>
        </p:spPr>
        <p:txBody>
          <a:bodyPr anchor="ctr">
            <a:noAutofit/>
          </a:bodyPr>
          <a:lstStyle/>
          <a:p>
            <a:r>
              <a:rPr lang="en-AU" sz="3800" dirty="0"/>
              <a:t>Effective Meetings: How? </a:t>
            </a:r>
          </a:p>
        </p:txBody>
      </p:sp>
      <p:pic>
        <p:nvPicPr>
          <p:cNvPr id="6" name="Picture Placeholder 8" descr="City lights focused in magnifying glass">
            <a:extLst>
              <a:ext uri="{FF2B5EF4-FFF2-40B4-BE49-F238E27FC236}">
                <a16:creationId xmlns:a16="http://schemas.microsoft.com/office/drawing/2014/main" id="{25DA00CB-600E-5AC0-66A9-255DBD6307A4}"/>
              </a:ext>
            </a:extLst>
          </p:cNvPr>
          <p:cNvPicPr>
            <a:picLocks noChangeAspect="1"/>
          </p:cNvPicPr>
          <p:nvPr/>
        </p:nvPicPr>
        <p:blipFill>
          <a:blip r:embed="rId3">
            <a:extLst>
              <a:ext uri="{28A0092B-C50C-407E-A947-70E740481C1C}">
                <a14:useLocalDpi xmlns:a14="http://schemas.microsoft.com/office/drawing/2010/main" val="0"/>
              </a:ext>
            </a:extLst>
          </a:blip>
          <a:srcRect l="20191" r="20191"/>
          <a:stretch>
            <a:fillRect/>
          </a:stretch>
        </p:blipFill>
        <p:spPr>
          <a:xfrm>
            <a:off x="0" y="0"/>
            <a:ext cx="4647156" cy="5987441"/>
          </a:xfrm>
          <a:prstGeom prst="rect">
            <a:avLst/>
          </a:prstGeom>
        </p:spPr>
      </p:pic>
    </p:spTree>
    <p:extLst>
      <p:ext uri="{BB962C8B-B14F-4D97-AF65-F5344CB8AC3E}">
        <p14:creationId xmlns:p14="http://schemas.microsoft.com/office/powerpoint/2010/main" val="80301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301E-70E1-C716-53BB-83F4BA4B3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305D2-D2CF-E5D4-E005-4B542CCCF2EC}"/>
              </a:ext>
            </a:extLst>
          </p:cNvPr>
          <p:cNvSpPr>
            <a:spLocks noGrp="1"/>
          </p:cNvSpPr>
          <p:nvPr>
            <p:ph type="title"/>
          </p:nvPr>
        </p:nvSpPr>
        <p:spPr>
          <a:xfrm>
            <a:off x="3457182" y="231968"/>
            <a:ext cx="8734817" cy="720000"/>
          </a:xfrm>
        </p:spPr>
        <p:txBody>
          <a:bodyPr/>
          <a:lstStyle/>
          <a:p>
            <a:r>
              <a:rPr lang="en-AU" altLang="en-US" sz="3800" dirty="0"/>
              <a:t>Notice of Meeting</a:t>
            </a:r>
            <a:endParaRPr lang="en-AU" sz="3800" dirty="0"/>
          </a:p>
        </p:txBody>
      </p:sp>
      <p:sp>
        <p:nvSpPr>
          <p:cNvPr id="5" name="Content Placeholder 4">
            <a:extLst>
              <a:ext uri="{FF2B5EF4-FFF2-40B4-BE49-F238E27FC236}">
                <a16:creationId xmlns:a16="http://schemas.microsoft.com/office/drawing/2014/main" id="{9B98F721-AEFB-3DF0-B9CA-F761F7495172}"/>
              </a:ext>
            </a:extLst>
          </p:cNvPr>
          <p:cNvSpPr>
            <a:spLocks noGrp="1"/>
          </p:cNvSpPr>
          <p:nvPr>
            <p:ph idx="1"/>
          </p:nvPr>
        </p:nvSpPr>
        <p:spPr>
          <a:xfrm>
            <a:off x="3569917" y="1076659"/>
            <a:ext cx="8622081" cy="4929286"/>
          </a:xfrm>
        </p:spPr>
        <p:txBody>
          <a:bodyPr>
            <a:normAutofit/>
          </a:bodyPr>
          <a:lstStyle/>
          <a:p>
            <a:pPr marL="342900" indent="-342900">
              <a:lnSpc>
                <a:spcPct val="110000"/>
              </a:lnSpc>
              <a:buFont typeface="Wingdings" panose="05000000000000000000" pitchFamily="2" charset="2"/>
              <a:buChar char="§"/>
            </a:pPr>
            <a:r>
              <a:rPr lang="en-GB" altLang="en-US" sz="2500" dirty="0"/>
              <a:t>Preparation is key to a successful meeting.</a:t>
            </a:r>
          </a:p>
          <a:p>
            <a:pPr marL="342900" indent="-342900">
              <a:lnSpc>
                <a:spcPct val="110000"/>
              </a:lnSpc>
              <a:buFont typeface="Wingdings" panose="05000000000000000000" pitchFamily="2" charset="2"/>
              <a:buChar char="§"/>
            </a:pPr>
            <a:r>
              <a:rPr lang="en-GB" altLang="en-US" sz="2500" dirty="0"/>
              <a:t>Meetings are convened by the CEO. </a:t>
            </a:r>
          </a:p>
          <a:p>
            <a:pPr>
              <a:lnSpc>
                <a:spcPct val="110000"/>
              </a:lnSpc>
            </a:pPr>
            <a:endParaRPr lang="en-AU" sz="2500" b="1" dirty="0">
              <a:solidFill>
                <a:srgbClr val="0071BC"/>
              </a:solidFill>
            </a:endParaRPr>
          </a:p>
          <a:p>
            <a:pPr>
              <a:lnSpc>
                <a:spcPct val="110000"/>
              </a:lnSpc>
            </a:pPr>
            <a:r>
              <a:rPr lang="en-AU" sz="2500" b="1" dirty="0">
                <a:solidFill>
                  <a:srgbClr val="0071BC"/>
                </a:solidFill>
              </a:rPr>
              <a:t>The notice for </a:t>
            </a:r>
            <a:r>
              <a:rPr lang="en-AU" sz="2500" b="1" dirty="0">
                <a:solidFill>
                  <a:srgbClr val="0070C0"/>
                </a:solidFill>
              </a:rPr>
              <a:t>a council </a:t>
            </a:r>
            <a:r>
              <a:rPr lang="en-AU" sz="2500" b="1" dirty="0">
                <a:solidFill>
                  <a:srgbClr val="0071BC"/>
                </a:solidFill>
              </a:rPr>
              <a:t>meeting must:</a:t>
            </a:r>
            <a:endParaRPr lang="en-AU" sz="2500" dirty="0"/>
          </a:p>
          <a:p>
            <a:pPr marL="457200" indent="-457200">
              <a:spcBef>
                <a:spcPts val="1000"/>
              </a:spcBef>
              <a:buFont typeface="Wingdings" panose="05000000000000000000" pitchFamily="2" charset="2"/>
              <a:buChar char="§"/>
            </a:pPr>
            <a:r>
              <a:rPr lang="en-AU" sz="2500" dirty="0"/>
              <a:t>be in writing</a:t>
            </a:r>
          </a:p>
          <a:p>
            <a:pPr marL="457200" indent="-457200">
              <a:buFont typeface="Wingdings" panose="05000000000000000000" pitchFamily="2" charset="2"/>
              <a:buChar char="§"/>
            </a:pPr>
            <a:endParaRPr lang="en-AU" sz="2500" dirty="0"/>
          </a:p>
          <a:p>
            <a:pPr marL="457200" indent="-457200">
              <a:buFont typeface="Wingdings" panose="05000000000000000000" pitchFamily="2" charset="2"/>
              <a:buChar char="§"/>
            </a:pPr>
            <a:r>
              <a:rPr lang="en-AU" sz="2500" dirty="0"/>
              <a:t>give the details of the meeting such as date, time, place, agenda (including confidential business)</a:t>
            </a:r>
          </a:p>
          <a:p>
            <a:endParaRPr lang="en-AU" sz="2500" dirty="0"/>
          </a:p>
          <a:p>
            <a:pPr marL="457200" indent="-457200">
              <a:buFont typeface="Wingdings" panose="05000000000000000000" pitchFamily="2" charset="2"/>
              <a:buChar char="§"/>
            </a:pPr>
            <a:r>
              <a:rPr lang="en-AU" sz="2500" dirty="0"/>
              <a:t>be given to members and published on the council’s website at least 3 business days before the date of the meeting.</a:t>
            </a:r>
          </a:p>
          <a:p>
            <a:pPr marL="342900" indent="-342900">
              <a:lnSpc>
                <a:spcPct val="110000"/>
              </a:lnSpc>
              <a:buFont typeface="Wingdings" panose="05000000000000000000" pitchFamily="2" charset="2"/>
              <a:buChar char="§"/>
            </a:pPr>
            <a:endParaRPr lang="en-AU" dirty="0"/>
          </a:p>
        </p:txBody>
      </p:sp>
      <p:pic>
        <p:nvPicPr>
          <p:cNvPr id="10" name="Content Placeholder 5" descr="Gold colored compass">
            <a:extLst>
              <a:ext uri="{FF2B5EF4-FFF2-40B4-BE49-F238E27FC236}">
                <a16:creationId xmlns:a16="http://schemas.microsoft.com/office/drawing/2014/main" id="{33F215B3-3E99-3B5B-C778-FE22D331F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457182" cy="6005944"/>
          </a:xfrm>
          <a:prstGeom prst="rect">
            <a:avLst/>
          </a:prstGeom>
        </p:spPr>
      </p:pic>
    </p:spTree>
    <p:extLst>
      <p:ext uri="{BB962C8B-B14F-4D97-AF65-F5344CB8AC3E}">
        <p14:creationId xmlns:p14="http://schemas.microsoft.com/office/powerpoint/2010/main" val="87847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AB772-15FF-9333-C1C7-533373877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F7163-E64E-DB18-BEC9-88294194D5EC}"/>
              </a:ext>
            </a:extLst>
          </p:cNvPr>
          <p:cNvSpPr>
            <a:spLocks noGrp="1"/>
          </p:cNvSpPr>
          <p:nvPr>
            <p:ph type="title"/>
          </p:nvPr>
        </p:nvSpPr>
        <p:spPr>
          <a:xfrm>
            <a:off x="863418" y="231968"/>
            <a:ext cx="11158864" cy="720000"/>
          </a:xfrm>
        </p:spPr>
        <p:txBody>
          <a:bodyPr/>
          <a:lstStyle/>
          <a:p>
            <a:r>
              <a:rPr lang="en-AU" altLang="en-US" sz="4000" dirty="0"/>
              <a:t>Clear Content (what is the meeting about?)</a:t>
            </a:r>
            <a:endParaRPr lang="en-AU" sz="4000" dirty="0"/>
          </a:p>
        </p:txBody>
      </p:sp>
      <p:sp>
        <p:nvSpPr>
          <p:cNvPr id="5" name="Content Placeholder 4">
            <a:extLst>
              <a:ext uri="{FF2B5EF4-FFF2-40B4-BE49-F238E27FC236}">
                <a16:creationId xmlns:a16="http://schemas.microsoft.com/office/drawing/2014/main" id="{DD903A00-AB44-BD98-7FCC-7EE7B2D1213F}"/>
              </a:ext>
            </a:extLst>
          </p:cNvPr>
          <p:cNvSpPr>
            <a:spLocks noGrp="1"/>
          </p:cNvSpPr>
          <p:nvPr>
            <p:ph idx="1"/>
          </p:nvPr>
        </p:nvSpPr>
        <p:spPr>
          <a:xfrm>
            <a:off x="498764" y="1076659"/>
            <a:ext cx="8853054" cy="4656598"/>
          </a:xfrm>
        </p:spPr>
        <p:txBody>
          <a:bodyPr>
            <a:normAutofit/>
          </a:bodyPr>
          <a:lstStyle/>
          <a:p>
            <a:pPr marL="342900" indent="-342900">
              <a:lnSpc>
                <a:spcPct val="110000"/>
              </a:lnSpc>
              <a:buFont typeface="Wingdings" panose="05000000000000000000" pitchFamily="2" charset="2"/>
              <a:buChar char="§"/>
            </a:pPr>
            <a:r>
              <a:rPr lang="en-AU" sz="2500" dirty="0">
                <a:cs typeface="Times New Roman" panose="02020603050405020304" pitchFamily="18" charset="0"/>
              </a:rPr>
              <a:t>The agenda is prepared by the CEO in consultation with the Chair.</a:t>
            </a:r>
          </a:p>
          <a:p>
            <a:pPr marL="342900" indent="-342900">
              <a:lnSpc>
                <a:spcPct val="110000"/>
              </a:lnSpc>
              <a:buFont typeface="Wingdings" panose="05000000000000000000" pitchFamily="2" charset="2"/>
              <a:buChar char="§"/>
            </a:pPr>
            <a:endParaRPr lang="en-AU" sz="2500" dirty="0"/>
          </a:p>
          <a:p>
            <a:pPr marL="342900" indent="-342900">
              <a:lnSpc>
                <a:spcPct val="110000"/>
              </a:lnSpc>
              <a:buFont typeface="Wingdings" panose="05000000000000000000" pitchFamily="2" charset="2"/>
              <a:buChar char="§"/>
            </a:pPr>
            <a:r>
              <a:rPr lang="en-AU" sz="2500" dirty="0"/>
              <a:t>Council members can suggest agenda items. </a:t>
            </a:r>
          </a:p>
          <a:p>
            <a:pPr marL="342900" indent="-342900">
              <a:lnSpc>
                <a:spcPct val="110000"/>
              </a:lnSpc>
              <a:buFont typeface="Wingdings" panose="05000000000000000000" pitchFamily="2" charset="2"/>
              <a:buChar char="§"/>
            </a:pPr>
            <a:endParaRPr lang="en-AU" sz="2500" dirty="0">
              <a:ea typeface="Calibri" panose="020F0502020204030204" pitchFamily="34" charset="0"/>
              <a:cs typeface="Times New Roman" panose="02020603050405020304" pitchFamily="18" charset="0"/>
            </a:endParaRPr>
          </a:p>
          <a:p>
            <a:pPr marL="342900" indent="-342900">
              <a:lnSpc>
                <a:spcPct val="110000"/>
              </a:lnSpc>
              <a:buFont typeface="Wingdings" panose="05000000000000000000" pitchFamily="2" charset="2"/>
              <a:buChar char="§"/>
            </a:pPr>
            <a:r>
              <a:rPr lang="en-AU" sz="2500" dirty="0"/>
              <a:t>The agenda provides a road map for the meeting.</a:t>
            </a:r>
          </a:p>
          <a:p>
            <a:pPr marL="342900" indent="-342900">
              <a:lnSpc>
                <a:spcPct val="110000"/>
              </a:lnSpc>
              <a:buFont typeface="Wingdings" panose="05000000000000000000" pitchFamily="2" charset="2"/>
              <a:buChar char="§"/>
            </a:pPr>
            <a:endParaRPr lang="en-AU" sz="2500" dirty="0"/>
          </a:p>
          <a:p>
            <a:pPr marL="342900" indent="-342900">
              <a:lnSpc>
                <a:spcPct val="110000"/>
              </a:lnSpc>
              <a:buFont typeface="Wingdings" panose="05000000000000000000" pitchFamily="2" charset="2"/>
              <a:buChar char="§"/>
            </a:pPr>
            <a:r>
              <a:rPr lang="en-AU" sz="2500" dirty="0"/>
              <a:t> It informs the community about the business of council. </a:t>
            </a:r>
          </a:p>
          <a:p>
            <a:pPr marL="342900" indent="-342900">
              <a:lnSpc>
                <a:spcPct val="110000"/>
              </a:lnSpc>
              <a:buFont typeface="Wingdings" panose="05000000000000000000" pitchFamily="2" charset="2"/>
              <a:buChar char="§"/>
            </a:pPr>
            <a:endParaRPr lang="en-AU" sz="2500" dirty="0"/>
          </a:p>
          <a:p>
            <a:pPr marL="342900" indent="-342900">
              <a:lnSpc>
                <a:spcPct val="110000"/>
              </a:lnSpc>
              <a:buFont typeface="Wingdings" panose="05000000000000000000" pitchFamily="2" charset="2"/>
              <a:buChar char="§"/>
            </a:pPr>
            <a:r>
              <a:rPr lang="en-AU" sz="2500" dirty="0"/>
              <a:t>A well-structured agenda is the key to an effective council meeting. </a:t>
            </a:r>
            <a:endParaRPr lang="en-AU" sz="2500" dirty="0">
              <a:ea typeface="Calibri" panose="020F0502020204030204" pitchFamily="34" charset="0"/>
              <a:cs typeface="Times New Roman" panose="02020603050405020304" pitchFamily="18" charset="0"/>
            </a:endParaRPr>
          </a:p>
          <a:p>
            <a:pPr>
              <a:lnSpc>
                <a:spcPct val="110000"/>
              </a:lnSpc>
            </a:pPr>
            <a:endParaRPr lang="en-AU"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0000"/>
              </a:lnSpc>
              <a:buFont typeface="Wingdings" panose="05000000000000000000" pitchFamily="2" charset="2"/>
              <a:buChar char="§"/>
            </a:pPr>
            <a:endParaRPr lang="en-AU" sz="2400" dirty="0"/>
          </a:p>
        </p:txBody>
      </p:sp>
      <p:sp>
        <p:nvSpPr>
          <p:cNvPr id="3" name="Rounded Rectangle 10">
            <a:extLst>
              <a:ext uri="{FF2B5EF4-FFF2-40B4-BE49-F238E27FC236}">
                <a16:creationId xmlns:a16="http://schemas.microsoft.com/office/drawing/2014/main" id="{5D92A8BA-F201-B249-42BD-70A49884A451}"/>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0ADED8DC-FA53-EF24-7116-07FB4B8EE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6118" y="1239320"/>
            <a:ext cx="2639291" cy="3301269"/>
          </a:xfrm>
          <a:prstGeom prst="rect">
            <a:avLst/>
          </a:prstGeom>
        </p:spPr>
      </p:pic>
    </p:spTree>
    <p:extLst>
      <p:ext uri="{BB962C8B-B14F-4D97-AF65-F5344CB8AC3E}">
        <p14:creationId xmlns:p14="http://schemas.microsoft.com/office/powerpoint/2010/main" val="68850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B6270-D835-731E-F355-C074FE0A8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2A6DA-286D-DC1B-57FC-795EF5E225DB}"/>
              </a:ext>
            </a:extLst>
          </p:cNvPr>
          <p:cNvSpPr>
            <a:spLocks noGrp="1"/>
          </p:cNvSpPr>
          <p:nvPr>
            <p:ph type="title"/>
          </p:nvPr>
        </p:nvSpPr>
        <p:spPr>
          <a:xfrm>
            <a:off x="4280470" y="136445"/>
            <a:ext cx="6383094" cy="720000"/>
          </a:xfrm>
        </p:spPr>
        <p:txBody>
          <a:bodyPr/>
          <a:lstStyle/>
          <a:p>
            <a:r>
              <a:rPr lang="en-AU" altLang="en-US" sz="4000" dirty="0"/>
              <a:t>Meeting Rules  </a:t>
            </a:r>
            <a:endParaRPr lang="en-AU" sz="4000" dirty="0"/>
          </a:p>
        </p:txBody>
      </p:sp>
      <p:sp>
        <p:nvSpPr>
          <p:cNvPr id="5" name="Content Placeholder 4">
            <a:extLst>
              <a:ext uri="{FF2B5EF4-FFF2-40B4-BE49-F238E27FC236}">
                <a16:creationId xmlns:a16="http://schemas.microsoft.com/office/drawing/2014/main" id="{02435414-43A9-43BA-DC65-235CF04FE99E}"/>
              </a:ext>
            </a:extLst>
          </p:cNvPr>
          <p:cNvSpPr>
            <a:spLocks noGrp="1"/>
          </p:cNvSpPr>
          <p:nvPr>
            <p:ph idx="1"/>
          </p:nvPr>
        </p:nvSpPr>
        <p:spPr>
          <a:xfrm>
            <a:off x="4135582" y="989556"/>
            <a:ext cx="7957680" cy="5011999"/>
          </a:xfrm>
        </p:spPr>
        <p:txBody>
          <a:bodyPr>
            <a:normAutofit fontScale="77500" lnSpcReduction="20000"/>
          </a:bodyPr>
          <a:lstStyle/>
          <a:p>
            <a:pPr marL="342900" indent="-342900">
              <a:lnSpc>
                <a:spcPct val="110000"/>
              </a:lnSpc>
              <a:buFont typeface="Wingdings" panose="05000000000000000000" pitchFamily="2" charset="2"/>
              <a:buChar char="§"/>
            </a:pPr>
            <a:r>
              <a:rPr lang="en-AU" sz="2900" dirty="0"/>
              <a:t>The council may want to determine its own rules and policies for meetings. These must comply with the Local Government Act and Regulations.</a:t>
            </a:r>
          </a:p>
          <a:p>
            <a:pPr marL="342900" indent="-342900">
              <a:lnSpc>
                <a:spcPct val="110000"/>
              </a:lnSpc>
              <a:buFont typeface="Wingdings" panose="05000000000000000000" pitchFamily="2" charset="2"/>
              <a:buChar char="§"/>
            </a:pPr>
            <a:endParaRPr lang="en-AU" sz="2900" dirty="0"/>
          </a:p>
          <a:p>
            <a:pPr>
              <a:lnSpc>
                <a:spcPct val="110000"/>
              </a:lnSpc>
            </a:pPr>
            <a:r>
              <a:rPr lang="en-AU" sz="2900" dirty="0">
                <a:solidFill>
                  <a:srgbClr val="0070C0"/>
                </a:solidFill>
              </a:rPr>
              <a:t>The Chair should ensure: </a:t>
            </a:r>
            <a:endParaRPr lang="en-GB" altLang="en-US" sz="2900" dirty="0">
              <a:solidFill>
                <a:srgbClr val="0070C0"/>
              </a:solidFill>
            </a:endParaRPr>
          </a:p>
          <a:p>
            <a:pPr marL="342900" indent="-342900">
              <a:lnSpc>
                <a:spcPct val="110000"/>
              </a:lnSpc>
              <a:buFont typeface="Wingdings" panose="05000000000000000000" pitchFamily="2" charset="2"/>
              <a:buChar char="§"/>
            </a:pPr>
            <a:endParaRPr lang="en-GB" altLang="en-US" sz="2900" dirty="0"/>
          </a:p>
          <a:p>
            <a:pPr marL="342900" indent="-342900">
              <a:lnSpc>
                <a:spcPct val="110000"/>
              </a:lnSpc>
              <a:buFont typeface="Wingdings" panose="05000000000000000000" pitchFamily="2" charset="2"/>
              <a:buChar char="§"/>
            </a:pPr>
            <a:r>
              <a:rPr lang="en-GB" altLang="en-US" sz="2900" dirty="0"/>
              <a:t>the meeting rules are followed </a:t>
            </a:r>
          </a:p>
          <a:p>
            <a:pPr>
              <a:lnSpc>
                <a:spcPct val="110000"/>
              </a:lnSpc>
            </a:pPr>
            <a:endParaRPr lang="en-GB" altLang="en-US" sz="2900" dirty="0"/>
          </a:p>
          <a:p>
            <a:pPr marL="342900" indent="-342900">
              <a:lnSpc>
                <a:spcPct val="110000"/>
              </a:lnSpc>
              <a:buFont typeface="Wingdings" panose="05000000000000000000" pitchFamily="2" charset="2"/>
              <a:buChar char="§"/>
            </a:pPr>
            <a:r>
              <a:rPr lang="en-GB" altLang="en-US" sz="2900" dirty="0"/>
              <a:t>the meeting is kept on track and there is enough time for decision-making </a:t>
            </a:r>
          </a:p>
          <a:p>
            <a:pPr>
              <a:lnSpc>
                <a:spcPct val="110000"/>
              </a:lnSpc>
            </a:pPr>
            <a:endParaRPr lang="en-AU" sz="2900" dirty="0"/>
          </a:p>
          <a:p>
            <a:pPr marL="342900" indent="-342900">
              <a:lnSpc>
                <a:spcPct val="110000"/>
              </a:lnSpc>
              <a:buFont typeface="Wingdings" panose="05000000000000000000" pitchFamily="2" charset="2"/>
              <a:buChar char="§"/>
            </a:pPr>
            <a:r>
              <a:rPr lang="en-AU" sz="2900" dirty="0"/>
              <a:t>there are good standards of behaviour (code of conduct)</a:t>
            </a:r>
          </a:p>
          <a:p>
            <a:pPr marL="342900" indent="-342900">
              <a:lnSpc>
                <a:spcPct val="110000"/>
              </a:lnSpc>
              <a:buFont typeface="Wingdings" panose="05000000000000000000" pitchFamily="2" charset="2"/>
              <a:buChar char="§"/>
            </a:pPr>
            <a:endParaRPr lang="en-AU" sz="2900" dirty="0"/>
          </a:p>
          <a:p>
            <a:pPr marL="342900" indent="-342900">
              <a:lnSpc>
                <a:spcPct val="110000"/>
              </a:lnSpc>
              <a:buFont typeface="Wingdings" panose="05000000000000000000" pitchFamily="2" charset="2"/>
              <a:buChar char="§"/>
            </a:pPr>
            <a:r>
              <a:rPr lang="en-AU" sz="2900" dirty="0"/>
              <a:t>minutes are being taken to record the decisions of council </a:t>
            </a:r>
          </a:p>
          <a:p>
            <a:pPr marL="342900" indent="-342900">
              <a:lnSpc>
                <a:spcPct val="110000"/>
              </a:lnSpc>
              <a:buFont typeface="Wingdings" panose="05000000000000000000" pitchFamily="2" charset="2"/>
              <a:buChar char="§"/>
            </a:pPr>
            <a:endParaRPr lang="en-AU" sz="2900" dirty="0"/>
          </a:p>
          <a:p>
            <a:pPr marL="342900" indent="-342900">
              <a:lnSpc>
                <a:spcPct val="110000"/>
              </a:lnSpc>
              <a:buFont typeface="Wingdings" panose="05000000000000000000" pitchFamily="2" charset="2"/>
              <a:buChar char="§"/>
            </a:pPr>
            <a:r>
              <a:rPr lang="en-AU" sz="2900" dirty="0"/>
              <a:t>everyone gets to have a say. </a:t>
            </a:r>
          </a:p>
          <a:p>
            <a:pPr marL="342900" indent="-342900">
              <a:lnSpc>
                <a:spcPct val="110000"/>
              </a:lnSpc>
              <a:buFont typeface="Wingdings" panose="05000000000000000000" pitchFamily="2" charset="2"/>
              <a:buChar char="§"/>
            </a:pPr>
            <a:endParaRPr lang="en-AU" dirty="0"/>
          </a:p>
          <a:p>
            <a:pPr marL="342900" indent="-342900">
              <a:lnSpc>
                <a:spcPct val="110000"/>
              </a:lnSpc>
              <a:buFont typeface="Wingdings" panose="05000000000000000000" pitchFamily="2" charset="2"/>
              <a:buChar char="§"/>
            </a:pPr>
            <a:endParaRPr lang="en-AU" dirty="0"/>
          </a:p>
          <a:p>
            <a:pPr marL="342900" indent="-342900">
              <a:lnSpc>
                <a:spcPct val="110000"/>
              </a:lnSpc>
              <a:buFont typeface="Wingdings" panose="05000000000000000000" pitchFamily="2" charset="2"/>
              <a:buChar char="§"/>
            </a:pPr>
            <a:endParaRPr lang="en-AU" sz="2300" dirty="0"/>
          </a:p>
          <a:p>
            <a:pPr marL="342900" indent="-342900">
              <a:lnSpc>
                <a:spcPct val="110000"/>
              </a:lnSpc>
              <a:buFont typeface="Wingdings" panose="05000000000000000000" pitchFamily="2" charset="2"/>
              <a:buChar char="§"/>
            </a:pPr>
            <a:endParaRPr lang="en-AU" dirty="0"/>
          </a:p>
          <a:p>
            <a:pPr marL="342900" indent="-342900">
              <a:lnSpc>
                <a:spcPct val="110000"/>
              </a:lnSpc>
              <a:buFont typeface="Wingdings" panose="05000000000000000000" pitchFamily="2" charset="2"/>
              <a:buChar char="§"/>
            </a:pPr>
            <a:endParaRPr lang="en-AU" dirty="0"/>
          </a:p>
          <a:p>
            <a:pPr marL="342900" indent="-342900">
              <a:lnSpc>
                <a:spcPct val="110000"/>
              </a:lnSpc>
              <a:buFont typeface="Wingdings" panose="05000000000000000000" pitchFamily="2" charset="2"/>
              <a:buChar char="§"/>
            </a:pPr>
            <a:endParaRPr lang="en-AU" dirty="0"/>
          </a:p>
          <a:p>
            <a:pPr marL="342900" indent="-342900">
              <a:lnSpc>
                <a:spcPct val="110000"/>
              </a:lnSpc>
              <a:buFont typeface="Wingdings" panose="05000000000000000000" pitchFamily="2" charset="2"/>
              <a:buChar char="§"/>
            </a:pPr>
            <a:endParaRPr lang="en-GB" altLang="en-US" sz="2400" dirty="0"/>
          </a:p>
          <a:p>
            <a:pPr marL="342900" indent="-342900">
              <a:lnSpc>
                <a:spcPct val="110000"/>
              </a:lnSpc>
              <a:buFont typeface="Wingdings" panose="05000000000000000000" pitchFamily="2" charset="2"/>
              <a:buChar char="§"/>
            </a:pPr>
            <a:endParaRPr lang="en-GB" altLang="en-US" sz="2400" dirty="0"/>
          </a:p>
          <a:p>
            <a:pPr marL="342900" indent="-342900">
              <a:lnSpc>
                <a:spcPct val="110000"/>
              </a:lnSpc>
              <a:buFont typeface="Wingdings" panose="05000000000000000000" pitchFamily="2" charset="2"/>
              <a:buChar char="§"/>
            </a:pPr>
            <a:endParaRPr lang="en-GB" altLang="en-US" dirty="0"/>
          </a:p>
          <a:p>
            <a:pPr marL="342900" indent="-342900">
              <a:lnSpc>
                <a:spcPct val="110000"/>
              </a:lnSpc>
              <a:buFont typeface="Wingdings" panose="05000000000000000000" pitchFamily="2" charset="2"/>
              <a:buChar char="§"/>
            </a:pPr>
            <a:endParaRPr lang="en-AU" dirty="0"/>
          </a:p>
        </p:txBody>
      </p:sp>
      <p:pic>
        <p:nvPicPr>
          <p:cNvPr id="6" name="Content Placeholder 8" descr="White abstract stairs">
            <a:extLst>
              <a:ext uri="{FF2B5EF4-FFF2-40B4-BE49-F238E27FC236}">
                <a16:creationId xmlns:a16="http://schemas.microsoft.com/office/drawing/2014/main" id="{1FA71B28-F0C1-33C2-B6FD-E403D4458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23" y="0"/>
            <a:ext cx="4173505" cy="6001555"/>
          </a:xfrm>
          <a:prstGeom prst="rect">
            <a:avLst/>
          </a:prstGeom>
        </p:spPr>
      </p:pic>
    </p:spTree>
    <p:extLst>
      <p:ext uri="{BB962C8B-B14F-4D97-AF65-F5344CB8AC3E}">
        <p14:creationId xmlns:p14="http://schemas.microsoft.com/office/powerpoint/2010/main" val="302201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777C-5BE4-54F0-A53D-9848B78E11AE}"/>
              </a:ext>
            </a:extLst>
          </p:cNvPr>
          <p:cNvSpPr>
            <a:spLocks noGrp="1"/>
          </p:cNvSpPr>
          <p:nvPr>
            <p:ph type="title"/>
          </p:nvPr>
        </p:nvSpPr>
        <p:spPr>
          <a:xfrm>
            <a:off x="498764" y="239483"/>
            <a:ext cx="11693235" cy="720000"/>
          </a:xfrm>
        </p:spPr>
        <p:txBody>
          <a:bodyPr/>
          <a:lstStyle/>
          <a:p>
            <a:r>
              <a:rPr lang="en-AU" sz="3400" b="1" dirty="0"/>
              <a:t>Scenario 1: Ensuring members feel their voice is heard </a:t>
            </a:r>
            <a:endParaRPr lang="en-AU" sz="3400" dirty="0"/>
          </a:p>
        </p:txBody>
      </p:sp>
      <p:sp>
        <p:nvSpPr>
          <p:cNvPr id="3" name="Content Placeholder 2">
            <a:extLst>
              <a:ext uri="{FF2B5EF4-FFF2-40B4-BE49-F238E27FC236}">
                <a16:creationId xmlns:a16="http://schemas.microsoft.com/office/drawing/2014/main" id="{093F6E76-C324-304C-7DE4-C0122B3F6953}"/>
              </a:ext>
            </a:extLst>
          </p:cNvPr>
          <p:cNvSpPr>
            <a:spLocks noGrp="1"/>
          </p:cNvSpPr>
          <p:nvPr>
            <p:ph idx="1"/>
          </p:nvPr>
        </p:nvSpPr>
        <p:spPr>
          <a:xfrm>
            <a:off x="685800" y="1527463"/>
            <a:ext cx="7564582" cy="4371053"/>
          </a:xfrm>
        </p:spPr>
        <p:txBody>
          <a:bodyPr>
            <a:normAutofit/>
          </a:bodyPr>
          <a:lstStyle/>
          <a:p>
            <a:pPr marL="342900" indent="-342900">
              <a:buFont typeface="Wingdings" panose="05000000000000000000" pitchFamily="2" charset="2"/>
              <a:buChar char="§"/>
            </a:pPr>
            <a:r>
              <a:rPr lang="en-AU" sz="2400" dirty="0"/>
              <a:t>During council meetings, Megan is not getting the chance to speak </a:t>
            </a:r>
          </a:p>
          <a:p>
            <a:pPr marL="342900" indent="-342900">
              <a:buFont typeface="Wingdings" panose="05000000000000000000" pitchFamily="2" charset="2"/>
              <a:buChar char="§"/>
            </a:pPr>
            <a:endParaRPr lang="en-AU" sz="2400" dirty="0"/>
          </a:p>
          <a:p>
            <a:pPr marL="342900" indent="-342900">
              <a:buFont typeface="Wingdings" panose="05000000000000000000" pitchFamily="2" charset="2"/>
              <a:buChar char="§"/>
            </a:pPr>
            <a:r>
              <a:rPr lang="en-AU" sz="2400" dirty="0"/>
              <a:t>or she feels that she is not being heard when she does speak.</a:t>
            </a:r>
          </a:p>
          <a:p>
            <a:pPr marL="342900" indent="-342900">
              <a:buFont typeface="Wingdings" panose="05000000000000000000" pitchFamily="2" charset="2"/>
              <a:buChar char="§"/>
            </a:pPr>
            <a:endParaRPr lang="en-AU" sz="2400" dirty="0"/>
          </a:p>
          <a:p>
            <a:pPr marL="342900" indent="-342900">
              <a:buFont typeface="Wingdings" panose="05000000000000000000" pitchFamily="2" charset="2"/>
              <a:buChar char="§"/>
            </a:pPr>
            <a:r>
              <a:rPr lang="en-AU" sz="2400" dirty="0"/>
              <a:t>She feels upset and demoralised – especially as it happens time and again. </a:t>
            </a:r>
          </a:p>
          <a:p>
            <a:endParaRPr lang="en-AU" sz="2400" dirty="0"/>
          </a:p>
          <a:p>
            <a:pPr marL="342900" indent="-342900">
              <a:buFont typeface="Wingdings" panose="05000000000000000000" pitchFamily="2" charset="2"/>
              <a:buChar char="§"/>
            </a:pPr>
            <a:endParaRPr lang="en-AU" sz="2400" dirty="0"/>
          </a:p>
          <a:p>
            <a:pPr algn="ctr"/>
            <a:r>
              <a:rPr lang="en-AU" sz="2400" b="1" dirty="0">
                <a:solidFill>
                  <a:schemeClr val="accent2"/>
                </a:solidFill>
              </a:rPr>
              <a:t>How would you handle this situation?</a:t>
            </a:r>
          </a:p>
        </p:txBody>
      </p:sp>
      <p:sp>
        <p:nvSpPr>
          <p:cNvPr id="5" name="Rounded Rectangle 10">
            <a:extLst>
              <a:ext uri="{FF2B5EF4-FFF2-40B4-BE49-F238E27FC236}">
                <a16:creationId xmlns:a16="http://schemas.microsoft.com/office/drawing/2014/main" id="{458D1996-D581-B03C-D11D-2C9616F4ECC8}"/>
              </a:ext>
            </a:extLst>
          </p:cNvPr>
          <p:cNvSpPr/>
          <p:nvPr/>
        </p:nvSpPr>
        <p:spPr>
          <a:xfrm>
            <a:off x="1" y="0"/>
            <a:ext cx="498763" cy="6858000"/>
          </a:xfrm>
          <a:prstGeom prst="roundRect">
            <a:avLst>
              <a:gd name="adj"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23D0A320-3E55-BA1B-EC58-5F6FBE2A73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50382" y="1121305"/>
            <a:ext cx="4393339" cy="4777211"/>
          </a:xfrm>
          <a:prstGeom prst="rect">
            <a:avLst/>
          </a:prstGeom>
        </p:spPr>
      </p:pic>
    </p:spTree>
    <p:extLst>
      <p:ext uri="{BB962C8B-B14F-4D97-AF65-F5344CB8AC3E}">
        <p14:creationId xmlns:p14="http://schemas.microsoft.com/office/powerpoint/2010/main" val="29066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ction 1 - Title and general content ">
  <a:themeElements>
    <a:clrScheme name="NTG 2025">
      <a:dk1>
        <a:srgbClr val="343741"/>
      </a:dk1>
      <a:lt1>
        <a:sysClr val="window" lastClr="FFFFFF"/>
      </a:lt1>
      <a:dk2>
        <a:srgbClr val="F4551A"/>
      </a:dk2>
      <a:lt2>
        <a:srgbClr val="FFFFFF"/>
      </a:lt2>
      <a:accent1>
        <a:srgbClr val="F4551A"/>
      </a:accent1>
      <a:accent2>
        <a:srgbClr val="003251"/>
      </a:accent2>
      <a:accent3>
        <a:srgbClr val="008387"/>
      </a:accent3>
      <a:accent4>
        <a:srgbClr val="566C30"/>
      </a:accent4>
      <a:accent5>
        <a:srgbClr val="552855"/>
      </a:accent5>
      <a:accent6>
        <a:srgbClr val="009DC1"/>
      </a:accent6>
      <a:hlink>
        <a:srgbClr val="0563C1"/>
      </a:hlink>
      <a:folHlink>
        <a:srgbClr val="0D5D90"/>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 presentation.potx" id="{4E024FC9-44A2-4B38-9D33-EEB7B3B569E9}" vid="{95D318AA-389A-4E51-B341-C49D1AEEFA28}"/>
    </a:ext>
  </a:extLst>
</a:theme>
</file>

<file path=ppt/theme/theme2.xml><?xml version="1.0" encoding="utf-8"?>
<a:theme xmlns:a="http://schemas.openxmlformats.org/drawingml/2006/main" name="Section 2 - Body content with secondary colours">
  <a:themeElements>
    <a:clrScheme name="Custom 4">
      <a:dk1>
        <a:srgbClr val="21272E"/>
      </a:dk1>
      <a:lt1>
        <a:sysClr val="window" lastClr="FFFFFF"/>
      </a:lt1>
      <a:dk2>
        <a:srgbClr val="E35205"/>
      </a:dk2>
      <a:lt2>
        <a:srgbClr val="FFFFFF"/>
      </a:lt2>
      <a:accent1>
        <a:srgbClr val="EB6220"/>
      </a:accent1>
      <a:accent2>
        <a:srgbClr val="00235D"/>
      </a:accent2>
      <a:accent3>
        <a:srgbClr val="2E979C"/>
      </a:accent3>
      <a:accent4>
        <a:srgbClr val="566C30"/>
      </a:accent4>
      <a:accent5>
        <a:srgbClr val="552855"/>
      </a:accent5>
      <a:accent6>
        <a:srgbClr val="009DC1"/>
      </a:accent6>
      <a:hlink>
        <a:srgbClr val="0563C1"/>
      </a:hlink>
      <a:folHlink>
        <a:srgbClr val="0D5D90"/>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 presentation.potx" id="{4E024FC9-44A2-4B38-9D33-EEB7B3B569E9}" vid="{825A9330-C8C1-4D0B-9684-85E41658BC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1024b243-8e1f-4683-b058-f3d9f43bc822" xsi:nil="true"/>
    <lcf76f155ced4ddcb4097134ff3c332f xmlns="1024b243-8e1f-4683-b058-f3d9f43bc822">
      <Terms xmlns="http://schemas.microsoft.com/office/infopath/2007/PartnerControls"/>
    </lcf76f155ced4ddcb4097134ff3c332f>
    <TaxCatchAll xmlns="1b8ec473-f37b-433f-8183-80d774e7a6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E199EC0528444D943BC4BD26AA334C" ma:contentTypeVersion="19" ma:contentTypeDescription="Create a new document." ma:contentTypeScope="" ma:versionID="10578daac66f96246d445e60919bf647">
  <xsd:schema xmlns:xsd="http://www.w3.org/2001/XMLSchema" xmlns:xs="http://www.w3.org/2001/XMLSchema" xmlns:p="http://schemas.microsoft.com/office/2006/metadata/properties" xmlns:ns2="1b8ec473-f37b-433f-8183-80d774e7a67c" xmlns:ns3="1024b243-8e1f-4683-b058-f3d9f43bc822" targetNamespace="http://schemas.microsoft.com/office/2006/metadata/properties" ma:root="true" ma:fieldsID="720d0c62669ed506204713a14fed65af" ns2:_="" ns3:_="">
    <xsd:import namespace="1b8ec473-f37b-433f-8183-80d774e7a67c"/>
    <xsd:import namespace="1024b243-8e1f-4683-b058-f3d9f43bc8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Statu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8ec473-f37b-433f-8183-80d774e7a67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02c7700-81ce-4a40-abfe-799219e17b8b}" ma:internalName="TaxCatchAll" ma:showField="CatchAllData" ma:web="1b8ec473-f37b-433f-8183-80d774e7a6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24b243-8e1f-4683-b058-f3d9f43bc82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f003fb2-8685-42ab-b79f-af60d72321a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Status" ma:index="22" nillable="true" ma:displayName="Status" ma:format="Dropdown" ma:internalName="Status">
      <xsd:simpleType>
        <xsd:restriction base="dms:Choice">
          <xsd:enumeration value="In development"/>
          <xsd:enumeration value="Ready"/>
          <xsd:enumeration value="Publication"/>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3FAFDF-9B7E-46FE-BF30-CAEB0AA4EE2C}">
  <ds:schemaRefs>
    <ds:schemaRef ds:uri="http://schemas.microsoft.com/office/2006/metadata/properties"/>
    <ds:schemaRef ds:uri="http://schemas.openxmlformats.org/package/2006/metadata/core-properties"/>
    <ds:schemaRef ds:uri="http://purl.org/dc/terms/"/>
    <ds:schemaRef ds:uri="1b8ec473-f37b-433f-8183-80d774e7a67c"/>
    <ds:schemaRef ds:uri="http://purl.org/dc/elements/1.1/"/>
    <ds:schemaRef ds:uri="http://schemas.microsoft.com/office/2006/documentManagement/types"/>
    <ds:schemaRef ds:uri="1024b243-8e1f-4683-b058-f3d9f43bc822"/>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A2EF7EB-83E7-401F-8979-C1B7BB2A3BC7}">
  <ds:schemaRefs>
    <ds:schemaRef ds:uri="http://schemas.microsoft.com/sharepoint/v3/contenttype/forms"/>
  </ds:schemaRefs>
</ds:datastoreItem>
</file>

<file path=customXml/itemProps3.xml><?xml version="1.0" encoding="utf-8"?>
<ds:datastoreItem xmlns:ds="http://schemas.openxmlformats.org/officeDocument/2006/customXml" ds:itemID="{C99345C0-E25D-4ACD-9ED9-21D342744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8ec473-f37b-433f-8183-80d774e7a67c"/>
    <ds:schemaRef ds:uri="1024b243-8e1f-4683-b058-f3d9f43bc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CEO PM_V1</Template>
  <TotalTime>4006</TotalTime>
  <Words>3153</Words>
  <Application>Microsoft Office PowerPoint</Application>
  <PresentationFormat>Widescreen</PresentationFormat>
  <Paragraphs>370</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Aptos</vt:lpstr>
      <vt:lpstr>Arial</vt:lpstr>
      <vt:lpstr>Calibri</vt:lpstr>
      <vt:lpstr>Lato</vt:lpstr>
      <vt:lpstr>Lato Light</vt:lpstr>
      <vt:lpstr>Lato Semibold</vt:lpstr>
      <vt:lpstr>Times New Roman</vt:lpstr>
      <vt:lpstr>Wingdings</vt:lpstr>
      <vt:lpstr>Section 1 - Title and general content </vt:lpstr>
      <vt:lpstr>Section 2 - Body content with secondary colours</vt:lpstr>
      <vt:lpstr>Role of the Chair </vt:lpstr>
      <vt:lpstr>Course Overview:</vt:lpstr>
      <vt:lpstr>Role of the Chair</vt:lpstr>
      <vt:lpstr>Role of the  Mayor/President</vt:lpstr>
      <vt:lpstr>Effective Meetings: How? </vt:lpstr>
      <vt:lpstr>Notice of Meeting</vt:lpstr>
      <vt:lpstr>Clear Content (what is the meeting about?)</vt:lpstr>
      <vt:lpstr>Meeting Rules  </vt:lpstr>
      <vt:lpstr>Scenario 1: Ensuring members feel their voice is heard </vt:lpstr>
      <vt:lpstr>Approaches to Chairing Meetings  </vt:lpstr>
      <vt:lpstr>Chairing Meetings: Do’s and Don’ts </vt:lpstr>
      <vt:lpstr>Scenario 2: Managing challenging behaviours  </vt:lpstr>
      <vt:lpstr>Scenario 3: Managing disrespectful behaviour  </vt:lpstr>
      <vt:lpstr>How? Managing disrespectful behaviour  </vt:lpstr>
      <vt:lpstr>Council Decision-making </vt:lpstr>
      <vt:lpstr>What is effective decision-making? </vt:lpstr>
      <vt:lpstr>Voting</vt:lpstr>
      <vt:lpstr>Supporting the decision </vt:lpstr>
      <vt:lpstr>Scenario 4: Dealing with conflict</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Elected Member Training - Role of the Chair</dc:title>
  <dc:creator>Northern Territory Government</dc:creator>
  <cp:lastModifiedBy>Karen Hocking</cp:lastModifiedBy>
  <cp:revision>125</cp:revision>
  <dcterms:created xsi:type="dcterms:W3CDTF">2026-01-11T22:55:26Z</dcterms:created>
  <dcterms:modified xsi:type="dcterms:W3CDTF">2026-03-19T23:25:17Z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0x010100A0E199EC0528444D943BC4BD26AA334C</vt:lpwstr>
  </property>
  <property fmtid="{D5CDD505-2E9C-101B-9397-08002B2CF9AE}" pid="3" name="MediaServiceImageTags">
    <vt:lpwstr/>
  </property>
</Properties>
</file>