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3" r:id="rId6"/>
  </p:sldMasterIdLst>
  <p:notesMasterIdLst>
    <p:notesMasterId r:id="rId37"/>
  </p:notesMasterIdLst>
  <p:sldIdLst>
    <p:sldId id="326" r:id="rId7"/>
    <p:sldId id="294" r:id="rId8"/>
    <p:sldId id="277" r:id="rId9"/>
    <p:sldId id="280" r:id="rId10"/>
    <p:sldId id="321" r:id="rId11"/>
    <p:sldId id="318" r:id="rId12"/>
    <p:sldId id="322" r:id="rId13"/>
    <p:sldId id="296" r:id="rId14"/>
    <p:sldId id="327" r:id="rId15"/>
    <p:sldId id="323" r:id="rId16"/>
    <p:sldId id="301" r:id="rId17"/>
    <p:sldId id="338" r:id="rId18"/>
    <p:sldId id="303" r:id="rId19"/>
    <p:sldId id="324" r:id="rId20"/>
    <p:sldId id="325" r:id="rId21"/>
    <p:sldId id="319" r:id="rId22"/>
    <p:sldId id="320" r:id="rId23"/>
    <p:sldId id="305" r:id="rId24"/>
    <p:sldId id="307" r:id="rId25"/>
    <p:sldId id="334" r:id="rId26"/>
    <p:sldId id="335" r:id="rId27"/>
    <p:sldId id="336" r:id="rId28"/>
    <p:sldId id="337" r:id="rId29"/>
    <p:sldId id="340" r:id="rId30"/>
    <p:sldId id="339" r:id="rId31"/>
    <p:sldId id="341" r:id="rId32"/>
    <p:sldId id="342" r:id="rId33"/>
    <p:sldId id="343" r:id="rId34"/>
    <p:sldId id="344" r:id="rId35"/>
    <p:sldId id="333" r:id="rId3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agenda" id="{7EDDF8A8-7696-46D3-A45C-48D1A560C472}">
          <p14:sldIdLst>
            <p14:sldId id="326"/>
            <p14:sldId id="294"/>
            <p14:sldId id="277"/>
            <p14:sldId id="280"/>
            <p14:sldId id="321"/>
            <p14:sldId id="318"/>
            <p14:sldId id="322"/>
            <p14:sldId id="296"/>
            <p14:sldId id="327"/>
            <p14:sldId id="323"/>
            <p14:sldId id="301"/>
            <p14:sldId id="338"/>
          </p14:sldIdLst>
        </p14:section>
        <p14:section name="Section" id="{98D1CFC9-DB7A-46D0-967D-01FE41399260}">
          <p14:sldIdLst>
            <p14:sldId id="303"/>
            <p14:sldId id="324"/>
            <p14:sldId id="325"/>
            <p14:sldId id="319"/>
            <p14:sldId id="320"/>
            <p14:sldId id="305"/>
          </p14:sldIdLst>
        </p14:section>
        <p14:section name="Untitled Section" id="{742D85F9-1048-4000-BCE8-4E23CD32F6CC}">
          <p14:sldIdLst>
            <p14:sldId id="307"/>
            <p14:sldId id="334"/>
            <p14:sldId id="335"/>
            <p14:sldId id="336"/>
            <p14:sldId id="337"/>
            <p14:sldId id="340"/>
            <p14:sldId id="339"/>
            <p14:sldId id="341"/>
            <p14:sldId id="342"/>
            <p14:sldId id="343"/>
            <p14:sldId id="344"/>
            <p14:sldId id="333"/>
          </p14:sldIdLst>
        </p14:section>
      </p14:sectionLst>
    </p:ext>
    <p:ext uri="{EFAFB233-063F-42B5-8137-9DF3F51BA10A}">
      <p15:sldGuideLst xmlns:p15="http://schemas.microsoft.com/office/powerpoint/2012/main">
        <p15:guide id="1" orient="horz" pos="2160" userDrawn="1">
          <p15:clr>
            <a:srgbClr val="A4A3A4"/>
          </p15:clr>
        </p15:guide>
        <p15:guide id="2" pos="20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FBB"/>
    <a:srgbClr val="D5F5FF"/>
    <a:srgbClr val="454347"/>
    <a:srgbClr val="1794BB"/>
    <a:srgbClr val="00A7BC"/>
    <a:srgbClr val="93F2FF"/>
    <a:srgbClr val="B3F6FF"/>
    <a:srgbClr val="0071BC"/>
    <a:srgbClr val="40A1CC"/>
    <a:srgbClr val="308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980" autoAdjust="0"/>
    <p:restoredTop sz="96921" autoAdjust="0"/>
  </p:normalViewPr>
  <p:slideViewPr>
    <p:cSldViewPr snapToGrid="0">
      <p:cViewPr varScale="1">
        <p:scale>
          <a:sx n="80" d="100"/>
          <a:sy n="80" d="100"/>
        </p:scale>
        <p:origin x="80" y="40"/>
      </p:cViewPr>
      <p:guideLst>
        <p:guide orient="horz" pos="2160"/>
        <p:guide pos="209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15108431-F5CD-4B8D-B69D-AC22F6298876}" type="datetimeFigureOut">
              <a:rPr lang="en-AU" smtClean="0"/>
              <a:t>3/02/2022</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620F803-147E-4009-B2C7-560ADCDC8DE9}" type="slidenum">
              <a:rPr lang="en-AU" smtClean="0"/>
              <a:t>‹#›</a:t>
            </a:fld>
            <a:endParaRPr lang="en-AU"/>
          </a:p>
        </p:txBody>
      </p:sp>
    </p:spTree>
    <p:extLst>
      <p:ext uri="{BB962C8B-B14F-4D97-AF65-F5344CB8AC3E}">
        <p14:creationId xmlns:p14="http://schemas.microsoft.com/office/powerpoint/2010/main" val="2270200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a:t>
            </a:fld>
            <a:endParaRPr lang="en-AU"/>
          </a:p>
        </p:txBody>
      </p:sp>
    </p:spTree>
    <p:extLst>
      <p:ext uri="{BB962C8B-B14F-4D97-AF65-F5344CB8AC3E}">
        <p14:creationId xmlns:p14="http://schemas.microsoft.com/office/powerpoint/2010/main" val="1042492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also extends to diversity in analysis and decision making.  Councillors come to the table with different experiences and backgrounds and all of them can contribute to better decisions.  It is important that different points of view are encouraged rather than just deferring to the loudest voices or the most prolific contributors.</a:t>
            </a:r>
          </a:p>
          <a:p>
            <a:endParaRPr lang="en-AU" dirty="0"/>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10</a:t>
            </a:fld>
            <a:endParaRPr lang="en-AU"/>
          </a:p>
        </p:txBody>
      </p:sp>
    </p:spTree>
    <p:extLst>
      <p:ext uri="{BB962C8B-B14F-4D97-AF65-F5344CB8AC3E}">
        <p14:creationId xmlns:p14="http://schemas.microsoft.com/office/powerpoint/2010/main" val="191930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11</a:t>
            </a:fld>
            <a:endParaRPr lang="en-AU"/>
          </a:p>
        </p:txBody>
      </p:sp>
    </p:spTree>
    <p:extLst>
      <p:ext uri="{BB962C8B-B14F-4D97-AF65-F5344CB8AC3E}">
        <p14:creationId xmlns:p14="http://schemas.microsoft.com/office/powerpoint/2010/main" val="1474739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12</a:t>
            </a:fld>
            <a:endParaRPr lang="en-AU"/>
          </a:p>
        </p:txBody>
      </p:sp>
    </p:spTree>
    <p:extLst>
      <p:ext uri="{BB962C8B-B14F-4D97-AF65-F5344CB8AC3E}">
        <p14:creationId xmlns:p14="http://schemas.microsoft.com/office/powerpoint/2010/main" val="63793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13</a:t>
            </a:fld>
            <a:endParaRPr lang="en-AU"/>
          </a:p>
        </p:txBody>
      </p:sp>
    </p:spTree>
    <p:extLst>
      <p:ext uri="{BB962C8B-B14F-4D97-AF65-F5344CB8AC3E}">
        <p14:creationId xmlns:p14="http://schemas.microsoft.com/office/powerpoint/2010/main" val="2853812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14</a:t>
            </a:fld>
            <a:endParaRPr lang="en-AU"/>
          </a:p>
        </p:txBody>
      </p:sp>
    </p:spTree>
    <p:extLst>
      <p:ext uri="{BB962C8B-B14F-4D97-AF65-F5344CB8AC3E}">
        <p14:creationId xmlns:p14="http://schemas.microsoft.com/office/powerpoint/2010/main" val="748161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Holders of public office are accountable to the public for their decisions and actions and must submit themselves to the scrutiny necessary to ensure this</a:t>
            </a:r>
            <a:r>
              <a:rPr lang="en-AU" dirty="0" smtClean="0"/>
              <a:t>. Council meetings are held in public and papers and decisions are publically available.  There are few limited exceptions to the requirement that council business is open and transparent.</a:t>
            </a:r>
            <a:endParaRPr lang="en-AU" dirty="0" smtClean="0"/>
          </a:p>
          <a:p>
            <a:endParaRPr lang="en-AU" dirty="0"/>
          </a:p>
          <a:p>
            <a:r>
              <a:rPr lang="en-AU" dirty="0"/>
              <a:t>C</a:t>
            </a:r>
            <a:r>
              <a:rPr lang="en-AU" dirty="0" smtClean="0"/>
              <a:t>ouncillors have promised in their election campaign to deliver on certain things.  We have examples where their commitments to advocate for issues were areas outside of the Council’s jurisdiction or where maintaining a green space for the community had to be weighed against income that might be made through using it for other priorities.</a:t>
            </a:r>
          </a:p>
          <a:p>
            <a:endParaRPr lang="en-AU" dirty="0"/>
          </a:p>
          <a:p>
            <a:r>
              <a:rPr lang="en-AU" dirty="0" smtClean="0"/>
              <a:t>It is important to provide feedback to the community about these things – not by saying you disagree with decisions properly made but by demonstrating a commitment to council processes and indicating that decisions are made weighing up all  the factors, some of which might not have been known to you at the time.</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15</a:t>
            </a:fld>
            <a:endParaRPr lang="en-AU"/>
          </a:p>
        </p:txBody>
      </p:sp>
    </p:spTree>
    <p:extLst>
      <p:ext uri="{BB962C8B-B14F-4D97-AF65-F5344CB8AC3E}">
        <p14:creationId xmlns:p14="http://schemas.microsoft.com/office/powerpoint/2010/main" val="2974851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16</a:t>
            </a:fld>
            <a:endParaRPr lang="en-AU"/>
          </a:p>
        </p:txBody>
      </p:sp>
    </p:spTree>
    <p:extLst>
      <p:ext uri="{BB962C8B-B14F-4D97-AF65-F5344CB8AC3E}">
        <p14:creationId xmlns:p14="http://schemas.microsoft.com/office/powerpoint/2010/main" val="948533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17</a:t>
            </a:fld>
            <a:endParaRPr lang="en-AU"/>
          </a:p>
        </p:txBody>
      </p:sp>
    </p:spTree>
    <p:extLst>
      <p:ext uri="{BB962C8B-B14F-4D97-AF65-F5344CB8AC3E}">
        <p14:creationId xmlns:p14="http://schemas.microsoft.com/office/powerpoint/2010/main" val="309387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18</a:t>
            </a:fld>
            <a:endParaRPr lang="en-AU"/>
          </a:p>
        </p:txBody>
      </p:sp>
    </p:spTree>
    <p:extLst>
      <p:ext uri="{BB962C8B-B14F-4D97-AF65-F5344CB8AC3E}">
        <p14:creationId xmlns:p14="http://schemas.microsoft.com/office/powerpoint/2010/main" val="673133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19</a:t>
            </a:fld>
            <a:endParaRPr lang="en-AU"/>
          </a:p>
        </p:txBody>
      </p:sp>
    </p:spTree>
    <p:extLst>
      <p:ext uri="{BB962C8B-B14F-4D97-AF65-F5344CB8AC3E}">
        <p14:creationId xmlns:p14="http://schemas.microsoft.com/office/powerpoint/2010/main" val="2391833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a:t>
            </a:fld>
            <a:endParaRPr lang="en-AU"/>
          </a:p>
        </p:txBody>
      </p:sp>
    </p:spTree>
    <p:extLst>
      <p:ext uri="{BB962C8B-B14F-4D97-AF65-F5344CB8AC3E}">
        <p14:creationId xmlns:p14="http://schemas.microsoft.com/office/powerpoint/2010/main" val="283573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a:t>
            </a:fld>
            <a:endParaRPr lang="en-AU"/>
          </a:p>
        </p:txBody>
      </p:sp>
    </p:spTree>
    <p:extLst>
      <p:ext uri="{BB962C8B-B14F-4D97-AF65-F5344CB8AC3E}">
        <p14:creationId xmlns:p14="http://schemas.microsoft.com/office/powerpoint/2010/main" val="3122139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Code of Conduct sets out guidance on the minimum professional standards expected of councillors.  As public officers councillors will be held to account by their electorate fellow councillors, the Department as the regulator and increasingly external bodies such as ICAC</a:t>
            </a:r>
            <a:r>
              <a:rPr lang="en-AU" dirty="0" smtClean="0"/>
              <a:t>.</a:t>
            </a:r>
          </a:p>
          <a:p>
            <a:endParaRPr lang="en-AU" dirty="0"/>
          </a:p>
          <a:p>
            <a:r>
              <a:rPr lang="en-AU" dirty="0" smtClean="0"/>
              <a:t>The Local Government Act has introduced a new process for code of conduct breaches, placing responsibility on councils to manage behavioural matters in the first instance, unless either party wants to refer the matter to a thir</a:t>
            </a:r>
            <a:r>
              <a:rPr lang="en-AU" dirty="0" smtClean="0"/>
              <a:t>d party.</a:t>
            </a:r>
            <a:endParaRPr lang="en-AU" dirty="0" smtClean="0"/>
          </a:p>
          <a:p>
            <a:endParaRPr lang="en-AU" dirty="0"/>
          </a:p>
          <a:p>
            <a:r>
              <a:rPr lang="en-AU" dirty="0" smtClean="0"/>
              <a:t>ICAC powers to investigate behaviour include corrupt conduct, misconduct, unsatisfactory conduct, and anti-democratic conduct</a:t>
            </a:r>
            <a:r>
              <a:rPr lang="en-AU" dirty="0" smtClean="0"/>
              <a:t>.  There are currently a number of reviews and investigations in train.</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4</a:t>
            </a:fld>
            <a:endParaRPr lang="en-AU"/>
          </a:p>
        </p:txBody>
      </p:sp>
    </p:spTree>
    <p:extLst>
      <p:ext uri="{BB962C8B-B14F-4D97-AF65-F5344CB8AC3E}">
        <p14:creationId xmlns:p14="http://schemas.microsoft.com/office/powerpoint/2010/main" val="179758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latin typeface="Arial" panose="020B0604020202020204" pitchFamily="34" charset="0"/>
                <a:cs typeface="Arial" panose="020B0604020202020204" pitchFamily="34" charset="0"/>
              </a:rPr>
              <a:t>Holders of public office must avoid placing themselves under any obligation to people or organisations that might try inappropriately to influence them in their work</a:t>
            </a:r>
            <a:r>
              <a:rPr lang="en-AU" sz="1100" dirty="0" smtClean="0">
                <a:latin typeface="Arial" panose="020B0604020202020204" pitchFamily="34" charset="0"/>
                <a:cs typeface="Arial" panose="020B0604020202020204" pitchFamily="34" charset="0"/>
              </a:rPr>
              <a:t>.</a:t>
            </a:r>
          </a:p>
          <a:p>
            <a:endParaRPr lang="en-AU" sz="1100" dirty="0">
              <a:latin typeface="Arial" panose="020B0604020202020204" pitchFamily="34" charset="0"/>
              <a:cs typeface="Arial" panose="020B0604020202020204" pitchFamily="34" charset="0"/>
            </a:endParaRPr>
          </a:p>
          <a:p>
            <a:r>
              <a:rPr lang="en-AU" dirty="0"/>
              <a:t>Holders of public office should act solely in terms of the public interest</a:t>
            </a:r>
            <a:r>
              <a:rPr lang="en-AU" dirty="0" smtClean="0"/>
              <a:t>. </a:t>
            </a:r>
            <a:r>
              <a:rPr lang="en-AU" sz="1100" dirty="0" smtClean="0">
                <a:latin typeface="Arial" panose="020B0604020202020204" pitchFamily="34" charset="0"/>
                <a:cs typeface="Arial" panose="020B0604020202020204" pitchFamily="34" charset="0"/>
              </a:rPr>
              <a:t>They </a:t>
            </a:r>
            <a:r>
              <a:rPr lang="en-AU" sz="1100" dirty="0">
                <a:latin typeface="Arial" panose="020B0604020202020204" pitchFamily="34" charset="0"/>
                <a:cs typeface="Arial" panose="020B0604020202020204" pitchFamily="34" charset="0"/>
              </a:rPr>
              <a:t>should not act or take decisions in order to gain financial or other material benefits for themselves, their family, or their friends. They must declare and resolve any interests and relationships</a:t>
            </a:r>
            <a:r>
              <a:rPr lang="en-AU" sz="1100" dirty="0" smtClean="0">
                <a:latin typeface="Arial" panose="020B0604020202020204" pitchFamily="34" charset="0"/>
                <a:cs typeface="Arial" panose="020B0604020202020204" pitchFamily="34" charset="0"/>
              </a:rPr>
              <a:t>.</a:t>
            </a:r>
          </a:p>
          <a:p>
            <a:endParaRPr lang="en-AU" sz="1100" dirty="0">
              <a:latin typeface="Arial" panose="020B0604020202020204" pitchFamily="34" charset="0"/>
              <a:cs typeface="Arial" panose="020B0604020202020204" pitchFamily="34" charset="0"/>
            </a:endParaRPr>
          </a:p>
          <a:p>
            <a:r>
              <a:rPr lang="en-AU" sz="1100" dirty="0" smtClean="0">
                <a:latin typeface="Arial" panose="020B0604020202020204" pitchFamily="34" charset="0"/>
                <a:cs typeface="Arial" panose="020B0604020202020204" pitchFamily="34" charset="0"/>
              </a:rPr>
              <a:t>They must consider their interests and biases and be open about these in order to ensure decisions are made in the interests of the community as a whole and on the basis of the best available evidence.</a:t>
            </a:r>
            <a:endParaRPr lang="en-AU"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620F803-147E-4009-B2C7-560ADCDC8DE9}" type="slidenum">
              <a:rPr lang="en-AU" smtClean="0"/>
              <a:t>5</a:t>
            </a:fld>
            <a:endParaRPr lang="en-AU"/>
          </a:p>
        </p:txBody>
      </p:sp>
    </p:spTree>
    <p:extLst>
      <p:ext uri="{BB962C8B-B14F-4D97-AF65-F5344CB8AC3E}">
        <p14:creationId xmlns:p14="http://schemas.microsoft.com/office/powerpoint/2010/main" val="131054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is also important to take care in relation to personal actions that may reflect on the reputation of the Council.  As a Councillor in the public eye your actions may be under increased scrutiny.  Be careful when doing things such as liking posts on social media, particularly if they are not in line with the policies and values of </a:t>
            </a:r>
            <a:r>
              <a:rPr lang="en-AU" smtClean="0"/>
              <a:t>the Council.</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6</a:t>
            </a:fld>
            <a:endParaRPr lang="en-AU"/>
          </a:p>
        </p:txBody>
      </p:sp>
    </p:spTree>
    <p:extLst>
      <p:ext uri="{BB962C8B-B14F-4D97-AF65-F5344CB8AC3E}">
        <p14:creationId xmlns:p14="http://schemas.microsoft.com/office/powerpoint/2010/main" val="200488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7</a:t>
            </a:fld>
            <a:endParaRPr lang="en-AU"/>
          </a:p>
        </p:txBody>
      </p:sp>
    </p:spTree>
    <p:extLst>
      <p:ext uri="{BB962C8B-B14F-4D97-AF65-F5344CB8AC3E}">
        <p14:creationId xmlns:p14="http://schemas.microsoft.com/office/powerpoint/2010/main" val="169310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shouldn’t need to be said but in order for the community and council staff and management to look to your for leadership then the council as a whole and individual councillors must set the culture.  This includes zero tolerance of bullying.</a:t>
            </a:r>
          </a:p>
          <a:p>
            <a:endParaRPr lang="en-AU" dirty="0"/>
          </a:p>
          <a:p>
            <a:r>
              <a:rPr lang="en-AU" dirty="0" smtClean="0"/>
              <a:t>Example – Council makes a decision about a development.  Some councillors are not happy with the decision and expressed their views at the meeting.  They also expressed their views on </a:t>
            </a:r>
            <a:r>
              <a:rPr lang="en-AU" dirty="0" err="1" smtClean="0"/>
              <a:t>facebook</a:t>
            </a:r>
            <a:r>
              <a:rPr lang="en-AU" dirty="0" smtClean="0"/>
              <a:t> after the decision was made, saying the Mayor had pushed for the decision.</a:t>
            </a:r>
          </a:p>
          <a:p>
            <a:endParaRPr lang="en-AU" dirty="0"/>
          </a:p>
          <a:p>
            <a:r>
              <a:rPr lang="en-AU" dirty="0" smtClean="0"/>
              <a:t>The Mayor threatened defamation proceedings and then in a subsequent meeting he proposed and voted on a resolution requiring the members to withdraw their </a:t>
            </a:r>
            <a:r>
              <a:rPr lang="en-AU" dirty="0" err="1" smtClean="0"/>
              <a:t>facebook</a:t>
            </a:r>
            <a:r>
              <a:rPr lang="en-AU" dirty="0" smtClean="0"/>
              <a:t> posts and apologise.  The motion passed because the members concerned removed themselves because of a conflict of interest.</a:t>
            </a:r>
          </a:p>
          <a:p>
            <a:endParaRPr lang="en-AU" dirty="0"/>
          </a:p>
          <a:p>
            <a:r>
              <a:rPr lang="en-AU" dirty="0" smtClean="0"/>
              <a:t>While the members breached the code of conduct and undermined the council decision making process, the Mayor was also in breach for not removing himself from a vote in which he had an interest.</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8</a:t>
            </a:fld>
            <a:endParaRPr lang="en-AU"/>
          </a:p>
        </p:txBody>
      </p:sp>
    </p:spTree>
    <p:extLst>
      <p:ext uri="{BB962C8B-B14F-4D97-AF65-F5344CB8AC3E}">
        <p14:creationId xmlns:p14="http://schemas.microsoft.com/office/powerpoint/2010/main" val="129014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Council should be seen to working in unity with council staff in order to deliver the best outcomes for the community.  Undermining or demeaning of council staff reflects badly on the council as a whole.</a:t>
            </a:r>
          </a:p>
          <a:p>
            <a:endParaRPr lang="en-AU" dirty="0"/>
          </a:p>
          <a:p>
            <a:r>
              <a:rPr lang="en-AU" dirty="0"/>
              <a:t>Think about how you interact with staff members – tone of voice, implicit authority.  </a:t>
            </a:r>
            <a:r>
              <a:rPr lang="en-AU" dirty="0" err="1"/>
              <a:t>Eg</a:t>
            </a:r>
            <a:r>
              <a:rPr lang="en-AU" dirty="0"/>
              <a:t> Code of Conduct complaint against a councillor who submitted something to a council publication that was edited by staff member.  Councillor was particularly insistent that his piece was included and flooded the staff member with email communications.</a:t>
            </a:r>
          </a:p>
          <a:p>
            <a:endParaRPr lang="en-AU" dirty="0"/>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9</a:t>
            </a:fld>
            <a:endParaRPr lang="en-AU"/>
          </a:p>
        </p:txBody>
      </p:sp>
    </p:spTree>
    <p:extLst>
      <p:ext uri="{BB962C8B-B14F-4D97-AF65-F5344CB8AC3E}">
        <p14:creationId xmlns:p14="http://schemas.microsoft.com/office/powerpoint/2010/main" val="2587339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800" y="5654898"/>
            <a:ext cx="2017706" cy="720000"/>
          </a:xfrm>
          <a:prstGeom prst="rect">
            <a:avLst/>
          </a:prstGeom>
        </p:spPr>
      </p:pic>
      <p:sp>
        <p:nvSpPr>
          <p:cNvPr id="12"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a:t>Speaker/Business unit name</a:t>
            </a:r>
          </a:p>
        </p:txBody>
      </p:sp>
      <p:sp>
        <p:nvSpPr>
          <p:cNvPr id="13"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a:t>Department of &lt;AGENCY NAME&gt;</a:t>
            </a:r>
            <a:endParaRPr lang="en-AU" dirty="0"/>
          </a:p>
        </p:txBody>
      </p:sp>
      <p:sp>
        <p:nvSpPr>
          <p:cNvPr id="14"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a:t>Presentation title</a:t>
            </a:r>
            <a:endParaRPr lang="en-AU" dirty="0"/>
          </a:p>
        </p:txBody>
      </p:sp>
    </p:spTree>
    <p:extLst>
      <p:ext uri="{BB962C8B-B14F-4D97-AF65-F5344CB8AC3E}">
        <p14:creationId xmlns:p14="http://schemas.microsoft.com/office/powerpoint/2010/main" val="1377459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with image">
    <p:bg>
      <p:bgPr>
        <a:solidFill>
          <a:schemeClr val="accent2"/>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2</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2</a:t>
            </a:r>
          </a:p>
        </p:txBody>
      </p:sp>
      <p:sp>
        <p:nvSpPr>
          <p:cNvPr id="18" name="Picture Placeholder 2" descr="Decorative"/>
          <p:cNvSpPr>
            <a:spLocks noGrp="1"/>
          </p:cNvSpPr>
          <p:nvPr>
            <p:ph type="pic" sz="quarter" idx="12"/>
          </p:nvPr>
        </p:nvSpPr>
        <p:spPr>
          <a:xfrm>
            <a:off x="1" y="0"/>
            <a:ext cx="3324660" cy="6858000"/>
          </a:xfrm>
          <a:solidFill>
            <a:schemeClr val="bg2"/>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326974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y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sz="4382" b="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961858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y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2"/>
                </a:solidFill>
              </a:defRPr>
            </a:lvl1pPr>
          </a:lstStyle>
          <a:p>
            <a:r>
              <a:rPr lang="en-US" dirty="0"/>
              <a:t>&lt;Heading&gt;</a:t>
            </a:r>
            <a:endParaRPr lang="en-AU" dirty="0"/>
          </a:p>
        </p:txBody>
      </p:sp>
    </p:spTree>
    <p:extLst>
      <p:ext uri="{BB962C8B-B14F-4D97-AF65-F5344CB8AC3E}">
        <p14:creationId xmlns:p14="http://schemas.microsoft.com/office/powerpoint/2010/main" val="78382851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p:bg>
      <p:bgPr>
        <a:solidFill>
          <a:schemeClr val="accent3"/>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dirty="0"/>
              <a:t>3</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3</a:t>
            </a:r>
          </a:p>
        </p:txBody>
      </p:sp>
    </p:spTree>
    <p:extLst>
      <p:ext uri="{BB962C8B-B14F-4D97-AF65-F5344CB8AC3E}">
        <p14:creationId xmlns:p14="http://schemas.microsoft.com/office/powerpoint/2010/main" val="3716784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with image">
    <p:bg>
      <p:bgPr>
        <a:solidFill>
          <a:schemeClr val="accent3"/>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3</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3</a:t>
            </a:r>
          </a:p>
        </p:txBody>
      </p:sp>
      <p:sp>
        <p:nvSpPr>
          <p:cNvPr id="19"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260283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l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3"/>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76590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l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3"/>
                </a:solidFill>
              </a:defRPr>
            </a:lvl1pPr>
          </a:lstStyle>
          <a:p>
            <a:r>
              <a:rPr lang="en-US" dirty="0"/>
              <a:t>&lt;Heading&gt;</a:t>
            </a:r>
            <a:endParaRPr lang="en-AU" dirty="0"/>
          </a:p>
        </p:txBody>
      </p:sp>
    </p:spTree>
    <p:extLst>
      <p:ext uri="{BB962C8B-B14F-4D97-AF65-F5344CB8AC3E}">
        <p14:creationId xmlns:p14="http://schemas.microsoft.com/office/powerpoint/2010/main" val="314091899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p:bg>
      <p:bgPr>
        <a:solidFill>
          <a:schemeClr val="accent4"/>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34350"/>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4</a:t>
            </a:r>
            <a:r>
              <a:rPr lang="en-US" spc="-90" dirty="0"/>
              <a:t> </a:t>
            </a:r>
            <a:r>
              <a:rPr lang="en-US" dirty="0"/>
              <a:t>heading</a:t>
            </a:r>
            <a:br>
              <a:rPr lang="en-US" dirty="0"/>
            </a:br>
            <a:r>
              <a:rPr lang="en-US" spc="-10" dirty="0"/>
              <a:t>second </a:t>
            </a:r>
            <a:r>
              <a:rPr lang="en-US" spc="-5" dirty="0"/>
              <a:t>line</a:t>
            </a:r>
            <a:endParaRPr spc="-5" dirty="0"/>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4</a:t>
            </a:r>
          </a:p>
        </p:txBody>
      </p:sp>
    </p:spTree>
    <p:extLst>
      <p:ext uri="{BB962C8B-B14F-4D97-AF65-F5344CB8AC3E}">
        <p14:creationId xmlns:p14="http://schemas.microsoft.com/office/powerpoint/2010/main" val="902322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with image">
    <p:bg>
      <p:bgPr>
        <a:solidFill>
          <a:schemeClr val="accent4"/>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4</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4</a:t>
            </a:r>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4277760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ine Red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4"/>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423234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6126388" y="0"/>
            <a:ext cx="6122987" cy="6845300"/>
          </a:xfrm>
          <a:prstGeom prst="rect">
            <a:avLst/>
          </a:prstGeom>
          <a:solidFill>
            <a:schemeClr val="bg2"/>
          </a:solidFill>
          <a:ln>
            <a:noFill/>
          </a:ln>
        </p:spPr>
        <p:txBody>
          <a:bodyPr anchor="t"/>
          <a:lstStyle>
            <a:lvl1pPr marL="0" indent="0" algn="ctr">
              <a:lnSpc>
                <a:spcPct val="100000"/>
              </a:lnSpc>
              <a:spcBef>
                <a:spcPts val="2000"/>
              </a:spcBef>
              <a:buNone/>
              <a:defRPr sz="3000" baseline="0">
                <a:solidFill>
                  <a:srgbClr val="454347"/>
                </a:solidFill>
              </a:defRPr>
            </a:lvl1pPr>
          </a:lstStyle>
          <a:p>
            <a:r>
              <a:rPr lang="en-US"/>
              <a:t>Click icon to add picture</a:t>
            </a:r>
            <a:endParaRPr lang="en-AU" dirty="0"/>
          </a:p>
        </p:txBody>
      </p:sp>
      <p:pic>
        <p:nvPicPr>
          <p:cNvPr id="4" name="Picture 3"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638" y="5654898"/>
            <a:ext cx="2017706" cy="720000"/>
          </a:xfrm>
          <a:prstGeom prst="rect">
            <a:avLst/>
          </a:prstGeom>
        </p:spPr>
      </p:pic>
      <p:sp>
        <p:nvSpPr>
          <p:cNvPr id="5"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a:t>Speaker/Business unit name</a:t>
            </a:r>
          </a:p>
        </p:txBody>
      </p:sp>
      <p:sp>
        <p:nvSpPr>
          <p:cNvPr id="6"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a:t>Department of &lt;AGENCY NAME&gt;</a:t>
            </a:r>
            <a:endParaRPr lang="en-AU" dirty="0"/>
          </a:p>
        </p:txBody>
      </p:sp>
      <p:sp>
        <p:nvSpPr>
          <p:cNvPr id="7"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a:t>Presentation title</a:t>
            </a:r>
            <a:endParaRPr lang="en-AU" dirty="0"/>
          </a:p>
        </p:txBody>
      </p:sp>
    </p:spTree>
    <p:extLst>
      <p:ext uri="{BB962C8B-B14F-4D97-AF65-F5344CB8AC3E}">
        <p14:creationId xmlns:p14="http://schemas.microsoft.com/office/powerpoint/2010/main" val="3349422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ine Red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4"/>
                </a:solidFill>
              </a:defRPr>
            </a:lvl1pPr>
          </a:lstStyle>
          <a:p>
            <a:r>
              <a:rPr lang="en-US" dirty="0"/>
              <a:t>&lt;Heading&gt;</a:t>
            </a:r>
            <a:endParaRPr lang="en-AU" dirty="0"/>
          </a:p>
        </p:txBody>
      </p:sp>
    </p:spTree>
    <p:extLst>
      <p:ext uri="{BB962C8B-B14F-4D97-AF65-F5344CB8AC3E}">
        <p14:creationId xmlns:p14="http://schemas.microsoft.com/office/powerpoint/2010/main" val="109873756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p:bg>
      <p:bgPr>
        <a:solidFill>
          <a:schemeClr val="accent5"/>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spc="0" dirty="0"/>
              <a:t>5</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5</a:t>
            </a:r>
          </a:p>
        </p:txBody>
      </p:sp>
    </p:spTree>
    <p:extLst>
      <p:ext uri="{BB962C8B-B14F-4D97-AF65-F5344CB8AC3E}">
        <p14:creationId xmlns:p14="http://schemas.microsoft.com/office/powerpoint/2010/main" val="2071539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with image">
    <p:bg>
      <p:bgPr>
        <a:solidFill>
          <a:schemeClr val="accent5"/>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5</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5</a:t>
            </a:r>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2414274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ep Mauv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5"/>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615589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ep Mauv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5"/>
                </a:solidFill>
              </a:defRPr>
            </a:lvl1pPr>
          </a:lstStyle>
          <a:p>
            <a:r>
              <a:rPr lang="en-US" dirty="0"/>
              <a:t>&lt;Heading&gt;</a:t>
            </a:r>
            <a:endParaRPr lang="en-AU" dirty="0"/>
          </a:p>
        </p:txBody>
      </p:sp>
    </p:spTree>
    <p:extLst>
      <p:ext uri="{BB962C8B-B14F-4D97-AF65-F5344CB8AC3E}">
        <p14:creationId xmlns:p14="http://schemas.microsoft.com/office/powerpoint/2010/main" val="91136672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p:bg>
      <p:bgPr>
        <a:solidFill>
          <a:schemeClr val="accent6"/>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spc="5" dirty="0"/>
              <a:t>6</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6</a:t>
            </a:r>
          </a:p>
        </p:txBody>
      </p:sp>
    </p:spTree>
    <p:extLst>
      <p:ext uri="{BB962C8B-B14F-4D97-AF65-F5344CB8AC3E}">
        <p14:creationId xmlns:p14="http://schemas.microsoft.com/office/powerpoint/2010/main" val="763080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with image">
    <p:bg>
      <p:bgPr>
        <a:solidFill>
          <a:schemeClr val="accent6"/>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23"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2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6</a:t>
            </a:r>
            <a:r>
              <a:rPr lang="en-US" spc="-90" dirty="0"/>
              <a:t> </a:t>
            </a:r>
            <a:r>
              <a:rPr lang="en-US" dirty="0"/>
              <a:t>heading</a:t>
            </a:r>
            <a:br>
              <a:rPr lang="en-US" dirty="0"/>
            </a:br>
            <a:r>
              <a:rPr lang="en-US" spc="-10" dirty="0"/>
              <a:t>second </a:t>
            </a:r>
            <a:r>
              <a:rPr lang="en-US" spc="-5" dirty="0"/>
              <a:t>line</a:t>
            </a:r>
            <a:endParaRPr spc="-5" dirty="0"/>
          </a:p>
        </p:txBody>
      </p:sp>
      <p:sp>
        <p:nvSpPr>
          <p:cNvPr id="11"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6</a:t>
            </a:r>
          </a:p>
        </p:txBody>
      </p:sp>
      <p:sp>
        <p:nvSpPr>
          <p:cNvPr id="3" name="Picture Placeholder 2"/>
          <p:cNvSpPr>
            <a:spLocks noGrp="1"/>
          </p:cNvSpPr>
          <p:nvPr>
            <p:ph type="pic" sz="quarter" idx="12"/>
          </p:nvPr>
        </p:nvSpPr>
        <p:spPr>
          <a:xfrm>
            <a:off x="1" y="0"/>
            <a:ext cx="3324660" cy="6859904"/>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947975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ottle Green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1E5E5E"/>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3765879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ottle Green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lang="en-US" sz="4382" b="0" kern="1200" baseline="0" dirty="0" smtClean="0">
                <a:solidFill>
                  <a:schemeClr val="accent6"/>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Tree>
    <p:extLst>
      <p:ext uri="{BB962C8B-B14F-4D97-AF65-F5344CB8AC3E}">
        <p14:creationId xmlns:p14="http://schemas.microsoft.com/office/powerpoint/2010/main" val="128066575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rafura Blue - 1 placehol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67600" y="355998"/>
            <a:ext cx="10508768" cy="718667"/>
          </a:xfrm>
          <a:prstGeom prst="rect">
            <a:avLst/>
          </a:prstGeom>
        </p:spPr>
        <p:txBody>
          <a:bodyPr>
            <a:noAutofit/>
          </a:bodyPr>
          <a:lstStyle>
            <a:lvl1pPr>
              <a:lnSpc>
                <a:spcPts val="4392"/>
              </a:lnSpc>
              <a:spcAft>
                <a:spcPts val="1464"/>
              </a:spcAft>
              <a:defRPr b="0" baseline="0">
                <a:solidFill>
                  <a:srgbClr val="1F1F5F"/>
                </a:solidFill>
              </a:defRPr>
            </a:lvl1pPr>
          </a:lstStyle>
          <a:p>
            <a:r>
              <a:rPr lang="en-US" dirty="0"/>
              <a:t>&lt;Heading&gt;</a:t>
            </a:r>
            <a:endParaRPr lang="en-AU" dirty="0"/>
          </a:p>
        </p:txBody>
      </p:sp>
      <p:sp>
        <p:nvSpPr>
          <p:cNvPr id="4" name="Content Placeholder 2"/>
          <p:cNvSpPr>
            <a:spLocks noGrp="1"/>
          </p:cNvSpPr>
          <p:nvPr>
            <p:ph idx="1"/>
          </p:nvPr>
        </p:nvSpPr>
        <p:spPr>
          <a:xfrm>
            <a:off x="867600" y="1314327"/>
            <a:ext cx="10508768" cy="4408312"/>
          </a:xfrm>
          <a:prstGeom prst="rect">
            <a:avLst/>
          </a:prstGeom>
        </p:spPr>
        <p:txBody>
          <a:bodyPr tIns="0">
            <a:normAutofit/>
          </a:bodyPr>
          <a:lstStyle>
            <a:lvl1pPr marL="0" indent="0">
              <a:lnSpc>
                <a:spcPts val="2662"/>
              </a:lnSpc>
              <a:spcBef>
                <a:spcPts val="0"/>
              </a:spcBef>
              <a:buFont typeface="Arial" panose="020B0604020202020204"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951387" indent="-342900">
              <a:buFont typeface="Arial" panose="020B0604020202020204" pitchFamily="34" charset="0"/>
              <a:buChar char="•"/>
              <a:defRPr/>
            </a:lvl2pPr>
            <a:lvl3pPr marL="1559875" indent="-342900">
              <a:buFont typeface="Arial" panose="020B0604020202020204" pitchFamily="34" charset="0"/>
              <a:buChar char="•"/>
              <a:defRPr>
                <a:solidFill>
                  <a:srgbClr val="454347"/>
                </a:solidFill>
              </a:defRPr>
            </a:lvl3pPr>
            <a:lvl4pPr marL="2111212" indent="-285750">
              <a:buFont typeface="Arial" panose="020B0604020202020204" pitchFamily="34" charset="0"/>
              <a:buChar char="•"/>
              <a:defRPr/>
            </a:lvl4pPr>
            <a:lvl5pPr marL="2719700" indent="-285750">
              <a:buFont typeface="Arial" panose="020B0604020202020204" pitchFamily="34" charset="0"/>
              <a:buChar char="•"/>
              <a:defRPr>
                <a:solidFill>
                  <a:srgbClr val="4543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30890418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rafura Blue - 2 placeholders">
    <p:bg>
      <p:bgRef idx="1001">
        <a:schemeClr val="bg1"/>
      </p:bgRef>
    </p:bg>
    <p:spTree>
      <p:nvGrpSpPr>
        <p:cNvPr id="1" name=""/>
        <p:cNvGrpSpPr/>
        <p:nvPr/>
      </p:nvGrpSpPr>
      <p:grpSpPr>
        <a:xfrm>
          <a:off x="0" y="0"/>
          <a:ext cx="0" cy="0"/>
          <a:chOff x="0" y="0"/>
          <a:chExt cx="0" cy="0"/>
        </a:xfrm>
      </p:grpSpPr>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0" hasCustomPrompt="1"/>
          </p:nvPr>
        </p:nvSpPr>
        <p:spPr>
          <a:xfrm>
            <a:off x="867599" y="1314327"/>
            <a:ext cx="5249732" cy="4408312"/>
          </a:xfrm>
          <a:prstGeom prst="rect">
            <a:avLst/>
          </a:prstGeom>
        </p:spPr>
        <p:txBody>
          <a:bodyPr tIns="0">
            <a:normAutofit/>
          </a:bodyPr>
          <a:lstStyle>
            <a:lvl1pPr marL="0" indent="0">
              <a:lnSpc>
                <a:spcPts val="2662"/>
              </a:lnSpc>
              <a:spcBef>
                <a:spcPts val="0"/>
              </a:spcBef>
              <a:buFont typeface="Lato Light" panose="020F0502020204030203"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608487" indent="0">
              <a:buNone/>
              <a:defRPr/>
            </a:lvl2pPr>
            <a:lvl3pPr marL="1216975" indent="0">
              <a:buNone/>
              <a:defRPr/>
            </a:lvl3pPr>
            <a:lvl4pPr marL="1825462" indent="0">
              <a:buNone/>
              <a:defRPr/>
            </a:lvl4pPr>
            <a:lvl5pPr marL="2433950" indent="0">
              <a:buNone/>
              <a:defRPr/>
            </a:lvl5pPr>
          </a:lstStyle>
          <a:p>
            <a:pPr lvl="0"/>
            <a:r>
              <a:rPr lang="en-US" dirty="0"/>
              <a:t>&lt;Content&gt;</a:t>
            </a:r>
          </a:p>
        </p:txBody>
      </p:sp>
      <p:sp>
        <p:nvSpPr>
          <p:cNvPr id="8" name="Content Placeholder 3"/>
          <p:cNvSpPr>
            <a:spLocks noGrp="1"/>
          </p:cNvSpPr>
          <p:nvPr>
            <p:ph sz="half" idx="2" hasCustomPrompt="1"/>
          </p:nvPr>
        </p:nvSpPr>
        <p:spPr>
          <a:xfrm>
            <a:off x="6314221" y="1314327"/>
            <a:ext cx="5109768" cy="4408312"/>
          </a:xfrm>
          <a:prstGeom prst="rect">
            <a:avLst/>
          </a:prstGeom>
        </p:spPr>
        <p:txBody>
          <a:bodyPr>
            <a:normAutofit/>
          </a:bodyPr>
          <a:lstStyle>
            <a:lvl1pPr>
              <a:defRPr lang="en-US" sz="2396" dirty="0">
                <a:solidFill>
                  <a:srgbClr val="454347"/>
                </a:solidFill>
                <a:latin typeface="+mn-lt"/>
              </a:defRPr>
            </a:lvl1pPr>
            <a:lvl2pPr>
              <a:defRPr sz="3194"/>
            </a:lvl2pPr>
            <a:lvl3pPr>
              <a:defRPr sz="2662"/>
            </a:lvl3pPr>
            <a:lvl4pPr>
              <a:defRPr sz="2396"/>
            </a:lvl4pPr>
            <a:lvl5pPr>
              <a:defRPr sz="2396"/>
            </a:lvl5pPr>
            <a:lvl6pPr>
              <a:defRPr sz="2396"/>
            </a:lvl6pPr>
            <a:lvl7pPr>
              <a:defRPr sz="2396"/>
            </a:lvl7pPr>
            <a:lvl8pPr>
              <a:defRPr sz="2396"/>
            </a:lvl8pPr>
            <a:lvl9pPr>
              <a:defRPr sz="2396"/>
            </a:lvl9pPr>
          </a:lstStyle>
          <a:p>
            <a:pPr lvl="0"/>
            <a:r>
              <a:rPr lang="en-US" dirty="0"/>
              <a:t>&lt;Graphics&gt;</a:t>
            </a:r>
          </a:p>
        </p:txBody>
      </p:sp>
      <p:sp>
        <p:nvSpPr>
          <p:cNvPr id="9" name="Title 1"/>
          <p:cNvSpPr>
            <a:spLocks noGrp="1"/>
          </p:cNvSpPr>
          <p:nvPr>
            <p:ph type="title" hasCustomPrompt="1"/>
          </p:nvPr>
        </p:nvSpPr>
        <p:spPr>
          <a:xfrm>
            <a:off x="867600" y="355998"/>
            <a:ext cx="10556389" cy="718667"/>
          </a:xfrm>
          <a:prstGeom prst="rect">
            <a:avLst/>
          </a:prstGeom>
        </p:spPr>
        <p:txBody>
          <a:bodyPr>
            <a:noAutofit/>
          </a:bodyPr>
          <a:lstStyle>
            <a:lvl1pPr>
              <a:lnSpc>
                <a:spcPts val="4392"/>
              </a:lnSpc>
              <a:spcAft>
                <a:spcPts val="1464"/>
              </a:spcAft>
              <a:defRPr b="0" baseline="0">
                <a:solidFill>
                  <a:schemeClr val="tx1"/>
                </a:solidFill>
              </a:defRPr>
            </a:lvl1pPr>
          </a:lstStyle>
          <a:p>
            <a:r>
              <a:rPr lang="en-US" dirty="0"/>
              <a:t>&lt;Heading&gt;</a:t>
            </a:r>
            <a:endParaRPr lang="en-AU" dirty="0"/>
          </a:p>
        </p:txBody>
      </p:sp>
      <p:pic>
        <p:nvPicPr>
          <p:cNvPr id="10" name="Picture 9"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15044691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8136184" y="-1977950"/>
            <a:ext cx="15517696" cy="1551769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1 heading</a:t>
            </a:r>
            <a:br>
              <a:rPr lang="en-US" dirty="0"/>
            </a:br>
            <a:r>
              <a:rPr lang="en-US" dirty="0"/>
              <a:t>second line</a:t>
            </a:r>
            <a:endParaRPr lang="en-AU" dirty="0"/>
          </a:p>
        </p:txBody>
      </p:sp>
      <p:sp>
        <p:nvSpPr>
          <p:cNvPr id="9" name="Text Placeholder 2"/>
          <p:cNvSpPr>
            <a:spLocks noGrp="1"/>
          </p:cNvSpPr>
          <p:nvPr>
            <p:ph type="body" sz="quarter" idx="11" hasCustomPrompt="1"/>
          </p:nvPr>
        </p:nvSpPr>
        <p:spPr>
          <a:xfrm>
            <a:off x="10144538" y="3463300"/>
            <a:ext cx="1785745" cy="3323987"/>
          </a:xfrm>
        </p:spPr>
        <p:txBody>
          <a:bodyPr wrap="none" lIns="0" tIns="0" rIns="0" bIns="0" anchor="ctr">
            <a:spAutoFit/>
          </a:bodyPr>
          <a:lstStyle>
            <a:lvl1pPr marL="0" indent="0" algn="ctr">
              <a:spcBef>
                <a:spcPts val="0"/>
              </a:spcBef>
              <a:buNone/>
              <a:defRPr sz="24000">
                <a:solidFill>
                  <a:schemeClr val="bg1"/>
                </a:solidFill>
                <a:latin typeface="+mj-lt"/>
              </a:defRPr>
            </a:lvl1pPr>
          </a:lstStyle>
          <a:p>
            <a:pPr lvl="0"/>
            <a:r>
              <a:rPr lang="en-AU" dirty="0"/>
              <a:t>1</a:t>
            </a:r>
          </a:p>
        </p:txBody>
      </p:sp>
    </p:spTree>
    <p:extLst>
      <p:ext uri="{BB962C8B-B14F-4D97-AF65-F5344CB8AC3E}">
        <p14:creationId xmlns:p14="http://schemas.microsoft.com/office/powerpoint/2010/main" val="41507705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with image">
    <p:bg>
      <p:bgPr>
        <a:solidFill>
          <a:schemeClr val="accent1"/>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1</a:t>
            </a:r>
            <a:r>
              <a:rPr lang="en-US" spc="-90" dirty="0"/>
              <a:t> </a:t>
            </a:r>
            <a:r>
              <a:rPr lang="en-US" dirty="0"/>
              <a:t>heading</a:t>
            </a:r>
            <a:br>
              <a:rPr lang="en-US" dirty="0"/>
            </a:br>
            <a:r>
              <a:rPr lang="en-US" spc="-10" dirty="0"/>
              <a:t>second </a:t>
            </a:r>
            <a:r>
              <a:rPr lang="en-US" spc="-5" dirty="0"/>
              <a:t>line</a:t>
            </a:r>
            <a:endParaRPr spc="-5" dirty="0"/>
          </a:p>
        </p:txBody>
      </p:sp>
      <p:sp>
        <p:nvSpPr>
          <p:cNvPr id="3" name="Text Placeholder 2"/>
          <p:cNvSpPr>
            <a:spLocks noGrp="1"/>
          </p:cNvSpPr>
          <p:nvPr>
            <p:ph type="body" sz="quarter" idx="10"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1</a:t>
            </a:r>
          </a:p>
        </p:txBody>
      </p:sp>
      <p:sp>
        <p:nvSpPr>
          <p:cNvPr id="18" name="Picture Placeholder 2" descr="Decorative"/>
          <p:cNvSpPr>
            <a:spLocks noGrp="1"/>
          </p:cNvSpPr>
          <p:nvPr>
            <p:ph type="pic" sz="quarter" idx="12"/>
          </p:nvPr>
        </p:nvSpPr>
        <p:spPr>
          <a:xfrm>
            <a:off x="1" y="-9542"/>
            <a:ext cx="3324660" cy="6867543"/>
          </a:xfrm>
          <a:solidFill>
            <a:schemeClr val="bg1"/>
          </a:solidFill>
        </p:spPr>
        <p:txBody>
          <a:bodyPr/>
          <a:lstStyle>
            <a:lvl1pPr marL="0" marR="0" indent="0" algn="ctr"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146852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ral Pink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1"/>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3744580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ral Pink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1"/>
                </a:solidFill>
              </a:defRPr>
            </a:lvl1pPr>
          </a:lstStyle>
          <a:p>
            <a:r>
              <a:rPr lang="en-US" dirty="0"/>
              <a:t>&lt;Heading&gt;</a:t>
            </a:r>
            <a:endParaRPr lang="en-AU" dirty="0"/>
          </a:p>
        </p:txBody>
      </p:sp>
    </p:spTree>
    <p:extLst>
      <p:ext uri="{BB962C8B-B14F-4D97-AF65-F5344CB8AC3E}">
        <p14:creationId xmlns:p14="http://schemas.microsoft.com/office/powerpoint/2010/main" val="12768282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p:bg>
      <p:bgPr>
        <a:solidFill>
          <a:schemeClr val="accent2"/>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spc="5" dirty="0"/>
              <a:t>2</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2</a:t>
            </a:r>
          </a:p>
        </p:txBody>
      </p:sp>
    </p:spTree>
    <p:extLst>
      <p:ext uri="{BB962C8B-B14F-4D97-AF65-F5344CB8AC3E}">
        <p14:creationId xmlns:p14="http://schemas.microsoft.com/office/powerpoint/2010/main" val="3645493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image" Target="../media/image3.jpeg"/><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136184" y="-1977950"/>
            <a:ext cx="15517696" cy="15517696"/>
          </a:xfrm>
          <a:prstGeom prst="rect">
            <a:avLst/>
          </a:prstGeom>
          <a:blipFill dpi="0" rotWithShape="1">
            <a:blip r:embed="rId6"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301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&lt;Heading&gt;</a:t>
            </a:r>
            <a:endParaRPr lang="en-AU" dirty="0"/>
          </a:p>
        </p:txBody>
      </p:sp>
      <p:sp>
        <p:nvSpPr>
          <p:cNvPr id="3" name="Text Placeholder 2"/>
          <p:cNvSpPr>
            <a:spLocks noGrp="1"/>
          </p:cNvSpPr>
          <p:nvPr>
            <p:ph type="body" idx="1"/>
          </p:nvPr>
        </p:nvSpPr>
        <p:spPr>
          <a:xfrm>
            <a:off x="838200" y="1825625"/>
            <a:ext cx="10515600" cy="397279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7" name="Straight Connector 6"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7037705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543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uemsY96OdgI" TargetMode="External"/><Relationship Id="rId5" Type="http://schemas.openxmlformats.org/officeDocument/2006/relationships/image" Target="../media/image6.PNG"/><Relationship Id="rId4" Type="http://schemas.openxmlformats.org/officeDocument/2006/relationships/hyperlink" Target="https://www.youtube.com/watch?v=uemsY96OdgI"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rgbClr val="0071BC"/>
              </a:gs>
              <a:gs pos="59000">
                <a:srgbClr val="00A7BC"/>
              </a:gs>
              <a:gs pos="100000">
                <a:srgbClr val="00A7B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6595325" y="1770129"/>
            <a:ext cx="3230880" cy="3230880"/>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364274" y="2521059"/>
            <a:ext cx="5731726" cy="1815882"/>
          </a:xfrm>
          <a:prstGeom prst="rect">
            <a:avLst/>
          </a:prstGeom>
          <a:noFill/>
        </p:spPr>
        <p:txBody>
          <a:bodyPr wrap="square" rtlCol="0">
            <a:spAutoFit/>
          </a:bodyPr>
          <a:lstStyle/>
          <a:p>
            <a:r>
              <a:rPr lang="en-AU" sz="4400" dirty="0" smtClean="0">
                <a:solidFill>
                  <a:schemeClr val="bg1"/>
                </a:solidFill>
                <a:effectLst>
                  <a:outerShdw blurRad="38100" dist="38100" dir="2700000" algn="tl">
                    <a:srgbClr val="000000">
                      <a:alpha val="43137"/>
                    </a:srgbClr>
                  </a:outerShdw>
                </a:effectLst>
                <a:latin typeface="+mj-lt"/>
              </a:rPr>
              <a:t>Introduction to the Code of Conduct</a:t>
            </a:r>
          </a:p>
          <a:p>
            <a:r>
              <a:rPr lang="en-AU" sz="2400" dirty="0" smtClean="0">
                <a:solidFill>
                  <a:schemeClr val="bg1"/>
                </a:solidFill>
                <a:effectLst>
                  <a:outerShdw blurRad="38100" dist="38100" dir="2700000" algn="tl">
                    <a:srgbClr val="000000">
                      <a:alpha val="43137"/>
                    </a:srgbClr>
                  </a:outerShdw>
                </a:effectLst>
                <a:latin typeface="+mj-lt"/>
              </a:rPr>
              <a:t>Elected Member course 2021/22</a:t>
            </a:r>
            <a:endParaRPr lang="en-AU" sz="3600" dirty="0">
              <a:solidFill>
                <a:schemeClr val="bg1"/>
              </a:solidFill>
              <a:effectLst>
                <a:outerShdw blurRad="38100" dist="38100" dir="2700000" algn="tl">
                  <a:srgbClr val="000000">
                    <a:alpha val="43137"/>
                  </a:srgbClr>
                </a:outerShdw>
              </a:effectLst>
              <a:latin typeface="+mj-lt"/>
            </a:endParaRPr>
          </a:p>
        </p:txBody>
      </p:sp>
      <p:pic>
        <p:nvPicPr>
          <p:cNvPr id="9" name="Picture 8" descr="Northern Territory Governmen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1800" y="5654898"/>
            <a:ext cx="2017706" cy="720000"/>
          </a:xfrm>
          <a:prstGeom prst="rect">
            <a:avLst/>
          </a:prstGeom>
        </p:spPr>
      </p:pic>
      <p:sp>
        <p:nvSpPr>
          <p:cNvPr id="10" name="Text Placeholder 2"/>
          <p:cNvSpPr txBox="1">
            <a:spLocks/>
          </p:cNvSpPr>
          <p:nvPr/>
        </p:nvSpPr>
        <p:spPr>
          <a:xfrm>
            <a:off x="503999" y="509055"/>
            <a:ext cx="7848263" cy="405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dirty="0" smtClean="0">
                <a:solidFill>
                  <a:schemeClr val="bg1"/>
                </a:solidFill>
              </a:rPr>
              <a:t>Department of </a:t>
            </a:r>
            <a:r>
              <a:rPr lang="en-AU" sz="2000" dirty="0" smtClean="0">
                <a:solidFill>
                  <a:schemeClr val="bg1"/>
                </a:solidFill>
                <a:latin typeface="+mj-lt"/>
              </a:rPr>
              <a:t>THE CHIEF MINISTER &amp; CABINET</a:t>
            </a:r>
            <a:endParaRPr lang="en-AU" sz="2000" dirty="0">
              <a:solidFill>
                <a:schemeClr val="bg1"/>
              </a:solidFill>
              <a:latin typeface="+mj-lt"/>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043507"/>
            <a:ext cx="3324679" cy="3230880"/>
          </a:xfrm>
          <a:prstGeom prst="rect">
            <a:avLst/>
          </a:prstGeom>
        </p:spPr>
      </p:pic>
    </p:spTree>
    <p:extLst>
      <p:ext uri="{BB962C8B-B14F-4D97-AF65-F5344CB8AC3E}">
        <p14:creationId xmlns:p14="http://schemas.microsoft.com/office/powerpoint/2010/main" val="3997580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1005386" y="1472339"/>
            <a:ext cx="6460126" cy="3926378"/>
          </a:xfrm>
        </p:spPr>
        <p:txBody>
          <a:bodyPr>
            <a:normAutofit/>
          </a:bodyPr>
          <a:lstStyle/>
          <a:p>
            <a:pPr>
              <a:spcAft>
                <a:spcPts val="1200"/>
              </a:spcAft>
            </a:pPr>
            <a:r>
              <a:rPr lang="en-AU" sz="2900" b="1" dirty="0">
                <a:solidFill>
                  <a:schemeClr val="accent2"/>
                </a:solidFill>
              </a:rPr>
              <a:t>You must always be respectful of other people’s beliefs and practices. </a:t>
            </a:r>
            <a:endParaRPr lang="en-AU" sz="2900" b="1" dirty="0" smtClean="0">
              <a:solidFill>
                <a:schemeClr val="accent2"/>
              </a:solidFill>
            </a:endParaRPr>
          </a:p>
          <a:p>
            <a:pPr>
              <a:spcAft>
                <a:spcPts val="1200"/>
              </a:spcAft>
            </a:pPr>
            <a:r>
              <a:rPr lang="en-AU" dirty="0" smtClean="0"/>
              <a:t>You </a:t>
            </a:r>
            <a:r>
              <a:rPr lang="en-AU" dirty="0"/>
              <a:t>must not discriminate against others based on their cultural background. </a:t>
            </a:r>
            <a:endParaRPr lang="en-AU" dirty="0" smtClean="0"/>
          </a:p>
          <a:p>
            <a:pPr>
              <a:spcAft>
                <a:spcPts val="1200"/>
              </a:spcAft>
            </a:pPr>
            <a:r>
              <a:rPr lang="en-AU" dirty="0"/>
              <a:t>For example, people from different cultures may use different ways of expressing themselves and communicating or there may be issues that prevent them communicating, such as avoidance relationships.</a:t>
            </a:r>
          </a:p>
          <a:p>
            <a:pPr>
              <a:spcAft>
                <a:spcPts val="1200"/>
              </a:spcAft>
            </a:pPr>
            <a:endParaRPr lang="en-AU" sz="2400" dirty="0"/>
          </a:p>
        </p:txBody>
      </p:sp>
      <p:sp>
        <p:nvSpPr>
          <p:cNvPr id="4" name="Title 3"/>
          <p:cNvSpPr>
            <a:spLocks noGrp="1"/>
          </p:cNvSpPr>
          <p:nvPr>
            <p:ph type="title"/>
          </p:nvPr>
        </p:nvSpPr>
        <p:spPr/>
        <p:txBody>
          <a:bodyPr/>
          <a:lstStyle/>
          <a:p>
            <a:r>
              <a:rPr lang="en-GB" dirty="0" smtClean="0"/>
              <a:t>6. Respecting cultural diversity</a:t>
            </a:r>
            <a:endParaRPr lang="en-AU"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5937" y="1401305"/>
            <a:ext cx="3878052" cy="3793843"/>
          </a:xfrm>
          <a:prstGeom prst="rect">
            <a:avLst/>
          </a:prstGeom>
        </p:spPr>
      </p:pic>
    </p:spTree>
    <p:extLst>
      <p:ext uri="{BB962C8B-B14F-4D97-AF65-F5344CB8AC3E}">
        <p14:creationId xmlns:p14="http://schemas.microsoft.com/office/powerpoint/2010/main" val="3139456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52610" y="0"/>
            <a:ext cx="2739390" cy="6858000"/>
          </a:xfrm>
          <a:prstGeom prst="rect">
            <a:avLst/>
          </a:prstGeom>
          <a:solidFill>
            <a:srgbClr val="018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Content Placeholder 1">
            <a:extLst>
              <a:ext uri="{FF2B5EF4-FFF2-40B4-BE49-F238E27FC236}">
                <a16:creationId xmlns:a16="http://schemas.microsoft.com/office/drawing/2014/main" id="{81B4B60F-3B86-4EF9-A38F-15E917FEB741}"/>
              </a:ext>
            </a:extLst>
          </p:cNvPr>
          <p:cNvSpPr>
            <a:spLocks noGrp="1"/>
          </p:cNvSpPr>
          <p:nvPr>
            <p:ph idx="10"/>
          </p:nvPr>
        </p:nvSpPr>
        <p:spPr>
          <a:xfrm>
            <a:off x="867601" y="1379349"/>
            <a:ext cx="6917618" cy="4511742"/>
          </a:xfrm>
        </p:spPr>
        <p:txBody>
          <a:bodyPr>
            <a:normAutofit/>
          </a:bodyPr>
          <a:lstStyle/>
          <a:p>
            <a:pPr>
              <a:lnSpc>
                <a:spcPct val="100000"/>
              </a:lnSpc>
              <a:spcAft>
                <a:spcPts val="1200"/>
              </a:spcAft>
            </a:pPr>
            <a:r>
              <a:rPr lang="en-AU" sz="2400" b="1" dirty="0">
                <a:solidFill>
                  <a:schemeClr val="accent2"/>
                </a:solidFill>
              </a:rPr>
              <a:t>Council members need to avoid conflicts of interests when undertaking official functions and responsibilities.</a:t>
            </a:r>
          </a:p>
          <a:p>
            <a:pPr>
              <a:spcAft>
                <a:spcPts val="1200"/>
              </a:spcAft>
            </a:pPr>
            <a:r>
              <a:rPr lang="en-AU" dirty="0"/>
              <a:t>Conflicts of interest include actual conflicts and also perceived conflicts, where a reasonable person might expect that a conflict exists.</a:t>
            </a:r>
          </a:p>
          <a:p>
            <a:pPr>
              <a:spcAft>
                <a:spcPts val="1200"/>
              </a:spcAft>
            </a:pPr>
            <a:r>
              <a:rPr lang="en-AU" dirty="0"/>
              <a:t>A conflict of interest is when your duty as a council member conflicts with another interest that might mean you, or someone close to you, gets a benefit or is otherwise impacted by a decision.</a:t>
            </a:r>
          </a:p>
        </p:txBody>
      </p:sp>
      <p:sp>
        <p:nvSpPr>
          <p:cNvPr id="4" name="Title 3">
            <a:extLst>
              <a:ext uri="{FF2B5EF4-FFF2-40B4-BE49-F238E27FC236}">
                <a16:creationId xmlns:a16="http://schemas.microsoft.com/office/drawing/2014/main" id="{8067700D-117E-4AFE-8E21-AA6F341F1ACA}"/>
              </a:ext>
            </a:extLst>
          </p:cNvPr>
          <p:cNvSpPr>
            <a:spLocks noGrp="1"/>
          </p:cNvSpPr>
          <p:nvPr>
            <p:ph type="title"/>
          </p:nvPr>
        </p:nvSpPr>
        <p:spPr/>
        <p:txBody>
          <a:bodyPr/>
          <a:lstStyle/>
          <a:p>
            <a:r>
              <a:rPr lang="en-GB" dirty="0"/>
              <a:t>7. Conflict of interest</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704" t="13695" r="11119"/>
          <a:stretch/>
        </p:blipFill>
        <p:spPr>
          <a:xfrm rot="19457200">
            <a:off x="6910624" y="2250653"/>
            <a:ext cx="5861300" cy="3816354"/>
          </a:xfrm>
          <a:prstGeom prst="rect">
            <a:avLst/>
          </a:prstGeom>
        </p:spPr>
      </p:pic>
    </p:spTree>
    <p:extLst>
      <p:ext uri="{BB962C8B-B14F-4D97-AF65-F5344CB8AC3E}">
        <p14:creationId xmlns:p14="http://schemas.microsoft.com/office/powerpoint/2010/main" val="1749745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7599" y="1430663"/>
            <a:ext cx="7114028" cy="4291976"/>
          </a:xfrm>
        </p:spPr>
        <p:txBody>
          <a:bodyPr>
            <a:noAutofit/>
          </a:bodyPr>
          <a:lstStyle/>
          <a:p>
            <a:pPr>
              <a:spcAft>
                <a:spcPts val="1200"/>
              </a:spcAft>
            </a:pPr>
            <a:r>
              <a:rPr lang="en-AU" sz="2600" b="1" dirty="0" smtClean="0">
                <a:solidFill>
                  <a:schemeClr val="accent2"/>
                </a:solidFill>
              </a:rPr>
              <a:t>It </a:t>
            </a:r>
            <a:r>
              <a:rPr lang="en-AU" sz="2600" b="1" dirty="0">
                <a:solidFill>
                  <a:schemeClr val="accent2"/>
                </a:solidFill>
              </a:rPr>
              <a:t>is your responsibility to declare any conflicts of interests before taking part in a council decision.</a:t>
            </a:r>
          </a:p>
          <a:p>
            <a:pPr>
              <a:spcAft>
                <a:spcPts val="1200"/>
              </a:spcAft>
            </a:pPr>
            <a:r>
              <a:rPr lang="en-AU" sz="2600" dirty="0"/>
              <a:t>If you do not declare your conflict of interest and participate in a council decision, you could be in breach of the </a:t>
            </a:r>
            <a:r>
              <a:rPr lang="en-AU" sz="2600" i="1" dirty="0"/>
              <a:t>Local Government Act 2019 </a:t>
            </a:r>
            <a:r>
              <a:rPr lang="en-AU" sz="2600" dirty="0"/>
              <a:t>and penalised.  </a:t>
            </a:r>
            <a:endParaRPr lang="en-AU" sz="2600" dirty="0" smtClean="0"/>
          </a:p>
          <a:p>
            <a:pPr>
              <a:spcAft>
                <a:spcPts val="1200"/>
              </a:spcAft>
            </a:pPr>
            <a:r>
              <a:rPr lang="en-AU" sz="2600" dirty="0" smtClean="0"/>
              <a:t>It </a:t>
            </a:r>
            <a:r>
              <a:rPr lang="en-AU" sz="2600" dirty="0"/>
              <a:t>also may result in the council decision being declared void, or of no effect.</a:t>
            </a:r>
          </a:p>
          <a:p>
            <a:endParaRPr lang="en-AU" sz="2600" dirty="0"/>
          </a:p>
        </p:txBody>
      </p:sp>
      <p:sp>
        <p:nvSpPr>
          <p:cNvPr id="4" name="Title 3"/>
          <p:cNvSpPr>
            <a:spLocks noGrp="1"/>
          </p:cNvSpPr>
          <p:nvPr>
            <p:ph type="title"/>
          </p:nvPr>
        </p:nvSpPr>
        <p:spPr/>
        <p:txBody>
          <a:bodyPr/>
          <a:lstStyle/>
          <a:p>
            <a:r>
              <a:rPr lang="en-AU" dirty="0" smtClean="0"/>
              <a:t>7.1 Conflict of interest</a:t>
            </a:r>
            <a:endParaRPr lang="en-AU"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7033" r="31781"/>
          <a:stretch/>
        </p:blipFill>
        <p:spPr>
          <a:xfrm>
            <a:off x="7811146" y="147651"/>
            <a:ext cx="5021451" cy="6858000"/>
          </a:xfrm>
          <a:prstGeom prst="rect">
            <a:avLst/>
          </a:prstGeom>
        </p:spPr>
      </p:pic>
    </p:spTree>
    <p:extLst>
      <p:ext uri="{BB962C8B-B14F-4D97-AF65-F5344CB8AC3E}">
        <p14:creationId xmlns:p14="http://schemas.microsoft.com/office/powerpoint/2010/main" val="1482443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788447" y="0"/>
            <a:ext cx="2403553" cy="6858000"/>
          </a:xfrm>
          <a:prstGeom prst="roundRect">
            <a:avLst>
              <a:gd name="adj" fmla="val 0"/>
            </a:avLst>
          </a:prstGeom>
          <a:solidFill>
            <a:srgbClr val="018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ontent Placeholder 7"/>
          <p:cNvSpPr>
            <a:spLocks noGrp="1"/>
          </p:cNvSpPr>
          <p:nvPr>
            <p:ph idx="10"/>
          </p:nvPr>
        </p:nvSpPr>
        <p:spPr>
          <a:xfrm>
            <a:off x="867599" y="1316283"/>
            <a:ext cx="7943255" cy="4225434"/>
          </a:xfrm>
        </p:spPr>
        <p:txBody>
          <a:bodyPr>
            <a:normAutofit fontScale="92500"/>
          </a:bodyPr>
          <a:lstStyle/>
          <a:p>
            <a:pPr>
              <a:spcAft>
                <a:spcPts val="1200"/>
              </a:spcAft>
            </a:pPr>
            <a:r>
              <a:rPr lang="en-AU" sz="2800" b="1" dirty="0" smtClean="0">
                <a:solidFill>
                  <a:schemeClr val="accent2"/>
                </a:solidFill>
              </a:rPr>
              <a:t>As a council member, you will occasionally receive information that is considered confidential.</a:t>
            </a:r>
          </a:p>
          <a:p>
            <a:pPr>
              <a:spcAft>
                <a:spcPts val="1200"/>
              </a:spcAft>
            </a:pPr>
            <a:r>
              <a:rPr lang="en-AU" sz="2600" dirty="0" smtClean="0"/>
              <a:t>Confidential </a:t>
            </a:r>
            <a:r>
              <a:rPr lang="en-AU" sz="2600" dirty="0"/>
              <a:t>information must be kept private and not talked about with others who are not part of the confidential session of the meeting.</a:t>
            </a:r>
          </a:p>
          <a:p>
            <a:pPr>
              <a:spcAft>
                <a:spcPts val="1200"/>
              </a:spcAft>
            </a:pPr>
            <a:r>
              <a:rPr lang="en-AU" sz="2600" dirty="0"/>
              <a:t>You must not use confidential information in a manner that could gain a private benefit or to </a:t>
            </a:r>
            <a:r>
              <a:rPr lang="en-AU" sz="2600" dirty="0" smtClean="0"/>
              <a:t/>
            </a:r>
            <a:br>
              <a:rPr lang="en-AU" sz="2600" dirty="0" smtClean="0"/>
            </a:br>
            <a:r>
              <a:rPr lang="en-AU" sz="2600" dirty="0" smtClean="0"/>
              <a:t>cause </a:t>
            </a:r>
            <a:r>
              <a:rPr lang="en-AU" sz="2600" dirty="0"/>
              <a:t>harm to another person. </a:t>
            </a:r>
            <a:endParaRPr lang="en-AU" sz="2600" dirty="0" smtClean="0"/>
          </a:p>
          <a:p>
            <a:pPr>
              <a:spcAft>
                <a:spcPts val="1200"/>
              </a:spcAft>
            </a:pPr>
            <a:r>
              <a:rPr lang="en-AU" sz="2600" dirty="0" smtClean="0"/>
              <a:t>You </a:t>
            </a:r>
            <a:r>
              <a:rPr lang="en-AU" sz="2600" dirty="0"/>
              <a:t>have a professional duty to maintain the integrity </a:t>
            </a:r>
            <a:r>
              <a:rPr lang="en-AU" sz="2600" dirty="0" smtClean="0"/>
              <a:t/>
            </a:r>
            <a:br>
              <a:rPr lang="en-AU" sz="2600" dirty="0" smtClean="0"/>
            </a:br>
            <a:r>
              <a:rPr lang="en-AU" sz="2600" dirty="0" smtClean="0"/>
              <a:t>and </a:t>
            </a:r>
            <a:r>
              <a:rPr lang="en-AU" sz="2600" dirty="0"/>
              <a:t>security of confidential information.</a:t>
            </a:r>
          </a:p>
        </p:txBody>
      </p:sp>
      <p:sp>
        <p:nvSpPr>
          <p:cNvPr id="2" name="Title 1">
            <a:extLst>
              <a:ext uri="{FF2B5EF4-FFF2-40B4-BE49-F238E27FC236}">
                <a16:creationId xmlns:a16="http://schemas.microsoft.com/office/drawing/2014/main" id="{B4B1CC6C-0496-4814-A8D4-FE68106429FC}"/>
              </a:ext>
            </a:extLst>
          </p:cNvPr>
          <p:cNvSpPr>
            <a:spLocks noGrp="1"/>
          </p:cNvSpPr>
          <p:nvPr>
            <p:ph type="title"/>
          </p:nvPr>
        </p:nvSpPr>
        <p:spPr/>
        <p:txBody>
          <a:bodyPr>
            <a:noAutofit/>
          </a:bodyPr>
          <a:lstStyle/>
          <a:p>
            <a:r>
              <a:rPr lang="en-GB" dirty="0" smtClean="0"/>
              <a:t>8. Confidential information</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4678" y="3426864"/>
            <a:ext cx="5724914" cy="3431136"/>
          </a:xfrm>
          <a:prstGeom prst="rect">
            <a:avLst/>
          </a:prstGeom>
        </p:spPr>
      </p:pic>
    </p:spTree>
    <p:extLst>
      <p:ext uri="{BB962C8B-B14F-4D97-AF65-F5344CB8AC3E}">
        <p14:creationId xmlns:p14="http://schemas.microsoft.com/office/powerpoint/2010/main" val="531103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963294" y="1395629"/>
            <a:ext cx="6849768" cy="4543426"/>
          </a:xfrm>
        </p:spPr>
        <p:txBody>
          <a:bodyPr>
            <a:noAutofit/>
          </a:bodyPr>
          <a:lstStyle/>
          <a:p>
            <a:pPr>
              <a:spcAft>
                <a:spcPts val="1200"/>
              </a:spcAft>
            </a:pPr>
            <a:r>
              <a:rPr lang="en-AU" sz="2800" b="1" dirty="0">
                <a:solidFill>
                  <a:schemeClr val="accent2"/>
                </a:solidFill>
              </a:rPr>
              <a:t>You must not accept or encourage gifts or private benefits from someone that may be interested in receiving a benefit from the council</a:t>
            </a:r>
            <a:r>
              <a:rPr lang="en-AU" sz="2800" b="1" dirty="0" smtClean="0">
                <a:solidFill>
                  <a:schemeClr val="accent2"/>
                </a:solidFill>
              </a:rPr>
              <a:t>.</a:t>
            </a:r>
          </a:p>
          <a:p>
            <a:pPr>
              <a:spcAft>
                <a:spcPts val="1200"/>
              </a:spcAft>
            </a:pPr>
            <a:r>
              <a:rPr lang="en-AU" sz="2600" dirty="0" smtClean="0"/>
              <a:t>This </a:t>
            </a:r>
            <a:r>
              <a:rPr lang="en-AU" sz="2600" dirty="0"/>
              <a:t>is because it may raise the perception of bias </a:t>
            </a:r>
            <a:r>
              <a:rPr lang="en-AU" sz="2600" dirty="0" smtClean="0"/>
              <a:t>or </a:t>
            </a:r>
            <a:r>
              <a:rPr lang="en-AU" sz="2600" dirty="0"/>
              <a:t>favouritism, especially if that person could benefit from or influence a council </a:t>
            </a:r>
            <a:r>
              <a:rPr lang="en-AU" sz="2600" dirty="0" smtClean="0"/>
              <a:t>decision.</a:t>
            </a:r>
            <a:endParaRPr lang="en-AU" sz="2600" dirty="0"/>
          </a:p>
          <a:p>
            <a:pPr>
              <a:spcAft>
                <a:spcPts val="1200"/>
              </a:spcAft>
            </a:pPr>
            <a:r>
              <a:rPr lang="en-AU" sz="2600" dirty="0"/>
              <a:t>Look to your Council Gifts policy or talk to the CEO for further information.</a:t>
            </a:r>
          </a:p>
          <a:p>
            <a:pPr>
              <a:spcAft>
                <a:spcPts val="1200"/>
              </a:spcAft>
            </a:pPr>
            <a:endParaRPr lang="en-AU" sz="1800" dirty="0"/>
          </a:p>
        </p:txBody>
      </p:sp>
      <p:sp>
        <p:nvSpPr>
          <p:cNvPr id="4" name="Title 3"/>
          <p:cNvSpPr>
            <a:spLocks noGrp="1"/>
          </p:cNvSpPr>
          <p:nvPr>
            <p:ph type="title"/>
          </p:nvPr>
        </p:nvSpPr>
        <p:spPr>
          <a:xfrm>
            <a:off x="963294" y="436385"/>
            <a:ext cx="9264941" cy="718667"/>
          </a:xfrm>
        </p:spPr>
        <p:txBody>
          <a:bodyPr/>
          <a:lstStyle/>
          <a:p>
            <a:pPr>
              <a:lnSpc>
                <a:spcPct val="100000"/>
              </a:lnSpc>
            </a:pPr>
            <a:r>
              <a:rPr lang="en-GB" dirty="0" smtClean="0"/>
              <a:t>9. Gifts</a:t>
            </a:r>
            <a:endParaRPr lang="en-AU"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465" r="21283"/>
          <a:stretch/>
        </p:blipFill>
        <p:spPr>
          <a:xfrm>
            <a:off x="7890957" y="1540908"/>
            <a:ext cx="3752765" cy="3261828"/>
          </a:xfrm>
          <a:prstGeom prst="rect">
            <a:avLst/>
          </a:prstGeom>
        </p:spPr>
      </p:pic>
    </p:spTree>
    <p:extLst>
      <p:ext uri="{BB962C8B-B14F-4D97-AF65-F5344CB8AC3E}">
        <p14:creationId xmlns:p14="http://schemas.microsoft.com/office/powerpoint/2010/main" val="1441094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5877546" y="1886646"/>
            <a:ext cx="5951465" cy="3797084"/>
          </a:xfrm>
        </p:spPr>
        <p:txBody>
          <a:bodyPr>
            <a:normAutofit/>
          </a:bodyPr>
          <a:lstStyle/>
          <a:p>
            <a:pPr>
              <a:spcAft>
                <a:spcPts val="1200"/>
              </a:spcAft>
            </a:pPr>
            <a:r>
              <a:rPr lang="en-AU" sz="2800" b="1" dirty="0">
                <a:solidFill>
                  <a:schemeClr val="accent2"/>
                </a:solidFill>
              </a:rPr>
              <a:t>Council members have an important role to represent the community. </a:t>
            </a:r>
            <a:endParaRPr lang="en-AU" sz="2800" b="1" dirty="0" smtClean="0">
              <a:solidFill>
                <a:schemeClr val="accent2"/>
              </a:solidFill>
            </a:endParaRPr>
          </a:p>
          <a:p>
            <a:pPr>
              <a:spcAft>
                <a:spcPts val="1200"/>
              </a:spcAft>
            </a:pPr>
            <a:r>
              <a:rPr lang="en-AU" sz="2600" dirty="0" smtClean="0"/>
              <a:t>They </a:t>
            </a:r>
            <a:r>
              <a:rPr lang="en-AU" sz="2600" dirty="0"/>
              <a:t>should talk to people in their community regularly, talk to council meetings about what the community wants, and report back to the community about what council is doing. </a:t>
            </a:r>
          </a:p>
        </p:txBody>
      </p:sp>
      <p:sp>
        <p:nvSpPr>
          <p:cNvPr id="4" name="Title 3"/>
          <p:cNvSpPr>
            <a:spLocks noGrp="1"/>
          </p:cNvSpPr>
          <p:nvPr>
            <p:ph type="title"/>
          </p:nvPr>
        </p:nvSpPr>
        <p:spPr/>
        <p:txBody>
          <a:bodyPr/>
          <a:lstStyle/>
          <a:p>
            <a:pPr>
              <a:lnSpc>
                <a:spcPct val="100000"/>
              </a:lnSpc>
            </a:pPr>
            <a:r>
              <a:rPr lang="en-GB" dirty="0" smtClean="0"/>
              <a:t>10. Accountability</a:t>
            </a:r>
            <a:endParaRPr lang="en-AU"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0337"/>
          <a:stretch/>
        </p:blipFill>
        <p:spPr>
          <a:xfrm>
            <a:off x="867600" y="1886646"/>
            <a:ext cx="4752885" cy="2843295"/>
          </a:xfrm>
          <a:prstGeom prst="rect">
            <a:avLst/>
          </a:prstGeom>
        </p:spPr>
      </p:pic>
    </p:spTree>
    <p:extLst>
      <p:ext uri="{BB962C8B-B14F-4D97-AF65-F5344CB8AC3E}">
        <p14:creationId xmlns:p14="http://schemas.microsoft.com/office/powerpoint/2010/main" val="2760846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080" r="20637" b="4702"/>
          <a:stretch/>
        </p:blipFill>
        <p:spPr>
          <a:xfrm>
            <a:off x="8923789" y="2298819"/>
            <a:ext cx="3330882" cy="3036741"/>
          </a:xfrm>
          <a:prstGeom prst="rect">
            <a:avLst/>
          </a:prstGeom>
        </p:spPr>
      </p:pic>
      <p:sp>
        <p:nvSpPr>
          <p:cNvPr id="10" name="Title 9"/>
          <p:cNvSpPr>
            <a:spLocks noGrp="1"/>
          </p:cNvSpPr>
          <p:nvPr>
            <p:ph type="title"/>
          </p:nvPr>
        </p:nvSpPr>
        <p:spPr/>
        <p:txBody>
          <a:bodyPr/>
          <a:lstStyle/>
          <a:p>
            <a:pPr>
              <a:lnSpc>
                <a:spcPct val="100000"/>
              </a:lnSpc>
            </a:pPr>
            <a:r>
              <a:rPr lang="en-GB" dirty="0" smtClean="0"/>
              <a:t>11. </a:t>
            </a:r>
            <a:r>
              <a:rPr lang="en-AU" dirty="0" smtClean="0"/>
              <a:t>Putting </a:t>
            </a:r>
            <a:r>
              <a:rPr lang="en-AU" dirty="0"/>
              <a:t>the interests of people in your council area first</a:t>
            </a:r>
          </a:p>
        </p:txBody>
      </p:sp>
      <p:sp>
        <p:nvSpPr>
          <p:cNvPr id="2" name="Content Placeholder 1"/>
          <p:cNvSpPr>
            <a:spLocks noGrp="1"/>
          </p:cNvSpPr>
          <p:nvPr>
            <p:ph idx="10"/>
          </p:nvPr>
        </p:nvSpPr>
        <p:spPr>
          <a:xfrm>
            <a:off x="867600" y="1873931"/>
            <a:ext cx="8404587" cy="3662727"/>
          </a:xfrm>
        </p:spPr>
        <p:txBody>
          <a:bodyPr>
            <a:noAutofit/>
          </a:bodyPr>
          <a:lstStyle/>
          <a:p>
            <a:pPr>
              <a:spcAft>
                <a:spcPts val="1200"/>
              </a:spcAft>
            </a:pPr>
            <a:r>
              <a:rPr lang="en-AU" sz="2400" b="1" dirty="0">
                <a:solidFill>
                  <a:schemeClr val="accent2"/>
                </a:solidFill>
              </a:rPr>
              <a:t>As a council member, you must always act in accordance with the best interests of your communities. </a:t>
            </a:r>
            <a:endParaRPr lang="en-AU" sz="2400" b="1" dirty="0" smtClean="0">
              <a:solidFill>
                <a:schemeClr val="accent2"/>
              </a:solidFill>
            </a:endParaRPr>
          </a:p>
          <a:p>
            <a:pPr>
              <a:spcAft>
                <a:spcPts val="1200"/>
              </a:spcAft>
            </a:pPr>
            <a:r>
              <a:rPr lang="en-AU" sz="2200" dirty="0" smtClean="0"/>
              <a:t>As </a:t>
            </a:r>
            <a:r>
              <a:rPr lang="en-AU" sz="2200" dirty="0"/>
              <a:t>a council member, you represent all residents in your entire council area (not just residents from your ward).</a:t>
            </a:r>
          </a:p>
          <a:p>
            <a:pPr>
              <a:spcAft>
                <a:spcPts val="1200"/>
              </a:spcAft>
            </a:pPr>
            <a:r>
              <a:rPr lang="en-AU" sz="2200" dirty="0"/>
              <a:t>When making council decisions, always consider how this will affect the entire council area and whether this would be in the long-term interests of all residents.</a:t>
            </a:r>
          </a:p>
          <a:p>
            <a:pPr>
              <a:spcAft>
                <a:spcPts val="1200"/>
              </a:spcAft>
            </a:pPr>
            <a:r>
              <a:rPr lang="en-AU" sz="2200" dirty="0"/>
              <a:t>You must </a:t>
            </a:r>
            <a:r>
              <a:rPr lang="en-AU" sz="2200" dirty="0" smtClean="0"/>
              <a:t>ensure </a:t>
            </a:r>
            <a:r>
              <a:rPr lang="en-AU" sz="2200" dirty="0"/>
              <a:t>your decisions and actions are based on an honest, reasonable and properly informed judgment about what </a:t>
            </a:r>
            <a:r>
              <a:rPr lang="en-AU" sz="2200" dirty="0" smtClean="0"/>
              <a:t/>
            </a:r>
            <a:br>
              <a:rPr lang="en-AU" sz="2200" dirty="0" smtClean="0"/>
            </a:br>
            <a:r>
              <a:rPr lang="en-AU" sz="2200" dirty="0" smtClean="0"/>
              <a:t>is </a:t>
            </a:r>
            <a:r>
              <a:rPr lang="en-AU" sz="2200" dirty="0"/>
              <a:t>in the best interests of the people living in the council area.</a:t>
            </a:r>
          </a:p>
          <a:p>
            <a:pPr>
              <a:spcAft>
                <a:spcPts val="1200"/>
              </a:spcAft>
            </a:pPr>
            <a:endParaRPr lang="en-AU" sz="2300" dirty="0"/>
          </a:p>
        </p:txBody>
      </p:sp>
    </p:spTree>
    <p:extLst>
      <p:ext uri="{BB962C8B-B14F-4D97-AF65-F5344CB8AC3E}">
        <p14:creationId xmlns:p14="http://schemas.microsoft.com/office/powerpoint/2010/main" val="3472304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625" y="0"/>
            <a:ext cx="2019300" cy="6857999"/>
          </a:xfrm>
          <a:prstGeom prst="rect">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p:cNvSpPr>
            <a:spLocks noGrp="1"/>
          </p:cNvSpPr>
          <p:nvPr>
            <p:ph idx="10"/>
          </p:nvPr>
        </p:nvSpPr>
        <p:spPr>
          <a:xfrm>
            <a:off x="3084844" y="1378829"/>
            <a:ext cx="8531051" cy="3713355"/>
          </a:xfrm>
        </p:spPr>
        <p:txBody>
          <a:bodyPr>
            <a:noAutofit/>
          </a:bodyPr>
          <a:lstStyle/>
          <a:p>
            <a:pPr>
              <a:spcAft>
                <a:spcPts val="1200"/>
              </a:spcAft>
            </a:pPr>
            <a:r>
              <a:rPr lang="en-AU" sz="2400" b="1" dirty="0">
                <a:solidFill>
                  <a:schemeClr val="accent2"/>
                </a:solidFill>
              </a:rPr>
              <a:t>As a council member, you will have opportunities to undertake training in relation to your council.</a:t>
            </a:r>
          </a:p>
          <a:p>
            <a:pPr>
              <a:spcAft>
                <a:spcPts val="1200"/>
              </a:spcAft>
            </a:pPr>
            <a:r>
              <a:rPr lang="en-AU" dirty="0"/>
              <a:t>There are some training courses that you must do so you understand your role as a councillor and can represent your community well. </a:t>
            </a:r>
            <a:r>
              <a:rPr lang="en-AU" dirty="0" smtClean="0"/>
              <a:t>If </a:t>
            </a:r>
            <a:r>
              <a:rPr lang="en-AU" dirty="0"/>
              <a:t>you are offered training, you should do it if you can and try and apply the training to help you perform your duties as a councillor.</a:t>
            </a:r>
          </a:p>
          <a:p>
            <a:pPr>
              <a:spcAft>
                <a:spcPts val="1200"/>
              </a:spcAft>
            </a:pPr>
            <a:r>
              <a:rPr lang="en-AU" dirty="0"/>
              <a:t>The </a:t>
            </a:r>
            <a:r>
              <a:rPr lang="en-AU" dirty="0" smtClean="0"/>
              <a:t>Code </a:t>
            </a:r>
            <a:r>
              <a:rPr lang="en-AU" dirty="0"/>
              <a:t>of </a:t>
            </a:r>
            <a:r>
              <a:rPr lang="en-AU" dirty="0" smtClean="0"/>
              <a:t>Conduct </a:t>
            </a:r>
            <a:r>
              <a:rPr lang="en-AU" dirty="0"/>
              <a:t>states that you must undertake training in good faith, which means genuinely participating in training opportunities.</a:t>
            </a:r>
          </a:p>
          <a:p>
            <a:pPr>
              <a:spcAft>
                <a:spcPts val="1200"/>
              </a:spcAft>
            </a:pPr>
            <a:endParaRPr lang="en-AU" sz="3200" dirty="0" smtClean="0"/>
          </a:p>
          <a:p>
            <a:pPr>
              <a:spcAft>
                <a:spcPts val="1200"/>
              </a:spcAft>
            </a:pPr>
            <a:endParaRPr lang="en-US" sz="3200" dirty="0"/>
          </a:p>
          <a:p>
            <a:pPr>
              <a:spcAft>
                <a:spcPts val="1200"/>
              </a:spcAft>
            </a:pPr>
            <a:endParaRPr lang="en-AU" sz="2400" dirty="0"/>
          </a:p>
        </p:txBody>
      </p:sp>
      <p:sp>
        <p:nvSpPr>
          <p:cNvPr id="2" name="Title 1"/>
          <p:cNvSpPr>
            <a:spLocks noGrp="1"/>
          </p:cNvSpPr>
          <p:nvPr>
            <p:ph type="title"/>
          </p:nvPr>
        </p:nvSpPr>
        <p:spPr>
          <a:xfrm>
            <a:off x="2871904" y="413430"/>
            <a:ext cx="10556389" cy="718667"/>
          </a:xfrm>
        </p:spPr>
        <p:txBody>
          <a:bodyPr/>
          <a:lstStyle/>
          <a:p>
            <a:r>
              <a:rPr lang="en-AU" dirty="0" smtClean="0"/>
              <a:t>12. Training</a:t>
            </a:r>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00" y="3916944"/>
            <a:ext cx="5246229" cy="2975386"/>
          </a:xfrm>
          <a:prstGeom prst="rect">
            <a:avLst/>
          </a:prstGeom>
        </p:spPr>
      </p:pic>
    </p:spTree>
    <p:extLst>
      <p:ext uri="{BB962C8B-B14F-4D97-AF65-F5344CB8AC3E}">
        <p14:creationId xmlns:p14="http://schemas.microsoft.com/office/powerpoint/2010/main" val="25480213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8542" y="3600450"/>
            <a:ext cx="3823134" cy="2286260"/>
          </a:xfrm>
          <a:prstGeom prst="rect">
            <a:avLst/>
          </a:prstGeom>
        </p:spPr>
      </p:pic>
      <p:sp>
        <p:nvSpPr>
          <p:cNvPr id="2" name="Title 1">
            <a:extLst>
              <a:ext uri="{FF2B5EF4-FFF2-40B4-BE49-F238E27FC236}">
                <a16:creationId xmlns:a16="http://schemas.microsoft.com/office/drawing/2014/main" id="{9FFF5E94-366F-4B44-AE67-58DEC742F461}"/>
              </a:ext>
            </a:extLst>
          </p:cNvPr>
          <p:cNvSpPr>
            <a:spLocks noGrp="1"/>
          </p:cNvSpPr>
          <p:nvPr>
            <p:ph type="title"/>
          </p:nvPr>
        </p:nvSpPr>
        <p:spPr/>
        <p:txBody>
          <a:bodyPr>
            <a:noAutofit/>
          </a:bodyPr>
          <a:lstStyle/>
          <a:p>
            <a:r>
              <a:rPr lang="en-AU" sz="3800" b="1" dirty="0"/>
              <a:t>13. What happens if a council member breaches the Code of Conduct?</a:t>
            </a:r>
          </a:p>
        </p:txBody>
      </p:sp>
      <p:sp>
        <p:nvSpPr>
          <p:cNvPr id="6" name="Rectangle 5"/>
          <p:cNvSpPr/>
          <p:nvPr/>
        </p:nvSpPr>
        <p:spPr>
          <a:xfrm>
            <a:off x="867600" y="1639393"/>
            <a:ext cx="9682291" cy="4247317"/>
          </a:xfrm>
          <a:prstGeom prst="rect">
            <a:avLst/>
          </a:prstGeom>
        </p:spPr>
        <p:txBody>
          <a:bodyPr wrap="square">
            <a:spAutoFit/>
          </a:bodyPr>
          <a:lstStyle/>
          <a:p>
            <a:pPr>
              <a:spcAft>
                <a:spcPts val="1200"/>
              </a:spcAft>
            </a:pPr>
            <a:r>
              <a:rPr lang="en-AU" sz="2300" b="1" dirty="0">
                <a:solidFill>
                  <a:schemeClr val="accent2"/>
                </a:solidFill>
              </a:rPr>
              <a:t>If someone thinks that a council member has breached the Code of Conduct, a complaint can be submitted with the CEO of the council. </a:t>
            </a:r>
          </a:p>
          <a:p>
            <a:pPr>
              <a:spcAft>
                <a:spcPts val="1200"/>
              </a:spcAft>
            </a:pPr>
            <a:r>
              <a:rPr lang="en-AU" sz="2300" dirty="0">
                <a:solidFill>
                  <a:srgbClr val="454347"/>
                </a:solidFill>
              </a:rPr>
              <a:t>The council may decide the complaint, or refer the complaint to a council panel for decision or to a third party for advice. </a:t>
            </a:r>
            <a:endParaRPr lang="en-AU" sz="2300" dirty="0" smtClean="0">
              <a:solidFill>
                <a:srgbClr val="454347"/>
              </a:solidFill>
            </a:endParaRPr>
          </a:p>
          <a:p>
            <a:pPr>
              <a:spcAft>
                <a:spcPts val="1200"/>
              </a:spcAft>
            </a:pPr>
            <a:r>
              <a:rPr lang="en-AU" sz="2300" dirty="0" smtClean="0">
                <a:solidFill>
                  <a:srgbClr val="454347"/>
                </a:solidFill>
              </a:rPr>
              <a:t>The </a:t>
            </a:r>
            <a:r>
              <a:rPr lang="en-AU" sz="2300" dirty="0">
                <a:solidFill>
                  <a:srgbClr val="454347"/>
                </a:solidFill>
              </a:rPr>
              <a:t>member complained about can also ask the council to refer the complaint to a third party. </a:t>
            </a:r>
            <a:r>
              <a:rPr lang="en-AU" sz="2300" dirty="0" smtClean="0">
                <a:solidFill>
                  <a:srgbClr val="454347"/>
                </a:solidFill>
              </a:rPr>
              <a:t>The </a:t>
            </a:r>
            <a:r>
              <a:rPr lang="en-AU" sz="2300" dirty="0">
                <a:solidFill>
                  <a:srgbClr val="454347"/>
                </a:solidFill>
              </a:rPr>
              <a:t>decision on a breach of the </a:t>
            </a:r>
            <a:r>
              <a:rPr lang="en-AU" sz="2300" dirty="0" smtClean="0">
                <a:solidFill>
                  <a:srgbClr val="454347"/>
                </a:solidFill>
              </a:rPr>
              <a:t>code</a:t>
            </a:r>
            <a:br>
              <a:rPr lang="en-AU" sz="2300" dirty="0" smtClean="0">
                <a:solidFill>
                  <a:srgbClr val="454347"/>
                </a:solidFill>
              </a:rPr>
            </a:br>
            <a:r>
              <a:rPr lang="en-AU" sz="2300" dirty="0" smtClean="0">
                <a:solidFill>
                  <a:srgbClr val="454347"/>
                </a:solidFill>
              </a:rPr>
              <a:t> </a:t>
            </a:r>
            <a:r>
              <a:rPr lang="en-AU" sz="2300" dirty="0">
                <a:solidFill>
                  <a:srgbClr val="454347"/>
                </a:solidFill>
              </a:rPr>
              <a:t>of conduct might include issuing a reprimand, or </a:t>
            </a:r>
            <a:r>
              <a:rPr lang="en-AU" sz="2300" dirty="0" smtClean="0">
                <a:solidFill>
                  <a:srgbClr val="454347"/>
                </a:solidFill>
              </a:rPr>
              <a:t>recommending </a:t>
            </a:r>
            <a:br>
              <a:rPr lang="en-AU" sz="2300" dirty="0" smtClean="0">
                <a:solidFill>
                  <a:srgbClr val="454347"/>
                </a:solidFill>
              </a:rPr>
            </a:br>
            <a:r>
              <a:rPr lang="en-AU" sz="2300" dirty="0" smtClean="0">
                <a:solidFill>
                  <a:srgbClr val="454347"/>
                </a:solidFill>
              </a:rPr>
              <a:t>that </a:t>
            </a:r>
            <a:r>
              <a:rPr lang="en-AU" sz="2300" dirty="0">
                <a:solidFill>
                  <a:srgbClr val="454347"/>
                </a:solidFill>
              </a:rPr>
              <a:t>the council member attend training or mediation.</a:t>
            </a:r>
          </a:p>
          <a:p>
            <a:pPr>
              <a:spcAft>
                <a:spcPts val="1200"/>
              </a:spcAft>
            </a:pPr>
            <a:r>
              <a:rPr lang="en-AU" sz="2300" dirty="0">
                <a:solidFill>
                  <a:srgbClr val="454347"/>
                </a:solidFill>
              </a:rPr>
              <a:t>A breach of the code of conduct may also be a breach </a:t>
            </a:r>
            <a:r>
              <a:rPr lang="en-AU" sz="2300" dirty="0" smtClean="0">
                <a:solidFill>
                  <a:srgbClr val="454347"/>
                </a:solidFill>
              </a:rPr>
              <a:t>of </a:t>
            </a:r>
            <a:r>
              <a:rPr lang="en-AU" sz="2300" dirty="0">
                <a:solidFill>
                  <a:srgbClr val="454347"/>
                </a:solidFill>
              </a:rPr>
              <a:t>the </a:t>
            </a:r>
            <a:r>
              <a:rPr lang="en-AU" sz="2300" dirty="0" smtClean="0">
                <a:solidFill>
                  <a:srgbClr val="454347"/>
                </a:solidFill>
              </a:rPr>
              <a:t/>
            </a:r>
            <a:br>
              <a:rPr lang="en-AU" sz="2300" dirty="0" smtClean="0">
                <a:solidFill>
                  <a:srgbClr val="454347"/>
                </a:solidFill>
              </a:rPr>
            </a:br>
            <a:r>
              <a:rPr lang="en-AU" sz="2300" i="1" dirty="0" smtClean="0">
                <a:solidFill>
                  <a:srgbClr val="454347"/>
                </a:solidFill>
              </a:rPr>
              <a:t>Independent </a:t>
            </a:r>
            <a:r>
              <a:rPr lang="en-AU" sz="2300" i="1" dirty="0">
                <a:solidFill>
                  <a:srgbClr val="454347"/>
                </a:solidFill>
              </a:rPr>
              <a:t>Commissioner Against Corruption Act</a:t>
            </a:r>
            <a:r>
              <a:rPr lang="en-AU" sz="2300" dirty="0">
                <a:solidFill>
                  <a:srgbClr val="454347"/>
                </a:solidFill>
              </a:rPr>
              <a:t>.</a:t>
            </a:r>
          </a:p>
        </p:txBody>
      </p:sp>
    </p:spTree>
    <p:extLst>
      <p:ext uri="{BB962C8B-B14F-4D97-AF65-F5344CB8AC3E}">
        <p14:creationId xmlns:p14="http://schemas.microsoft.com/office/powerpoint/2010/main" val="3084132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a:gsLst>
              <a:gs pos="0">
                <a:srgbClr val="0071BC"/>
              </a:gs>
              <a:gs pos="59000">
                <a:srgbClr val="00A7BC"/>
              </a:gs>
              <a:gs pos="100000">
                <a:srgbClr val="00A7B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A8182844-4347-4878-9694-3E65ED72F615}"/>
              </a:ext>
            </a:extLst>
          </p:cNvPr>
          <p:cNvSpPr>
            <a:spLocks noGrp="1"/>
          </p:cNvSpPr>
          <p:nvPr>
            <p:ph type="title"/>
          </p:nvPr>
        </p:nvSpPr>
        <p:spPr>
          <a:xfrm>
            <a:off x="6573127" y="3143802"/>
            <a:ext cx="3378820" cy="918646"/>
          </a:xfrm>
        </p:spPr>
        <p:txBody>
          <a:bodyPr/>
          <a:lstStyle/>
          <a:p>
            <a:r>
              <a:rPr lang="en-GB" dirty="0" smtClean="0">
                <a:solidFill>
                  <a:schemeClr val="bg1"/>
                </a:solidFill>
              </a:rPr>
              <a:t>Quiz</a:t>
            </a:r>
            <a:endParaRPr lang="en-GB"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44" y="1516565"/>
            <a:ext cx="4418039" cy="4650059"/>
          </a:xfrm>
          <a:prstGeom prst="rect">
            <a:avLst/>
          </a:prstGeom>
        </p:spPr>
      </p:pic>
    </p:spTree>
    <p:extLst>
      <p:ext uri="{BB962C8B-B14F-4D97-AF65-F5344CB8AC3E}">
        <p14:creationId xmlns:p14="http://schemas.microsoft.com/office/powerpoint/2010/main" val="1192173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gradFill flip="none" rotWithShape="1">
            <a:gsLst>
              <a:gs pos="0">
                <a:srgbClr val="0071BC"/>
              </a:gs>
              <a:gs pos="59000">
                <a:srgbClr val="00A7BC"/>
              </a:gs>
              <a:gs pos="100000">
                <a:srgbClr val="00A7BC"/>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3E31889-0FBA-4C8E-ADED-8C438844B4FB}"/>
              </a:ext>
            </a:extLst>
          </p:cNvPr>
          <p:cNvSpPr>
            <a:spLocks noGrp="1"/>
          </p:cNvSpPr>
          <p:nvPr>
            <p:ph type="title"/>
          </p:nvPr>
        </p:nvSpPr>
        <p:spPr>
          <a:xfrm>
            <a:off x="867600" y="355998"/>
            <a:ext cx="10508768" cy="718667"/>
          </a:xfrm>
        </p:spPr>
        <p:txBody>
          <a:bodyPr>
            <a:normAutofit/>
          </a:bodyPr>
          <a:lstStyle/>
          <a:p>
            <a:r>
              <a:rPr lang="en-GB" dirty="0">
                <a:solidFill>
                  <a:schemeClr val="bg1"/>
                </a:solidFill>
              </a:rPr>
              <a:t>Course overview</a:t>
            </a:r>
          </a:p>
        </p:txBody>
      </p:sp>
      <p:sp>
        <p:nvSpPr>
          <p:cNvPr id="6" name="Rounded Rectangle 5"/>
          <p:cNvSpPr/>
          <p:nvPr/>
        </p:nvSpPr>
        <p:spPr>
          <a:xfrm>
            <a:off x="2291137" y="1904102"/>
            <a:ext cx="8918331" cy="34316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4662735" y="2150232"/>
            <a:ext cx="6460893" cy="3293209"/>
          </a:xfrm>
          <a:prstGeom prst="rect">
            <a:avLst/>
          </a:prstGeom>
        </p:spPr>
        <p:txBody>
          <a:bodyPr wrap="square">
            <a:spAutoFit/>
          </a:bodyPr>
          <a:lstStyle/>
          <a:p>
            <a:pPr marL="342900" lvl="0" indent="-342900">
              <a:spcAft>
                <a:spcPts val="1200"/>
              </a:spcAft>
              <a:buFont typeface="Symbol" panose="05050102010706020507" pitchFamily="18" charset="2"/>
              <a:buChar char=""/>
            </a:pPr>
            <a:r>
              <a:rPr lang="en-AU" sz="2400" dirty="0" smtClean="0">
                <a:latin typeface="Lato" panose="020F0502020204030203" pitchFamily="34" charset="0"/>
                <a:ea typeface="Times New Roman" panose="02020603050405020304" pitchFamily="18" charset="0"/>
                <a:cs typeface="Times New Roman" panose="02020603050405020304" pitchFamily="18" charset="0"/>
              </a:rPr>
              <a:t>An </a:t>
            </a:r>
            <a:r>
              <a:rPr lang="en-AU" sz="2400" dirty="0">
                <a:latin typeface="Lato" panose="020F0502020204030203" pitchFamily="34" charset="0"/>
                <a:ea typeface="Times New Roman" panose="02020603050405020304" pitchFamily="18" charset="0"/>
                <a:cs typeface="Times New Roman" panose="02020603050405020304" pitchFamily="18" charset="0"/>
              </a:rPr>
              <a:t>understanding of the Code of Conduct</a:t>
            </a:r>
          </a:p>
          <a:p>
            <a:pPr marL="342900" lvl="0" indent="-342900">
              <a:spcAft>
                <a:spcPts val="1200"/>
              </a:spcAft>
              <a:buFont typeface="Symbol" panose="05050102010706020507" pitchFamily="18" charset="2"/>
              <a:buChar char=""/>
            </a:pPr>
            <a:r>
              <a:rPr lang="en-AU" sz="2400" dirty="0" smtClean="0">
                <a:latin typeface="Lato" panose="020F0502020204030203" pitchFamily="34" charset="0"/>
                <a:ea typeface="Times New Roman" panose="02020603050405020304" pitchFamily="18" charset="0"/>
                <a:cs typeface="Times New Roman" panose="02020603050405020304" pitchFamily="18" charset="0"/>
              </a:rPr>
              <a:t>The </a:t>
            </a:r>
            <a:r>
              <a:rPr lang="en-AU" sz="2400" dirty="0">
                <a:latin typeface="Lato" panose="020F0502020204030203" pitchFamily="34" charset="0"/>
                <a:ea typeface="Times New Roman" panose="02020603050405020304" pitchFamily="18" charset="0"/>
                <a:cs typeface="Times New Roman" panose="02020603050405020304" pitchFamily="18" charset="0"/>
              </a:rPr>
              <a:t>behaviours expected of council members are outlined </a:t>
            </a:r>
          </a:p>
          <a:p>
            <a:pPr marL="342900" lvl="0" indent="-342900">
              <a:spcAft>
                <a:spcPts val="1200"/>
              </a:spcAft>
              <a:buFont typeface="Symbol" panose="05050102010706020507" pitchFamily="18" charset="2"/>
              <a:buChar char=""/>
            </a:pPr>
            <a:r>
              <a:rPr lang="en-AU" sz="2400" dirty="0" smtClean="0">
                <a:latin typeface="Lato" panose="020F0502020204030203" pitchFamily="34" charset="0"/>
                <a:ea typeface="Times New Roman" panose="02020603050405020304" pitchFamily="18" charset="0"/>
                <a:cs typeface="Times New Roman" panose="02020603050405020304" pitchFamily="18" charset="0"/>
              </a:rPr>
              <a:t>What </a:t>
            </a:r>
            <a:r>
              <a:rPr lang="en-AU" sz="2400" dirty="0">
                <a:latin typeface="Lato" panose="020F0502020204030203" pitchFamily="34" charset="0"/>
                <a:ea typeface="Times New Roman" panose="02020603050405020304" pitchFamily="18" charset="0"/>
                <a:cs typeface="Times New Roman" panose="02020603050405020304" pitchFamily="18" charset="0"/>
              </a:rPr>
              <a:t>happens if a member breaches the Code of Conduct?</a:t>
            </a:r>
          </a:p>
          <a:p>
            <a:pPr marL="342900" lvl="0" indent="-342900">
              <a:spcAft>
                <a:spcPts val="1200"/>
              </a:spcAft>
              <a:buFont typeface="Symbol" panose="05050102010706020507" pitchFamily="18" charset="2"/>
              <a:buChar char=""/>
            </a:pPr>
            <a:r>
              <a:rPr lang="en-AU" sz="2400" dirty="0" smtClean="0">
                <a:latin typeface="Lato" panose="020F0502020204030203" pitchFamily="34" charset="0"/>
                <a:ea typeface="Times New Roman" panose="02020603050405020304" pitchFamily="18" charset="0"/>
                <a:cs typeface="Times New Roman" panose="02020603050405020304" pitchFamily="18" charset="0"/>
              </a:rPr>
              <a:t>Where </a:t>
            </a:r>
            <a:r>
              <a:rPr lang="en-AU" sz="2400" dirty="0">
                <a:latin typeface="Lato" panose="020F0502020204030203" pitchFamily="34" charset="0"/>
                <a:ea typeface="Times New Roman" panose="02020603050405020304" pitchFamily="18" charset="0"/>
                <a:cs typeface="Times New Roman" panose="02020603050405020304" pitchFamily="18" charset="0"/>
              </a:rPr>
              <a:t>to find further information?</a:t>
            </a:r>
          </a:p>
          <a:p>
            <a:pPr marL="342900" lvl="0" indent="-342900">
              <a:spcAft>
                <a:spcPts val="1200"/>
              </a:spcAft>
              <a:buFont typeface="Symbol" panose="05050102010706020507" pitchFamily="18" charset="2"/>
              <a:buChar char=""/>
            </a:pPr>
            <a:endParaRPr lang="en-AU" sz="2400" dirty="0">
              <a:latin typeface="Lato" panose="020F0502020204030203" pitchFamily="34" charset="0"/>
              <a:ea typeface="Times New Roman" panose="02020603050405020304" pitchFamily="18" charset="0"/>
              <a:cs typeface="Times New Roman" panose="02020603050405020304" pitchFamily="18" charset="0"/>
            </a:endParaRPr>
          </a:p>
        </p:txBody>
      </p:sp>
      <p:sp>
        <p:nvSpPr>
          <p:cNvPr id="11" name="Oval 10"/>
          <p:cNvSpPr/>
          <p:nvPr/>
        </p:nvSpPr>
        <p:spPr>
          <a:xfrm>
            <a:off x="632662" y="1803916"/>
            <a:ext cx="3651662" cy="3651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686" y="2380622"/>
            <a:ext cx="2324940" cy="2555429"/>
          </a:xfrm>
          <a:prstGeom prst="rect">
            <a:avLst/>
          </a:prstGeom>
        </p:spPr>
      </p:pic>
    </p:spTree>
    <p:extLst>
      <p:ext uri="{BB962C8B-B14F-4D97-AF65-F5344CB8AC3E}">
        <p14:creationId xmlns:p14="http://schemas.microsoft.com/office/powerpoint/2010/main" val="1985182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0BF15-E817-4C55-842A-4E84545DE21F}"/>
              </a:ext>
            </a:extLst>
          </p:cNvPr>
          <p:cNvSpPr>
            <a:spLocks noGrp="1"/>
          </p:cNvSpPr>
          <p:nvPr>
            <p:ph type="title"/>
          </p:nvPr>
        </p:nvSpPr>
        <p:spPr/>
        <p:txBody>
          <a:bodyPr/>
          <a:lstStyle/>
          <a:p>
            <a:pPr>
              <a:lnSpc>
                <a:spcPct val="100000"/>
              </a:lnSpc>
            </a:pPr>
            <a:r>
              <a:rPr lang="en-AU" sz="2800" b="1" dirty="0" smtClean="0">
                <a:latin typeface="Lato" panose="020F0502020204030203"/>
                <a:ea typeface="Calibri" panose="020F0502020204030204" pitchFamily="34" charset="0"/>
                <a:cs typeface="Times New Roman" panose="02020603050405020304" pitchFamily="18" charset="0"/>
              </a:rPr>
              <a:t>1. What </a:t>
            </a:r>
            <a:r>
              <a:rPr lang="en-AU" sz="2800" b="1" dirty="0">
                <a:latin typeface="Lato" panose="020F0502020204030203"/>
                <a:ea typeface="Calibri" panose="020F0502020204030204" pitchFamily="34" charset="0"/>
                <a:cs typeface="Times New Roman" panose="02020603050405020304" pitchFamily="18" charset="0"/>
              </a:rPr>
              <a:t>should a council member do to be accountable to the community?</a:t>
            </a:r>
            <a:r>
              <a:rPr lang="en-GB" sz="2800" dirty="0">
                <a:latin typeface="Lato" panose="020F0502020204030203"/>
                <a:ea typeface="Calibri" panose="020F0502020204030204" pitchFamily="34" charset="0"/>
                <a:cs typeface="Times New Roman" panose="02020603050405020304" pitchFamily="18" charset="0"/>
              </a:rPr>
              <a:t/>
            </a:r>
            <a:br>
              <a:rPr lang="en-GB" sz="2800" dirty="0">
                <a:latin typeface="Lato" panose="020F0502020204030203"/>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E7619491-2454-4492-A17C-CED522922E7C}"/>
              </a:ext>
            </a:extLst>
          </p:cNvPr>
          <p:cNvSpPr>
            <a:spLocks noGrp="1"/>
          </p:cNvSpPr>
          <p:nvPr>
            <p:ph idx="1"/>
          </p:nvPr>
        </p:nvSpPr>
        <p:spPr>
          <a:xfrm>
            <a:off x="867600" y="1753985"/>
            <a:ext cx="10508768" cy="3968654"/>
          </a:xfrm>
        </p:spPr>
        <p:txBody>
          <a:bodyPr>
            <a:noAutofit/>
          </a:bodyPr>
          <a:lstStyle/>
          <a:p>
            <a:pPr marL="228600">
              <a:spcAft>
                <a:spcPts val="1000"/>
              </a:spcAft>
            </a:pPr>
            <a:r>
              <a:rPr lang="en-AU" sz="2400" b="1" dirty="0" smtClean="0">
                <a:effectLst/>
                <a:ea typeface="Calibri" panose="020F0502020204030204" pitchFamily="34" charset="0"/>
                <a:cs typeface="Times New Roman" panose="02020603050405020304" pitchFamily="18" charset="0"/>
              </a:rPr>
              <a:t>Select </a:t>
            </a:r>
            <a:r>
              <a:rPr lang="en-AU" sz="2400" b="1" dirty="0">
                <a:effectLst/>
                <a:ea typeface="Calibri" panose="020F0502020204030204" pitchFamily="34" charset="0"/>
                <a:cs typeface="Times New Roman" panose="02020603050405020304" pitchFamily="18" charset="0"/>
              </a:rPr>
              <a:t>one:</a:t>
            </a:r>
            <a:endParaRPr lang="en-GB" sz="2400" b="1" dirty="0">
              <a:effectLst/>
              <a:ea typeface="Calibri" panose="020F0502020204030204" pitchFamily="34" charset="0"/>
              <a:cs typeface="Times New Roman" panose="02020603050405020304" pitchFamily="18" charset="0"/>
            </a:endParaRPr>
          </a:p>
          <a:p>
            <a:pPr marL="742950" lvl="1" indent="-285750">
              <a:spcAft>
                <a:spcPts val="600"/>
              </a:spcAft>
              <a:buFont typeface="+mj-lt"/>
              <a:buAutoNum type="alphaLcPeriod"/>
            </a:pPr>
            <a:r>
              <a:rPr lang="en-AU" dirty="0">
                <a:effectLst/>
                <a:ea typeface="Times New Roman" panose="02020603050405020304" pitchFamily="18" charset="0"/>
                <a:cs typeface="Times New Roman" panose="02020603050405020304" pitchFamily="18" charset="0"/>
              </a:rPr>
              <a:t>Attend council meetings</a:t>
            </a:r>
            <a:endParaRPr lang="en-GB" dirty="0">
              <a:effectLst/>
              <a:ea typeface="Times New Roman" panose="02020603050405020304" pitchFamily="18" charset="0"/>
              <a:cs typeface="Times New Roman" panose="02020603050405020304" pitchFamily="18" charset="0"/>
            </a:endParaRPr>
          </a:p>
          <a:p>
            <a:pPr marL="742950" lvl="1" indent="-285750">
              <a:spcAft>
                <a:spcPts val="600"/>
              </a:spcAft>
              <a:buFont typeface="+mj-lt"/>
              <a:buAutoNum type="alphaLcPeriod"/>
            </a:pPr>
            <a:r>
              <a:rPr lang="en-AU" dirty="0">
                <a:effectLst/>
                <a:ea typeface="Times New Roman" panose="02020603050405020304" pitchFamily="18" charset="0"/>
                <a:cs typeface="Times New Roman" panose="02020603050405020304" pitchFamily="18" charset="0"/>
              </a:rPr>
              <a:t>Talk to people in the community about council business</a:t>
            </a:r>
            <a:endParaRPr lang="en-GB" dirty="0">
              <a:effectLst/>
              <a:ea typeface="Times New Roman" panose="02020603050405020304" pitchFamily="18" charset="0"/>
              <a:cs typeface="Times New Roman" panose="02020603050405020304" pitchFamily="18" charset="0"/>
            </a:endParaRPr>
          </a:p>
          <a:p>
            <a:pPr marL="742950" lvl="1" indent="-285750">
              <a:spcAft>
                <a:spcPts val="600"/>
              </a:spcAft>
              <a:buFont typeface="+mj-lt"/>
              <a:buAutoNum type="alphaLcPeriod"/>
            </a:pPr>
            <a:r>
              <a:rPr lang="en-AU" dirty="0">
                <a:effectLst/>
                <a:ea typeface="Times New Roman" panose="02020603050405020304" pitchFamily="18" charset="0"/>
                <a:cs typeface="Times New Roman" panose="02020603050405020304" pitchFamily="18" charset="0"/>
              </a:rPr>
              <a:t>Ensure council money is spent well</a:t>
            </a:r>
            <a:endParaRPr lang="en-GB" dirty="0">
              <a:effectLst/>
              <a:ea typeface="Times New Roman" panose="02020603050405020304" pitchFamily="18" charset="0"/>
              <a:cs typeface="Times New Roman" panose="02020603050405020304" pitchFamily="18" charset="0"/>
            </a:endParaRPr>
          </a:p>
          <a:p>
            <a:pPr marL="742950" lvl="1" indent="-285750">
              <a:spcAft>
                <a:spcPts val="600"/>
              </a:spcAft>
              <a:buFont typeface="+mj-lt"/>
              <a:buAutoNum type="alphaLcPeriod"/>
            </a:pPr>
            <a:r>
              <a:rPr lang="en-AU" dirty="0"/>
              <a:t>All of the </a:t>
            </a:r>
            <a:r>
              <a:rPr lang="en-AU" dirty="0" smtClean="0"/>
              <a:t>above </a:t>
            </a:r>
            <a:endParaRPr lang="en-GB" dirty="0"/>
          </a:p>
          <a:p>
            <a:pPr>
              <a:spcBef>
                <a:spcPts val="1200"/>
              </a:spcBef>
              <a:spcAft>
                <a:spcPts val="600"/>
              </a:spcAft>
            </a:pPr>
            <a:endParaRPr lang="en-AU" sz="2400" b="1" dirty="0" smtClean="0">
              <a:solidFill>
                <a:srgbClr val="000000"/>
              </a:solidFill>
              <a:effectLst/>
              <a:ea typeface="Times New Roman" panose="02020603050405020304" pitchFamily="18" charset="0"/>
              <a:cs typeface="Times New Roman" panose="02020603050405020304" pitchFamily="18" charset="0"/>
            </a:endParaRPr>
          </a:p>
          <a:p>
            <a:pPr>
              <a:spcBef>
                <a:spcPts val="1200"/>
              </a:spcBef>
              <a:spcAft>
                <a:spcPts val="600"/>
              </a:spcAft>
            </a:pPr>
            <a:r>
              <a:rPr lang="en-AU" sz="2400" b="1" dirty="0" smtClean="0">
                <a:solidFill>
                  <a:srgbClr val="000000"/>
                </a:solidFill>
                <a:effectLst/>
                <a:ea typeface="Times New Roman" panose="02020603050405020304" pitchFamily="18" charset="0"/>
                <a:cs typeface="Times New Roman" panose="02020603050405020304" pitchFamily="18" charset="0"/>
              </a:rPr>
              <a:t>Correct</a:t>
            </a:r>
            <a:r>
              <a:rPr lang="en-AU" sz="2400" dirty="0">
                <a:solidFill>
                  <a:srgbClr val="000000"/>
                </a:solidFill>
                <a:effectLst/>
                <a:ea typeface="Times New Roman" panose="02020603050405020304" pitchFamily="18" charset="0"/>
                <a:cs typeface="Times New Roman" panose="02020603050405020304" pitchFamily="18" charset="0"/>
              </a:rPr>
              <a:t>. Being a council member is an important role and all of these things are part of performing your duties.</a:t>
            </a:r>
            <a:endParaRPr lang="en-GB" sz="2400" dirty="0">
              <a:effectLst/>
              <a:ea typeface="Times New Roman" panose="02020603050405020304" pitchFamily="18" charset="0"/>
              <a:cs typeface="Times New Roman" panose="02020603050405020304" pitchFamily="18" charset="0"/>
            </a:endParaRPr>
          </a:p>
          <a:p>
            <a:pPr marL="685800">
              <a:spcAft>
                <a:spcPts val="600"/>
              </a:spcAft>
            </a:pPr>
            <a:r>
              <a:rPr lang="en-AU" sz="2400" dirty="0">
                <a:effectLst/>
                <a:ea typeface="Times New Roman" panose="02020603050405020304" pitchFamily="18" charset="0"/>
                <a:cs typeface="Times New Roman" panose="02020603050405020304" pitchFamily="18" charset="0"/>
              </a:rPr>
              <a:t> </a:t>
            </a:r>
            <a:endParaRPr lang="en-GB" sz="2400" dirty="0">
              <a:effectLst/>
              <a:ea typeface="Times New Roman" panose="02020603050405020304" pitchFamily="18" charset="0"/>
              <a:cs typeface="Times New Roman" panose="02020603050405020304" pitchFamily="18" charset="0"/>
            </a:endParaRPr>
          </a:p>
          <a:p>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7742" y="3662835"/>
            <a:ext cx="366546" cy="300985"/>
          </a:xfrm>
          <a:prstGeom prst="rect">
            <a:avLst/>
          </a:prstGeom>
        </p:spPr>
      </p:pic>
    </p:spTree>
    <p:extLst>
      <p:ext uri="{BB962C8B-B14F-4D97-AF65-F5344CB8AC3E}">
        <p14:creationId xmlns:p14="http://schemas.microsoft.com/office/powerpoint/2010/main" val="199587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par>
                                <p:cTn id="7" presetID="3" presetClass="emph" presetSubtype="2" fill="hold" nodeType="withEffect">
                                  <p:stCondLst>
                                    <p:cond delay="0"/>
                                  </p:stCondLst>
                                  <p:iterate type="lt">
                                    <p:tmPct val="0"/>
                                  </p:iterate>
                                  <p:childTnLst>
                                    <p:animClr clrSpc="rgb" dir="cw">
                                      <p:cBhvr override="childStyle">
                                        <p:cTn id="8" dur="2000" fill="hold"/>
                                        <p:tgtEl>
                                          <p:spTgt spid="3">
                                            <p:txEl>
                                              <p:pRg st="4" end="4"/>
                                            </p:txEl>
                                          </p:spTgt>
                                        </p:tgtEl>
                                        <p:attrNameLst>
                                          <p:attrName>style.color</p:attrName>
                                        </p:attrNameLst>
                                      </p:cBhvr>
                                      <p:to>
                                        <a:srgbClr val="00B050"/>
                                      </p:to>
                                    </p:animClr>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1000"/>
                                        <p:tgtEl>
                                          <p:spTgt spid="3">
                                            <p:txEl>
                                              <p:pRg st="6" end="6"/>
                                            </p:txEl>
                                          </p:spTgt>
                                        </p:tgtEl>
                                      </p:cBhvr>
                                    </p:animEffect>
                                    <p:anim calcmode="lin" valueType="num">
                                      <p:cBhvr>
                                        <p:cTn id="1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A7070-5694-4A7B-8FFC-B2BAE7DE9CCF}"/>
              </a:ext>
            </a:extLst>
          </p:cNvPr>
          <p:cNvSpPr>
            <a:spLocks noGrp="1"/>
          </p:cNvSpPr>
          <p:nvPr>
            <p:ph type="title"/>
          </p:nvPr>
        </p:nvSpPr>
        <p:spPr>
          <a:xfrm>
            <a:off x="867600" y="355998"/>
            <a:ext cx="10508768" cy="1031368"/>
          </a:xfrm>
        </p:spPr>
        <p:txBody>
          <a:bodyPr/>
          <a:lstStyle/>
          <a:p>
            <a:pPr>
              <a:lnSpc>
                <a:spcPct val="100000"/>
              </a:lnSpc>
              <a:spcAft>
                <a:spcPts val="0"/>
              </a:spcAft>
            </a:pPr>
            <a:r>
              <a:rPr lang="en-AU" sz="2800" b="1" dirty="0" smtClean="0">
                <a:latin typeface="Lato" panose="020F0502020204030203"/>
                <a:ea typeface="Calibri" panose="020F0502020204030204" pitchFamily="34" charset="0"/>
                <a:cs typeface="Times New Roman" panose="02020603050405020304" pitchFamily="18" charset="0"/>
              </a:rPr>
              <a:t>2. It </a:t>
            </a:r>
            <a:r>
              <a:rPr lang="en-AU" sz="2800" b="1" dirty="0">
                <a:latin typeface="Lato" panose="020F0502020204030203"/>
                <a:ea typeface="Calibri" panose="020F0502020204030204" pitchFamily="34" charset="0"/>
                <a:cs typeface="Times New Roman" panose="02020603050405020304" pitchFamily="18" charset="0"/>
              </a:rPr>
              <a:t>is okay for council members to accept gifts or benefits that might influence their decisions</a:t>
            </a:r>
            <a:r>
              <a:rPr lang="en-AU" sz="2800" b="1" dirty="0" smtClean="0">
                <a:latin typeface="Lato" panose="020F0502020204030203"/>
                <a:ea typeface="Calibri" panose="020F0502020204030204" pitchFamily="34" charset="0"/>
                <a:cs typeface="Times New Roman" panose="02020603050405020304" pitchFamily="18" charset="0"/>
              </a:rPr>
              <a:t>.</a:t>
            </a:r>
            <a:endParaRPr lang="en-GB" sz="2800" dirty="0"/>
          </a:p>
        </p:txBody>
      </p:sp>
      <p:sp>
        <p:nvSpPr>
          <p:cNvPr id="3" name="Content Placeholder 2">
            <a:extLst>
              <a:ext uri="{FF2B5EF4-FFF2-40B4-BE49-F238E27FC236}">
                <a16:creationId xmlns:a16="http://schemas.microsoft.com/office/drawing/2014/main" id="{D7D8C109-9EB0-4952-BCCC-1914F391DFF0}"/>
              </a:ext>
            </a:extLst>
          </p:cNvPr>
          <p:cNvSpPr>
            <a:spLocks noGrp="1"/>
          </p:cNvSpPr>
          <p:nvPr>
            <p:ph idx="1"/>
          </p:nvPr>
        </p:nvSpPr>
        <p:spPr>
          <a:xfrm>
            <a:off x="867600" y="1745673"/>
            <a:ext cx="10508768" cy="3976966"/>
          </a:xfrm>
        </p:spPr>
        <p:txBody>
          <a:bodyPr>
            <a:normAutofit/>
          </a:bodyPr>
          <a:lstStyle/>
          <a:p>
            <a:pPr marL="180340">
              <a:spcAft>
                <a:spcPts val="1000"/>
              </a:spcAft>
            </a:pPr>
            <a:r>
              <a:rPr lang="en-AU" sz="2400" b="1" dirty="0" smtClean="0">
                <a:effectLst/>
                <a:latin typeface="Lato" panose="020F0502020204030203"/>
                <a:ea typeface="Calibri" panose="020F0502020204030204" pitchFamily="34" charset="0"/>
                <a:cs typeface="Times New Roman" panose="02020603050405020304" pitchFamily="18" charset="0"/>
              </a:rPr>
              <a:t>Select </a:t>
            </a:r>
            <a:r>
              <a:rPr lang="en-AU" sz="2400" b="1" dirty="0">
                <a:effectLst/>
                <a:latin typeface="Lato" panose="020F0502020204030203"/>
                <a:ea typeface="Calibri" panose="020F0502020204030204" pitchFamily="34" charset="0"/>
                <a:cs typeface="Times New Roman" panose="02020603050405020304" pitchFamily="18" charset="0"/>
              </a:rPr>
              <a:t>one:</a:t>
            </a:r>
            <a:endParaRPr lang="en-GB" sz="2400" b="1" dirty="0">
              <a:effectLst/>
              <a:latin typeface="Lato" panose="020F0502020204030203"/>
              <a:ea typeface="Calibri" panose="020F0502020204030204" pitchFamily="34" charset="0"/>
              <a:cs typeface="Times New Roman" panose="02020603050405020304" pitchFamily="18" charset="0"/>
            </a:endParaRPr>
          </a:p>
          <a:p>
            <a:pPr marL="342900" lvl="0" indent="-342900">
              <a:spcAft>
                <a:spcPts val="600"/>
              </a:spcAft>
              <a:buFont typeface="+mj-lt"/>
              <a:buAutoNum type="alphaLcPeriod"/>
            </a:pPr>
            <a:r>
              <a:rPr lang="en-AU" sz="2400" dirty="0">
                <a:effectLst/>
                <a:latin typeface="Lato" panose="020F0502020204030203"/>
                <a:ea typeface="Times New Roman" panose="02020603050405020304" pitchFamily="18" charset="0"/>
                <a:cs typeface="Times New Roman" panose="02020603050405020304" pitchFamily="18" charset="0"/>
              </a:rPr>
              <a:t>True</a:t>
            </a:r>
            <a:endParaRPr lang="en-GB" sz="2400" dirty="0">
              <a:effectLst/>
              <a:latin typeface="Lato" panose="020F0502020204030203"/>
              <a:ea typeface="Times New Roman" panose="02020603050405020304" pitchFamily="18" charset="0"/>
              <a:cs typeface="Times New Roman" panose="02020603050405020304" pitchFamily="18" charset="0"/>
            </a:endParaRPr>
          </a:p>
          <a:p>
            <a:pPr marL="342900" lvl="0" indent="-342900">
              <a:spcAft>
                <a:spcPts val="600"/>
              </a:spcAft>
              <a:buFont typeface="+mj-lt"/>
              <a:buAutoNum type="alphaLcPeriod"/>
            </a:pPr>
            <a:r>
              <a:rPr lang="en-AU" sz="2400" dirty="0"/>
              <a:t>False</a:t>
            </a:r>
          </a:p>
          <a:p>
            <a:pPr lvl="0">
              <a:spcAft>
                <a:spcPts val="600"/>
              </a:spcAft>
            </a:pPr>
            <a:endParaRPr lang="en-AU" sz="2400" dirty="0">
              <a:highlight>
                <a:srgbClr val="00FF00"/>
              </a:highlight>
              <a:latin typeface="Lato" panose="020F0502020204030203"/>
              <a:ea typeface="Times New Roman" panose="02020603050405020304" pitchFamily="18" charset="0"/>
              <a:cs typeface="Times New Roman" panose="02020603050405020304" pitchFamily="18" charset="0"/>
            </a:endParaRPr>
          </a:p>
          <a:p>
            <a:pPr lvl="0">
              <a:spcAft>
                <a:spcPts val="600"/>
              </a:spcAft>
            </a:pPr>
            <a:r>
              <a:rPr lang="en-AU" sz="2400" b="1" dirty="0">
                <a:effectLst/>
                <a:latin typeface="Lato" panose="020F0502020204030203"/>
                <a:ea typeface="Calibri" panose="020F0502020204030204" pitchFamily="34" charset="0"/>
                <a:cs typeface="Times New Roman" panose="02020603050405020304" pitchFamily="18" charset="0"/>
              </a:rPr>
              <a:t>Correct</a:t>
            </a:r>
            <a:r>
              <a:rPr lang="en-AU" sz="2400" dirty="0">
                <a:effectLst/>
                <a:latin typeface="Lato" panose="020F0502020204030203"/>
                <a:ea typeface="Calibri" panose="020F0502020204030204" pitchFamily="34" charset="0"/>
                <a:cs typeface="Times New Roman" panose="02020603050405020304" pitchFamily="18" charset="0"/>
              </a:rPr>
              <a:t>. </a:t>
            </a:r>
            <a:r>
              <a:rPr lang="en-AU" sz="2400" dirty="0">
                <a:ea typeface="Calibri" panose="020F0502020204030204" pitchFamily="34" charset="0"/>
                <a:cs typeface="Times New Roman" panose="02020603050405020304" pitchFamily="18" charset="0"/>
              </a:rPr>
              <a:t>Council members need to make sure that they are making decisions in the best interests of all the people in the council area. If someone gives you a gift it may look like they are trying to get you to make a decision in their favour, and accepting the gift is in breach of the Code of Conduct. Look to your Council Gifts policy or talk to the CEO for further information.</a:t>
            </a:r>
            <a:endParaRPr lang="en-GB" sz="2400" dirty="0">
              <a:effectLst/>
              <a:latin typeface="Lato" panose="020F0502020204030203"/>
              <a:ea typeface="Times New Roman" panose="02020603050405020304" pitchFamily="18" charset="0"/>
              <a:cs typeface="Times New Roman" panose="02020603050405020304" pitchFamily="18" charset="0"/>
            </a:endParaRPr>
          </a:p>
          <a:p>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2353" y="2593647"/>
            <a:ext cx="366546" cy="300985"/>
          </a:xfrm>
          <a:prstGeom prst="rect">
            <a:avLst/>
          </a:prstGeom>
        </p:spPr>
      </p:pic>
    </p:spTree>
    <p:extLst>
      <p:ext uri="{BB962C8B-B14F-4D97-AF65-F5344CB8AC3E}">
        <p14:creationId xmlns:p14="http://schemas.microsoft.com/office/powerpoint/2010/main" val="426014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par>
                                <p:cTn id="7" presetID="16" presetClass="emph" presetSubtype="0" fill="hold" nodeType="withEffect">
                                  <p:stCondLst>
                                    <p:cond delay="0"/>
                                  </p:stCondLst>
                                  <p:iterate type="lt">
                                    <p:tmPct val="4000"/>
                                  </p:iterate>
                                  <p:childTnLst>
                                    <p:set>
                                      <p:cBhvr override="childStyle">
                                        <p:cTn id="8" dur="500" fill="hold"/>
                                        <p:tgtEl>
                                          <p:spTgt spid="3">
                                            <p:txEl>
                                              <p:pRg st="2" end="2"/>
                                            </p:txEl>
                                          </p:spTgt>
                                        </p:tgtEl>
                                        <p:attrNameLst>
                                          <p:attrName>style.color</p:attrName>
                                        </p:attrNameLst>
                                      </p:cBhvr>
                                      <p:to>
                                        <p:clrVal>
                                          <a:srgbClr val="00B050"/>
                                        </p:clrVal>
                                      </p:to>
                                    </p:set>
                                    <p:set>
                                      <p:cBhvr>
                                        <p:cTn id="9" dur="500" fill="hold"/>
                                        <p:tgtEl>
                                          <p:spTgt spid="3">
                                            <p:txEl>
                                              <p:pRg st="2" end="2"/>
                                            </p:txEl>
                                          </p:spTgt>
                                        </p:tgtEl>
                                        <p:attrNameLst>
                                          <p:attrName>fillcolor</p:attrName>
                                        </p:attrNameLst>
                                      </p:cBhvr>
                                      <p:to>
                                        <p:clrVal>
                                          <a:srgbClr val="00B050"/>
                                        </p:clrVal>
                                      </p:to>
                                    </p:set>
                                    <p:set>
                                      <p:cBhvr>
                                        <p:cTn id="10" dur="500" fill="hold"/>
                                        <p:tgtEl>
                                          <p:spTgt spid="3">
                                            <p:txEl>
                                              <p:pRg st="2" end="2"/>
                                            </p:txEl>
                                          </p:spTgt>
                                        </p:tgtEl>
                                        <p:attrNameLst>
                                          <p:attrName>fill.type</p:attrName>
                                        </p:attrNameLst>
                                      </p:cBhvr>
                                      <p:to>
                                        <p:strVal val="solid"/>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F5AAB-D3E0-4299-B9E7-1FC8448D49A2}"/>
              </a:ext>
            </a:extLst>
          </p:cNvPr>
          <p:cNvSpPr>
            <a:spLocks noGrp="1"/>
          </p:cNvSpPr>
          <p:nvPr>
            <p:ph type="title"/>
          </p:nvPr>
        </p:nvSpPr>
        <p:spPr/>
        <p:txBody>
          <a:bodyPr/>
          <a:lstStyle/>
          <a:p>
            <a:r>
              <a:rPr lang="en-AU" sz="2800" b="1" dirty="0" smtClean="0">
                <a:latin typeface="Lato" panose="020F0502020204030203"/>
                <a:ea typeface="Calibri" panose="020F0502020204030204" pitchFamily="34" charset="0"/>
                <a:cs typeface="Times New Roman" panose="02020603050405020304" pitchFamily="18" charset="0"/>
              </a:rPr>
              <a:t>3. Who </a:t>
            </a:r>
            <a:r>
              <a:rPr lang="en-AU" sz="2800" b="1" dirty="0">
                <a:latin typeface="Lato" panose="020F0502020204030203"/>
                <a:ea typeface="Calibri" panose="020F0502020204030204" pitchFamily="34" charset="0"/>
                <a:cs typeface="Times New Roman" panose="02020603050405020304" pitchFamily="18" charset="0"/>
              </a:rPr>
              <a:t>should follow the Code of Conduct?</a:t>
            </a:r>
            <a:r>
              <a:rPr lang="en-GB" sz="2800" dirty="0">
                <a:latin typeface="Lato" panose="020F0502020204030203"/>
                <a:ea typeface="Calibri" panose="020F0502020204030204" pitchFamily="34" charset="0"/>
                <a:cs typeface="Times New Roman" panose="02020603050405020304" pitchFamily="18" charset="0"/>
              </a:rPr>
              <a:t/>
            </a:r>
            <a:br>
              <a:rPr lang="en-GB" sz="2800" dirty="0">
                <a:latin typeface="Lato" panose="020F0502020204030203"/>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29FF6BC3-E252-40B0-BC21-34B89DE9E6B8}"/>
              </a:ext>
            </a:extLst>
          </p:cNvPr>
          <p:cNvSpPr>
            <a:spLocks noGrp="1"/>
          </p:cNvSpPr>
          <p:nvPr>
            <p:ph idx="1"/>
          </p:nvPr>
        </p:nvSpPr>
        <p:spPr/>
        <p:txBody>
          <a:bodyPr>
            <a:normAutofit/>
          </a:bodyPr>
          <a:lstStyle/>
          <a:p>
            <a:pPr marL="180340">
              <a:spcAft>
                <a:spcPts val="1000"/>
              </a:spcAft>
            </a:pPr>
            <a:r>
              <a:rPr lang="en-AU" sz="2400" b="1" dirty="0" smtClean="0">
                <a:effectLst/>
                <a:latin typeface="Lato" panose="020F0502020204030203"/>
                <a:ea typeface="Calibri" panose="020F0502020204030204" pitchFamily="34" charset="0"/>
                <a:cs typeface="Times New Roman" panose="02020603050405020304" pitchFamily="18" charset="0"/>
              </a:rPr>
              <a:t>Select </a:t>
            </a:r>
            <a:r>
              <a:rPr lang="en-AU" sz="2400" b="1" dirty="0">
                <a:effectLst/>
                <a:latin typeface="Lato" panose="020F0502020204030203"/>
                <a:ea typeface="Calibri" panose="020F0502020204030204" pitchFamily="34" charset="0"/>
                <a:cs typeface="Times New Roman" panose="02020603050405020304" pitchFamily="18" charset="0"/>
              </a:rPr>
              <a:t>one:</a:t>
            </a:r>
            <a:endParaRPr lang="en-GB" sz="2400" b="1" dirty="0">
              <a:effectLst/>
              <a:latin typeface="Lato" panose="020F0502020204030203"/>
              <a:ea typeface="Calibri" panose="020F0502020204030204" pitchFamily="34" charset="0"/>
              <a:cs typeface="Times New Roman" panose="02020603050405020304" pitchFamily="18" charset="0"/>
            </a:endParaRPr>
          </a:p>
          <a:p>
            <a:pPr marL="342900" lvl="0" indent="-342900">
              <a:spcAft>
                <a:spcPts val="600"/>
              </a:spcAft>
              <a:buFont typeface="+mj-lt"/>
              <a:buAutoNum type="alphaLcPeriod"/>
            </a:pPr>
            <a:r>
              <a:rPr lang="en-AU" sz="2400" dirty="0">
                <a:effectLst/>
                <a:latin typeface="Lato" panose="020F0502020204030203"/>
                <a:ea typeface="Times New Roman" panose="02020603050405020304" pitchFamily="18" charset="0"/>
                <a:cs typeface="Times New Roman" panose="02020603050405020304" pitchFamily="18" charset="0"/>
              </a:rPr>
              <a:t>Only the Mayor or President</a:t>
            </a:r>
            <a:endParaRPr lang="en-GB" sz="2400" dirty="0">
              <a:effectLst/>
              <a:latin typeface="Lato" panose="020F0502020204030203"/>
              <a:ea typeface="Times New Roman" panose="02020603050405020304" pitchFamily="18" charset="0"/>
              <a:cs typeface="Times New Roman" panose="02020603050405020304" pitchFamily="18" charset="0"/>
            </a:endParaRPr>
          </a:p>
          <a:p>
            <a:pPr marL="342900" lvl="0" indent="-342900">
              <a:spcAft>
                <a:spcPts val="600"/>
              </a:spcAft>
              <a:buFont typeface="+mj-lt"/>
              <a:buAutoNum type="alphaLcPeriod"/>
            </a:pPr>
            <a:r>
              <a:rPr lang="en-AU" sz="2400" dirty="0"/>
              <a:t>All council and local authority members </a:t>
            </a:r>
            <a:endParaRPr lang="en-GB" sz="2400" dirty="0"/>
          </a:p>
          <a:p>
            <a:pPr marL="342900" lvl="0" indent="-342900">
              <a:spcAft>
                <a:spcPts val="600"/>
              </a:spcAft>
              <a:buFont typeface="+mj-lt"/>
              <a:buAutoNum type="alphaLcPeriod"/>
            </a:pPr>
            <a:r>
              <a:rPr lang="en-AU" sz="2400" dirty="0">
                <a:effectLst/>
                <a:latin typeface="Lato" panose="020F0502020204030203"/>
                <a:ea typeface="Times New Roman" panose="02020603050405020304" pitchFamily="18" charset="0"/>
                <a:cs typeface="Times New Roman" panose="02020603050405020304" pitchFamily="18" charset="0"/>
              </a:rPr>
              <a:t>Only the CEO and council </a:t>
            </a:r>
            <a:r>
              <a:rPr lang="en-AU" sz="2400" dirty="0" smtClean="0">
                <a:effectLst/>
                <a:latin typeface="Lato" panose="020F0502020204030203"/>
                <a:ea typeface="Times New Roman" panose="02020603050405020304" pitchFamily="18" charset="0"/>
                <a:cs typeface="Times New Roman" panose="02020603050405020304" pitchFamily="18" charset="0"/>
              </a:rPr>
              <a:t>staff</a:t>
            </a:r>
            <a:endParaRPr lang="en-GB" sz="2400" dirty="0">
              <a:effectLst/>
              <a:latin typeface="Lato" panose="020F0502020204030203"/>
              <a:ea typeface="Times New Roman" panose="02020603050405020304" pitchFamily="18" charset="0"/>
              <a:cs typeface="Times New Roman" panose="02020603050405020304" pitchFamily="18" charset="0"/>
            </a:endParaRPr>
          </a:p>
          <a:p>
            <a:pPr>
              <a:spcAft>
                <a:spcPts val="1000"/>
              </a:spcAft>
            </a:pPr>
            <a:endParaRPr lang="en-AU" sz="2400" dirty="0" smtClean="0">
              <a:solidFill>
                <a:srgbClr val="000000"/>
              </a:solidFill>
              <a:effectLst/>
              <a:latin typeface="Lato" panose="020F0502020204030203"/>
              <a:ea typeface="Calibri" panose="020F0502020204030204" pitchFamily="34" charset="0"/>
              <a:cs typeface="Times New Roman" panose="02020603050405020304" pitchFamily="18" charset="0"/>
            </a:endParaRPr>
          </a:p>
          <a:p>
            <a:pPr>
              <a:spcAft>
                <a:spcPts val="1000"/>
              </a:spcAft>
            </a:pPr>
            <a:r>
              <a:rPr lang="en-AU" sz="2400" b="1" dirty="0" smtClean="0">
                <a:solidFill>
                  <a:srgbClr val="000000"/>
                </a:solidFill>
                <a:effectLst/>
                <a:latin typeface="Lato" panose="020F0502020204030203"/>
                <a:ea typeface="Calibri" panose="020F0502020204030204" pitchFamily="34" charset="0"/>
                <a:cs typeface="Times New Roman" panose="02020603050405020304" pitchFamily="18" charset="0"/>
              </a:rPr>
              <a:t>Correct</a:t>
            </a:r>
            <a:r>
              <a:rPr lang="en-AU" sz="2400" dirty="0">
                <a:solidFill>
                  <a:srgbClr val="000000"/>
                </a:solidFill>
                <a:effectLst/>
                <a:latin typeface="Lato" panose="020F0502020204030203"/>
                <a:ea typeface="Calibri" panose="020F0502020204030204" pitchFamily="34" charset="0"/>
                <a:cs typeface="Times New Roman" panose="02020603050405020304" pitchFamily="18" charset="0"/>
              </a:rPr>
              <a:t>. </a:t>
            </a:r>
            <a:r>
              <a:rPr lang="en-AU" sz="2400" dirty="0">
                <a:solidFill>
                  <a:srgbClr val="000000"/>
                </a:solidFill>
                <a:ea typeface="Calibri" panose="020F0502020204030204" pitchFamily="34" charset="0"/>
                <a:cs typeface="Times New Roman" panose="02020603050405020304" pitchFamily="18" charset="0"/>
              </a:rPr>
              <a:t>All members, including council members, must follow the Code of Conduct, including the Mayor or President. The CEO and council staff have different codes of conduct as they have different roles and responsibilities.</a:t>
            </a: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0543" y="2151943"/>
            <a:ext cx="366546" cy="300985"/>
          </a:xfrm>
          <a:prstGeom prst="rect">
            <a:avLst/>
          </a:prstGeom>
        </p:spPr>
      </p:pic>
    </p:spTree>
    <p:extLst>
      <p:ext uri="{BB962C8B-B14F-4D97-AF65-F5344CB8AC3E}">
        <p14:creationId xmlns:p14="http://schemas.microsoft.com/office/powerpoint/2010/main" val="39933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par>
                                <p:cTn id="7" presetID="16" presetClass="emph" presetSubtype="0" fill="hold" nodeType="withEffect">
                                  <p:stCondLst>
                                    <p:cond delay="0"/>
                                  </p:stCondLst>
                                  <p:iterate type="lt">
                                    <p:tmPct val="4000"/>
                                  </p:iterate>
                                  <p:childTnLst>
                                    <p:set>
                                      <p:cBhvr override="childStyle">
                                        <p:cTn id="8" dur="500" fill="hold"/>
                                        <p:tgtEl>
                                          <p:spTgt spid="3">
                                            <p:txEl>
                                              <p:pRg st="2" end="2"/>
                                            </p:txEl>
                                          </p:spTgt>
                                        </p:tgtEl>
                                        <p:attrNameLst>
                                          <p:attrName>style.color</p:attrName>
                                        </p:attrNameLst>
                                      </p:cBhvr>
                                      <p:to>
                                        <p:clrVal>
                                          <a:srgbClr val="00B050"/>
                                        </p:clrVal>
                                      </p:to>
                                    </p:set>
                                    <p:set>
                                      <p:cBhvr>
                                        <p:cTn id="9" dur="500" fill="hold"/>
                                        <p:tgtEl>
                                          <p:spTgt spid="3">
                                            <p:txEl>
                                              <p:pRg st="2" end="2"/>
                                            </p:txEl>
                                          </p:spTgt>
                                        </p:tgtEl>
                                        <p:attrNameLst>
                                          <p:attrName>fillcolor</p:attrName>
                                        </p:attrNameLst>
                                      </p:cBhvr>
                                      <p:to>
                                        <p:clrVal>
                                          <a:srgbClr val="00B050"/>
                                        </p:clrVal>
                                      </p:to>
                                    </p:set>
                                    <p:set>
                                      <p:cBhvr>
                                        <p:cTn id="10" dur="500" fill="hold"/>
                                        <p:tgtEl>
                                          <p:spTgt spid="3">
                                            <p:txEl>
                                              <p:pRg st="2" end="2"/>
                                            </p:txEl>
                                          </p:spTgt>
                                        </p:tgtEl>
                                        <p:attrNameLst>
                                          <p:attrName>fill.type</p:attrName>
                                        </p:attrNameLst>
                                      </p:cBhvr>
                                      <p:to>
                                        <p:strVal val="solid"/>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anim calcmode="lin" valueType="num">
                                      <p:cBhvr>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5671-3B2E-43DA-8933-2997E2E93D7F}"/>
              </a:ext>
            </a:extLst>
          </p:cNvPr>
          <p:cNvSpPr>
            <a:spLocks noGrp="1"/>
          </p:cNvSpPr>
          <p:nvPr>
            <p:ph type="title"/>
          </p:nvPr>
        </p:nvSpPr>
        <p:spPr/>
        <p:txBody>
          <a:bodyPr/>
          <a:lstStyle/>
          <a:p>
            <a:r>
              <a:rPr lang="en-AU" sz="2800" b="1" dirty="0" smtClean="0">
                <a:latin typeface="Lato" panose="020F0502020204030203"/>
                <a:ea typeface="Calibri" panose="020F0502020204030204" pitchFamily="34" charset="0"/>
                <a:cs typeface="Times New Roman" panose="02020603050405020304" pitchFamily="18" charset="0"/>
              </a:rPr>
              <a:t>4. Council </a:t>
            </a:r>
            <a:r>
              <a:rPr lang="en-AU" sz="2800" b="1" dirty="0">
                <a:latin typeface="Lato" panose="020F0502020204030203"/>
                <a:ea typeface="Calibri" panose="020F0502020204030204" pitchFamily="34" charset="0"/>
                <a:cs typeface="Times New Roman" panose="02020603050405020304" pitchFamily="18" charset="0"/>
              </a:rPr>
              <a:t>members must not share confidential information.</a:t>
            </a:r>
            <a:r>
              <a:rPr lang="en-GB" sz="2800" dirty="0">
                <a:latin typeface="Lato" panose="020F0502020204030203"/>
                <a:ea typeface="Calibri" panose="020F0502020204030204" pitchFamily="34" charset="0"/>
                <a:cs typeface="Times New Roman" panose="02020603050405020304" pitchFamily="18" charset="0"/>
              </a:rPr>
              <a:t/>
            </a:r>
            <a:br>
              <a:rPr lang="en-GB" sz="2800" dirty="0">
                <a:latin typeface="Lato" panose="020F0502020204030203"/>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80B7132B-19D9-443D-9F6E-18CF44813EE9}"/>
              </a:ext>
            </a:extLst>
          </p:cNvPr>
          <p:cNvSpPr>
            <a:spLocks noGrp="1"/>
          </p:cNvSpPr>
          <p:nvPr>
            <p:ph idx="1"/>
          </p:nvPr>
        </p:nvSpPr>
        <p:spPr>
          <a:xfrm>
            <a:off x="867600" y="1314327"/>
            <a:ext cx="10162350" cy="4408312"/>
          </a:xfrm>
        </p:spPr>
        <p:txBody>
          <a:bodyPr>
            <a:normAutofit/>
          </a:bodyPr>
          <a:lstStyle/>
          <a:p>
            <a:pPr>
              <a:spcAft>
                <a:spcPts val="1000"/>
              </a:spcAft>
            </a:pPr>
            <a:r>
              <a:rPr lang="en-AU" sz="2400" b="1" dirty="0" smtClean="0">
                <a:effectLst/>
                <a:latin typeface="Lato" panose="020F0502020204030203"/>
                <a:ea typeface="Calibri" panose="020F0502020204030204" pitchFamily="34" charset="0"/>
                <a:cs typeface="Times New Roman" panose="02020603050405020304" pitchFamily="18" charset="0"/>
              </a:rPr>
              <a:t>Select </a:t>
            </a:r>
            <a:r>
              <a:rPr lang="en-AU" sz="2400" b="1" dirty="0">
                <a:effectLst/>
                <a:latin typeface="Lato" panose="020F0502020204030203"/>
                <a:ea typeface="Calibri" panose="020F0502020204030204" pitchFamily="34" charset="0"/>
                <a:cs typeface="Times New Roman" panose="02020603050405020304" pitchFamily="18" charset="0"/>
              </a:rPr>
              <a:t>one:</a:t>
            </a:r>
            <a:endParaRPr lang="en-GB" sz="2400" b="1" dirty="0">
              <a:effectLst/>
              <a:latin typeface="Lato" panose="020F0502020204030203"/>
              <a:ea typeface="Calibri" panose="020F0502020204030204" pitchFamily="34" charset="0"/>
              <a:cs typeface="Times New Roman" panose="02020603050405020304" pitchFamily="18" charset="0"/>
            </a:endParaRPr>
          </a:p>
          <a:p>
            <a:pPr marL="342900" lvl="0" indent="-342900">
              <a:spcAft>
                <a:spcPts val="600"/>
              </a:spcAft>
              <a:buFont typeface="+mj-lt"/>
              <a:buAutoNum type="alphaLcPeriod"/>
            </a:pPr>
            <a:r>
              <a:rPr lang="en-AU" sz="2400" dirty="0"/>
              <a:t>True</a:t>
            </a:r>
            <a:endParaRPr lang="en-GB" sz="2400" dirty="0"/>
          </a:p>
          <a:p>
            <a:pPr marL="342900" lvl="0" indent="-342900">
              <a:spcAft>
                <a:spcPts val="600"/>
              </a:spcAft>
              <a:buFont typeface="+mj-lt"/>
              <a:buAutoNum type="alphaLcPeriod"/>
            </a:pPr>
            <a:r>
              <a:rPr lang="en-AU" sz="2400" dirty="0">
                <a:effectLst/>
                <a:latin typeface="Lato" panose="020F0502020204030203"/>
                <a:ea typeface="Times New Roman" panose="02020603050405020304" pitchFamily="18" charset="0"/>
                <a:cs typeface="Times New Roman" panose="02020603050405020304" pitchFamily="18" charset="0"/>
              </a:rPr>
              <a:t>False</a:t>
            </a:r>
            <a:endParaRPr lang="en-GB" sz="2400" dirty="0">
              <a:effectLst/>
              <a:latin typeface="Lato" panose="020F0502020204030203"/>
              <a:ea typeface="Times New Roman" panose="02020603050405020304" pitchFamily="18" charset="0"/>
              <a:cs typeface="Times New Roman" panose="02020603050405020304" pitchFamily="18" charset="0"/>
            </a:endParaRPr>
          </a:p>
          <a:p>
            <a:pPr>
              <a:spcAft>
                <a:spcPts val="1000"/>
              </a:spcAft>
            </a:pPr>
            <a:endParaRPr lang="en-AU" sz="2400" dirty="0" smtClean="0">
              <a:solidFill>
                <a:srgbClr val="000000"/>
              </a:solidFill>
              <a:effectLst/>
              <a:latin typeface="Lato" panose="020F0502020204030203"/>
              <a:ea typeface="Calibri" panose="020F0502020204030204" pitchFamily="34" charset="0"/>
              <a:cs typeface="Times New Roman" panose="02020603050405020304" pitchFamily="18" charset="0"/>
            </a:endParaRPr>
          </a:p>
          <a:p>
            <a:pPr>
              <a:spcAft>
                <a:spcPts val="1000"/>
              </a:spcAft>
            </a:pPr>
            <a:r>
              <a:rPr lang="en-AU" sz="2400" b="1" dirty="0" smtClean="0">
                <a:solidFill>
                  <a:srgbClr val="000000"/>
                </a:solidFill>
                <a:effectLst/>
                <a:latin typeface="Lato" panose="020F0502020204030203"/>
                <a:ea typeface="Calibri" panose="020F0502020204030204" pitchFamily="34" charset="0"/>
                <a:cs typeface="Times New Roman" panose="02020603050405020304" pitchFamily="18" charset="0"/>
              </a:rPr>
              <a:t>Correct</a:t>
            </a:r>
            <a:r>
              <a:rPr lang="en-AU" sz="2400" dirty="0">
                <a:solidFill>
                  <a:srgbClr val="000000"/>
                </a:solidFill>
                <a:effectLst/>
                <a:latin typeface="Lato" panose="020F0502020204030203"/>
                <a:ea typeface="Calibri" panose="020F0502020204030204" pitchFamily="34" charset="0"/>
                <a:cs typeface="Times New Roman" panose="02020603050405020304" pitchFamily="18" charset="0"/>
              </a:rPr>
              <a:t>. As part of their role, council members will have access to confidential information that is private and must not be shared with anyone outside of the confidential session of the council meeting. </a:t>
            </a:r>
            <a:endParaRPr lang="en-GB" sz="2400" dirty="0">
              <a:effectLst/>
              <a:latin typeface="Lato" panose="020F0502020204030203"/>
              <a:ea typeface="Calibri" panose="020F0502020204030204" pitchFamily="34" charset="0"/>
              <a:cs typeface="Times New Roman" panose="02020603050405020304" pitchFamily="18" charset="0"/>
            </a:endParaRPr>
          </a:p>
          <a:p>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9774" y="1785133"/>
            <a:ext cx="366546" cy="300985"/>
          </a:xfrm>
          <a:prstGeom prst="rect">
            <a:avLst/>
          </a:prstGeom>
        </p:spPr>
      </p:pic>
    </p:spTree>
    <p:extLst>
      <p:ext uri="{BB962C8B-B14F-4D97-AF65-F5344CB8AC3E}">
        <p14:creationId xmlns:p14="http://schemas.microsoft.com/office/powerpoint/2010/main" val="36657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par>
                                <p:cTn id="7" presetID="16" presetClass="emph" presetSubtype="0" fill="hold" nodeType="withEffect">
                                  <p:stCondLst>
                                    <p:cond delay="0"/>
                                  </p:stCondLst>
                                  <p:iterate type="lt">
                                    <p:tmPct val="4000"/>
                                  </p:iterate>
                                  <p:childTnLst>
                                    <p:set>
                                      <p:cBhvr override="childStyle">
                                        <p:cTn id="8" dur="500" fill="hold"/>
                                        <p:tgtEl>
                                          <p:spTgt spid="3">
                                            <p:txEl>
                                              <p:pRg st="1" end="1"/>
                                            </p:txEl>
                                          </p:spTgt>
                                        </p:tgtEl>
                                        <p:attrNameLst>
                                          <p:attrName>style.color</p:attrName>
                                        </p:attrNameLst>
                                      </p:cBhvr>
                                      <p:to>
                                        <p:clrVal>
                                          <a:srgbClr val="00B050"/>
                                        </p:clrVal>
                                      </p:to>
                                    </p:set>
                                    <p:set>
                                      <p:cBhvr>
                                        <p:cTn id="9" dur="500" fill="hold"/>
                                        <p:tgtEl>
                                          <p:spTgt spid="3">
                                            <p:txEl>
                                              <p:pRg st="1" end="1"/>
                                            </p:txEl>
                                          </p:spTgt>
                                        </p:tgtEl>
                                        <p:attrNameLst>
                                          <p:attrName>fillcolor</p:attrName>
                                        </p:attrNameLst>
                                      </p:cBhvr>
                                      <p:to>
                                        <p:clrVal>
                                          <a:srgbClr val="00B050"/>
                                        </p:clrVal>
                                      </p:to>
                                    </p:set>
                                    <p:set>
                                      <p:cBhvr>
                                        <p:cTn id="10" dur="500" fill="hold"/>
                                        <p:tgtEl>
                                          <p:spTgt spid="3">
                                            <p:txEl>
                                              <p:pRg st="1" end="1"/>
                                            </p:txEl>
                                          </p:spTgt>
                                        </p:tgtEl>
                                        <p:attrNameLst>
                                          <p:attrName>fill.type</p:attrName>
                                        </p:attrNameLst>
                                      </p:cBhvr>
                                      <p:to>
                                        <p:strVal val="solid"/>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5671-3B2E-43DA-8933-2997E2E93D7F}"/>
              </a:ext>
            </a:extLst>
          </p:cNvPr>
          <p:cNvSpPr>
            <a:spLocks noGrp="1"/>
          </p:cNvSpPr>
          <p:nvPr>
            <p:ph type="title"/>
          </p:nvPr>
        </p:nvSpPr>
        <p:spPr/>
        <p:txBody>
          <a:bodyPr/>
          <a:lstStyle/>
          <a:p>
            <a:pPr>
              <a:lnSpc>
                <a:spcPct val="100000"/>
              </a:lnSpc>
            </a:pPr>
            <a:r>
              <a:rPr lang="en-AU" sz="2800" b="1" dirty="0" smtClean="0">
                <a:latin typeface="Lato" panose="020F0502020204030203"/>
                <a:ea typeface="Calibri" panose="020F0502020204030204" pitchFamily="34" charset="0"/>
                <a:cs typeface="Times New Roman" panose="02020603050405020304" pitchFamily="18" charset="0"/>
              </a:rPr>
              <a:t>5. Why </a:t>
            </a:r>
            <a:r>
              <a:rPr lang="en-AU" sz="2800" b="1" dirty="0">
                <a:latin typeface="Lato" panose="020F0502020204030203"/>
                <a:ea typeface="Calibri" panose="020F0502020204030204" pitchFamily="34" charset="0"/>
                <a:cs typeface="Times New Roman" panose="02020603050405020304" pitchFamily="18" charset="0"/>
              </a:rPr>
              <a:t>is it important to have a Code of Conduct? </a:t>
            </a:r>
            <a:endParaRPr lang="en-GB" sz="2800" dirty="0"/>
          </a:p>
        </p:txBody>
      </p:sp>
      <p:sp>
        <p:nvSpPr>
          <p:cNvPr id="3" name="Content Placeholder 2">
            <a:extLst>
              <a:ext uri="{FF2B5EF4-FFF2-40B4-BE49-F238E27FC236}">
                <a16:creationId xmlns:a16="http://schemas.microsoft.com/office/drawing/2014/main" id="{80B7132B-19D9-443D-9F6E-18CF44813EE9}"/>
              </a:ext>
            </a:extLst>
          </p:cNvPr>
          <p:cNvSpPr>
            <a:spLocks noGrp="1"/>
          </p:cNvSpPr>
          <p:nvPr>
            <p:ph idx="1"/>
          </p:nvPr>
        </p:nvSpPr>
        <p:spPr>
          <a:xfrm>
            <a:off x="867600" y="1572021"/>
            <a:ext cx="10508768" cy="4408312"/>
          </a:xfrm>
        </p:spPr>
        <p:txBody>
          <a:bodyPr>
            <a:noAutofit/>
          </a:bodyPr>
          <a:lstStyle/>
          <a:p>
            <a:pPr>
              <a:spcAft>
                <a:spcPts val="1000"/>
              </a:spcAft>
            </a:pPr>
            <a:r>
              <a:rPr lang="en-AU" sz="2400" b="1" dirty="0" smtClean="0">
                <a:effectLst/>
                <a:latin typeface="Lato" panose="020F0502020204030203"/>
                <a:ea typeface="Calibri" panose="020F0502020204030204" pitchFamily="34" charset="0"/>
                <a:cs typeface="Times New Roman" panose="02020603050405020304" pitchFamily="18" charset="0"/>
              </a:rPr>
              <a:t>Select all that apply:</a:t>
            </a:r>
            <a:endParaRPr lang="en-GB" sz="2400" b="1" dirty="0">
              <a:effectLst/>
              <a:latin typeface="Lato" panose="020F0502020204030203"/>
              <a:ea typeface="Calibri" panose="020F0502020204030204" pitchFamily="34" charset="0"/>
              <a:cs typeface="Times New Roman" panose="02020603050405020304" pitchFamily="18" charset="0"/>
            </a:endParaRPr>
          </a:p>
          <a:p>
            <a:pPr marL="342900" lvl="0" indent="-342900">
              <a:spcAft>
                <a:spcPts val="600"/>
              </a:spcAft>
              <a:buFont typeface="+mj-lt"/>
              <a:buAutoNum type="alphaLcPeriod"/>
            </a:pPr>
            <a:r>
              <a:rPr lang="en-AU" sz="2400" dirty="0" smtClean="0"/>
              <a:t>To </a:t>
            </a:r>
            <a:r>
              <a:rPr lang="en-AU" sz="2400" dirty="0"/>
              <a:t>let council members behave as they want because they have been </a:t>
            </a:r>
            <a:r>
              <a:rPr lang="en-AU" sz="2400" dirty="0" smtClean="0"/>
              <a:t>elected</a:t>
            </a:r>
          </a:p>
          <a:p>
            <a:pPr marL="342900" lvl="0" indent="-342900">
              <a:spcAft>
                <a:spcPts val="600"/>
              </a:spcAft>
              <a:buFont typeface="+mj-lt"/>
              <a:buAutoNum type="alphaLcPeriod"/>
            </a:pPr>
            <a:r>
              <a:rPr lang="en-AU" sz="2400" dirty="0" smtClean="0">
                <a:ea typeface="Times New Roman" panose="02020603050405020304" pitchFamily="18" charset="0"/>
                <a:cs typeface="Times New Roman" panose="02020603050405020304" pitchFamily="18" charset="0"/>
              </a:rPr>
              <a:t>To </a:t>
            </a:r>
            <a:r>
              <a:rPr lang="en-AU" sz="2400" dirty="0">
                <a:ea typeface="Times New Roman" panose="02020603050405020304" pitchFamily="18" charset="0"/>
                <a:cs typeface="Times New Roman" panose="02020603050405020304" pitchFamily="18" charset="0"/>
              </a:rPr>
              <a:t>uphold a high standard of behaviour and professional conduct for all council and </a:t>
            </a:r>
            <a:r>
              <a:rPr lang="en-AU" sz="2400" dirty="0" smtClean="0">
                <a:ea typeface="Times New Roman" panose="02020603050405020304" pitchFamily="18" charset="0"/>
                <a:cs typeface="Times New Roman" panose="02020603050405020304" pitchFamily="18" charset="0"/>
              </a:rPr>
              <a:t>local </a:t>
            </a:r>
            <a:r>
              <a:rPr lang="en-AU" sz="2400" dirty="0">
                <a:ea typeface="Times New Roman" panose="02020603050405020304" pitchFamily="18" charset="0"/>
                <a:cs typeface="Times New Roman" panose="02020603050405020304" pitchFamily="18" charset="0"/>
              </a:rPr>
              <a:t>authority </a:t>
            </a:r>
            <a:r>
              <a:rPr lang="en-AU" sz="2400" dirty="0" smtClean="0">
                <a:ea typeface="Times New Roman" panose="02020603050405020304" pitchFamily="18" charset="0"/>
                <a:cs typeface="Times New Roman" panose="02020603050405020304" pitchFamily="18" charset="0"/>
              </a:rPr>
              <a:t>members</a:t>
            </a:r>
          </a:p>
          <a:p>
            <a:pPr marL="342900" lvl="0" indent="-342900">
              <a:spcAft>
                <a:spcPts val="600"/>
              </a:spcAft>
              <a:buFont typeface="+mj-lt"/>
              <a:buAutoNum type="alphaLcPeriod"/>
            </a:pPr>
            <a:r>
              <a:rPr lang="en-AU" sz="2400" dirty="0" smtClean="0">
                <a:ea typeface="Times New Roman" panose="02020603050405020304" pitchFamily="18" charset="0"/>
                <a:cs typeface="Times New Roman" panose="02020603050405020304" pitchFamily="18" charset="0"/>
              </a:rPr>
              <a:t>To </a:t>
            </a:r>
            <a:r>
              <a:rPr lang="en-AU" sz="2400" dirty="0">
                <a:ea typeface="Times New Roman" panose="02020603050405020304" pitchFamily="18" charset="0"/>
                <a:cs typeface="Times New Roman" panose="02020603050405020304" pitchFamily="18" charset="0"/>
              </a:rPr>
              <a:t>make sure members are accountable for their behaviours and actions</a:t>
            </a:r>
            <a:endParaRPr lang="en-GB" sz="2400" dirty="0">
              <a:effectLst/>
              <a:latin typeface="Lato" panose="020F0502020204030203"/>
              <a:ea typeface="Times New Roman" panose="02020603050405020304" pitchFamily="18" charset="0"/>
              <a:cs typeface="Times New Roman" panose="02020603050405020304" pitchFamily="18" charset="0"/>
            </a:endParaRPr>
          </a:p>
          <a:p>
            <a:pPr>
              <a:spcAft>
                <a:spcPts val="1000"/>
              </a:spcAft>
            </a:pPr>
            <a:endParaRPr lang="en-AU" sz="2400" dirty="0" smtClean="0">
              <a:solidFill>
                <a:srgbClr val="000000"/>
              </a:solidFill>
              <a:effectLst/>
              <a:latin typeface="Lato" panose="020F0502020204030203"/>
              <a:ea typeface="Calibri" panose="020F0502020204030204" pitchFamily="34" charset="0"/>
              <a:cs typeface="Times New Roman" panose="02020603050405020304" pitchFamily="18" charset="0"/>
            </a:endParaRPr>
          </a:p>
          <a:p>
            <a:pPr>
              <a:spcAft>
                <a:spcPts val="1000"/>
              </a:spcAft>
            </a:pPr>
            <a:r>
              <a:rPr lang="en-AU" sz="2400" b="1" dirty="0" smtClean="0">
                <a:solidFill>
                  <a:srgbClr val="000000"/>
                </a:solidFill>
                <a:effectLst/>
                <a:latin typeface="Lato" panose="020F0502020204030203"/>
                <a:ea typeface="Calibri" panose="020F0502020204030204" pitchFamily="34" charset="0"/>
                <a:cs typeface="Times New Roman" panose="02020603050405020304" pitchFamily="18" charset="0"/>
              </a:rPr>
              <a:t>Correct</a:t>
            </a:r>
            <a:r>
              <a:rPr lang="en-AU" sz="2400" dirty="0">
                <a:solidFill>
                  <a:srgbClr val="000000"/>
                </a:solidFill>
                <a:effectLst/>
                <a:latin typeface="Lato" panose="020F0502020204030203"/>
                <a:ea typeface="Calibri" panose="020F0502020204030204" pitchFamily="34" charset="0"/>
                <a:cs typeface="Times New Roman" panose="02020603050405020304" pitchFamily="18" charset="0"/>
              </a:rPr>
              <a:t>. </a:t>
            </a:r>
            <a:r>
              <a:rPr lang="en-AU" sz="2400" dirty="0">
                <a:solidFill>
                  <a:srgbClr val="000000"/>
                </a:solidFill>
                <a:ea typeface="Calibri" panose="020F0502020204030204" pitchFamily="34" charset="0"/>
                <a:cs typeface="Times New Roman" panose="02020603050405020304" pitchFamily="18" charset="0"/>
              </a:rPr>
              <a:t>The Code of Conduct sets a standard of behaviour and conduct for all council and local authority members and ensures that members are accountable.</a:t>
            </a:r>
            <a:endParaRPr lang="en-GB" sz="2400" dirty="0">
              <a:effectLst/>
              <a:latin typeface="Lato" panose="020F0502020204030203"/>
              <a:ea typeface="Calibri" panose="020F0502020204030204" pitchFamily="34" charset="0"/>
              <a:cs typeface="Times New Roman" panose="02020603050405020304" pitchFamily="18" charset="0"/>
            </a:endParaRPr>
          </a:p>
          <a:p>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9684" y="3141311"/>
            <a:ext cx="366546" cy="300985"/>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9575" y="3550835"/>
            <a:ext cx="366546" cy="300985"/>
          </a:xfrm>
          <a:prstGeom prst="rect">
            <a:avLst/>
          </a:prstGeom>
        </p:spPr>
      </p:pic>
    </p:spTree>
    <p:extLst>
      <p:ext uri="{BB962C8B-B14F-4D97-AF65-F5344CB8AC3E}">
        <p14:creationId xmlns:p14="http://schemas.microsoft.com/office/powerpoint/2010/main" val="424863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par>
                                <p:cTn id="7" presetID="3" presetClass="emph" presetSubtype="2" fill="hold" nodeType="withEffect">
                                  <p:stCondLst>
                                    <p:cond delay="0"/>
                                  </p:stCondLst>
                                  <p:iterate type="lt">
                                    <p:tmPct val="0"/>
                                  </p:iterate>
                                  <p:childTnLst>
                                    <p:animClr clrSpc="rgb" dir="cw">
                                      <p:cBhvr override="childStyle">
                                        <p:cTn id="8" dur="2000" fill="hold"/>
                                        <p:tgtEl>
                                          <p:spTgt spid="3">
                                            <p:txEl>
                                              <p:pRg st="2" end="2"/>
                                            </p:txEl>
                                          </p:spTgt>
                                        </p:tgtEl>
                                        <p:attrNameLst>
                                          <p:attrName>style.color</p:attrName>
                                        </p:attrNameLst>
                                      </p:cBhvr>
                                      <p:to>
                                        <a:srgbClr val="00B050"/>
                                      </p:to>
                                    </p:animClr>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mph" presetSubtype="0" nodeType="clickEffect">
                                  <p:stCondLst>
                                    <p:cond delay="0"/>
                                  </p:stCondLst>
                                  <p:iterate type="lt">
                                    <p:tmAbs val="25"/>
                                  </p:iterate>
                                  <p:childTnLst>
                                    <p:set>
                                      <p:cBhvr override="childStyle">
                                        <p:cTn id="15" dur="indefinite"/>
                                        <p:tgtEl>
                                          <p:spTgt spid="3">
                                            <p:txEl>
                                              <p:pRg st="3" end="3"/>
                                            </p:txEl>
                                          </p:spTgt>
                                        </p:tgtEl>
                                        <p:attrNameLst>
                                          <p:attrName>style.fontWeight</p:attrName>
                                        </p:attrNameLst>
                                      </p:cBhvr>
                                      <p:to>
                                        <p:strVal val="bold"/>
                                      </p:to>
                                    </p:set>
                                  </p:childTnLst>
                                </p:cTn>
                              </p:par>
                              <p:par>
                                <p:cTn id="16" presetID="3" presetClass="emph" presetSubtype="2" fill="hold" nodeType="withEffect">
                                  <p:stCondLst>
                                    <p:cond delay="0"/>
                                  </p:stCondLst>
                                  <p:iterate type="lt">
                                    <p:tmPct val="0"/>
                                  </p:iterate>
                                  <p:childTnLst>
                                    <p:animClr clrSpc="rgb" dir="cw">
                                      <p:cBhvr override="childStyle">
                                        <p:cTn id="17" dur="2000" fill="hold"/>
                                        <p:tgtEl>
                                          <p:spTgt spid="3">
                                            <p:txEl>
                                              <p:pRg st="3" end="3"/>
                                            </p:txEl>
                                          </p:spTgt>
                                        </p:tgtEl>
                                        <p:attrNameLst>
                                          <p:attrName>style.color</p:attrName>
                                        </p:attrNameLst>
                                      </p:cBhvr>
                                      <p:to>
                                        <a:srgbClr val="00B050"/>
                                      </p:to>
                                    </p:animClr>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1000"/>
                                        <p:tgtEl>
                                          <p:spTgt spid="3">
                                            <p:txEl>
                                              <p:pRg st="5" end="5"/>
                                            </p:txEl>
                                          </p:spTgt>
                                        </p:tgtEl>
                                      </p:cBhvr>
                                    </p:animEffect>
                                    <p:anim calcmode="lin" valueType="num">
                                      <p:cBhvr>
                                        <p:cTn id="2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5671-3B2E-43DA-8933-2997E2E93D7F}"/>
              </a:ext>
            </a:extLst>
          </p:cNvPr>
          <p:cNvSpPr>
            <a:spLocks noGrp="1"/>
          </p:cNvSpPr>
          <p:nvPr>
            <p:ph type="title"/>
          </p:nvPr>
        </p:nvSpPr>
        <p:spPr/>
        <p:txBody>
          <a:bodyPr/>
          <a:lstStyle/>
          <a:p>
            <a:r>
              <a:rPr lang="en-AU" sz="2800" b="1" dirty="0" smtClean="0">
                <a:latin typeface="Lato" panose="020F0502020204030203"/>
                <a:ea typeface="Calibri" panose="020F0502020204030204" pitchFamily="34" charset="0"/>
                <a:cs typeface="Times New Roman" panose="02020603050405020304" pitchFamily="18" charset="0"/>
              </a:rPr>
              <a:t>6. What </a:t>
            </a:r>
            <a:r>
              <a:rPr lang="en-AU" sz="2800" b="1" dirty="0">
                <a:latin typeface="Lato" panose="020F0502020204030203"/>
                <a:ea typeface="Calibri" panose="020F0502020204030204" pitchFamily="34" charset="0"/>
                <a:cs typeface="Times New Roman" panose="02020603050405020304" pitchFamily="18" charset="0"/>
              </a:rPr>
              <a:t>behaviours might be considered bullying? </a:t>
            </a:r>
            <a:endParaRPr lang="en-GB" sz="2800" dirty="0"/>
          </a:p>
        </p:txBody>
      </p:sp>
      <p:sp>
        <p:nvSpPr>
          <p:cNvPr id="3" name="Content Placeholder 2">
            <a:extLst>
              <a:ext uri="{FF2B5EF4-FFF2-40B4-BE49-F238E27FC236}">
                <a16:creationId xmlns:a16="http://schemas.microsoft.com/office/drawing/2014/main" id="{80B7132B-19D9-443D-9F6E-18CF44813EE9}"/>
              </a:ext>
            </a:extLst>
          </p:cNvPr>
          <p:cNvSpPr>
            <a:spLocks noGrp="1"/>
          </p:cNvSpPr>
          <p:nvPr>
            <p:ph idx="1"/>
          </p:nvPr>
        </p:nvSpPr>
        <p:spPr/>
        <p:txBody>
          <a:bodyPr>
            <a:normAutofit/>
          </a:bodyPr>
          <a:lstStyle/>
          <a:p>
            <a:pPr>
              <a:spcAft>
                <a:spcPts val="1000"/>
              </a:spcAft>
            </a:pPr>
            <a:r>
              <a:rPr lang="en-AU" sz="2400" b="1" dirty="0" smtClean="0">
                <a:effectLst/>
                <a:latin typeface="Lato" panose="020F0502020204030203"/>
                <a:ea typeface="Calibri" panose="020F0502020204030204" pitchFamily="34" charset="0"/>
                <a:cs typeface="Times New Roman" panose="02020603050405020304" pitchFamily="18" charset="0"/>
              </a:rPr>
              <a:t>Select all that apply:</a:t>
            </a:r>
            <a:endParaRPr lang="en-GB" sz="2400" b="1" dirty="0">
              <a:effectLst/>
              <a:latin typeface="Lato" panose="020F0502020204030203"/>
              <a:ea typeface="Calibri" panose="020F0502020204030204" pitchFamily="34" charset="0"/>
              <a:cs typeface="Times New Roman" panose="02020603050405020304" pitchFamily="18" charset="0"/>
            </a:endParaRPr>
          </a:p>
          <a:p>
            <a:pPr marL="342900" lvl="0" indent="-342900">
              <a:spcAft>
                <a:spcPts val="600"/>
              </a:spcAft>
              <a:buFont typeface="+mj-lt"/>
              <a:buAutoNum type="alphaLcPeriod"/>
            </a:pPr>
            <a:r>
              <a:rPr lang="en-AU" sz="2400" dirty="0" smtClean="0"/>
              <a:t>Spreading rumours</a:t>
            </a:r>
          </a:p>
          <a:p>
            <a:pPr marL="342900" lvl="0" indent="-342900">
              <a:spcAft>
                <a:spcPts val="600"/>
              </a:spcAft>
              <a:buFont typeface="+mj-lt"/>
              <a:buAutoNum type="alphaLcPeriod"/>
            </a:pPr>
            <a:r>
              <a:rPr lang="en-AU" sz="2400" dirty="0" smtClean="0">
                <a:ea typeface="Times New Roman" panose="02020603050405020304" pitchFamily="18" charset="0"/>
                <a:cs typeface="Times New Roman" panose="02020603050405020304" pitchFamily="18" charset="0"/>
              </a:rPr>
              <a:t>Hurtful </a:t>
            </a:r>
            <a:r>
              <a:rPr lang="en-AU" sz="2400" dirty="0">
                <a:ea typeface="Times New Roman" panose="02020603050405020304" pitchFamily="18" charset="0"/>
                <a:cs typeface="Times New Roman" panose="02020603050405020304" pitchFamily="18" charset="0"/>
              </a:rPr>
              <a:t>comments</a:t>
            </a:r>
            <a:endParaRPr lang="en-AU" sz="2400" dirty="0" smtClean="0">
              <a:ea typeface="Times New Roman" panose="02020603050405020304" pitchFamily="18" charset="0"/>
              <a:cs typeface="Times New Roman" panose="02020603050405020304" pitchFamily="18" charset="0"/>
            </a:endParaRPr>
          </a:p>
          <a:p>
            <a:pPr marL="342900" lvl="0" indent="-342900">
              <a:spcAft>
                <a:spcPts val="600"/>
              </a:spcAft>
              <a:buFont typeface="+mj-lt"/>
              <a:buAutoNum type="alphaLcPeriod"/>
            </a:pPr>
            <a:r>
              <a:rPr lang="en-AU" sz="2400" dirty="0" smtClean="0">
                <a:ea typeface="Times New Roman" panose="02020603050405020304" pitchFamily="18" charset="0"/>
                <a:cs typeface="Times New Roman" panose="02020603050405020304" pitchFamily="18" charset="0"/>
              </a:rPr>
              <a:t>Having </a:t>
            </a:r>
            <a:r>
              <a:rPr lang="en-AU" sz="2400" dirty="0">
                <a:ea typeface="Times New Roman" panose="02020603050405020304" pitchFamily="18" charset="0"/>
                <a:cs typeface="Times New Roman" panose="02020603050405020304" pitchFamily="18" charset="0"/>
              </a:rPr>
              <a:t>a different </a:t>
            </a:r>
            <a:r>
              <a:rPr lang="en-AU" sz="2400" dirty="0" smtClean="0">
                <a:ea typeface="Times New Roman" panose="02020603050405020304" pitchFamily="18" charset="0"/>
                <a:cs typeface="Times New Roman" panose="02020603050405020304" pitchFamily="18" charset="0"/>
              </a:rPr>
              <a:t>opinion</a:t>
            </a:r>
          </a:p>
          <a:p>
            <a:pPr marL="342900" lvl="0" indent="-342900">
              <a:spcAft>
                <a:spcPts val="600"/>
              </a:spcAft>
              <a:buFont typeface="+mj-lt"/>
              <a:buAutoNum type="alphaLcPeriod"/>
            </a:pPr>
            <a:r>
              <a:rPr lang="en-GB" sz="2400" dirty="0" smtClean="0">
                <a:ea typeface="Times New Roman" panose="02020603050405020304" pitchFamily="18" charset="0"/>
                <a:cs typeface="Times New Roman" panose="02020603050405020304" pitchFamily="18" charset="0"/>
              </a:rPr>
              <a:t>Excluding </a:t>
            </a:r>
            <a:r>
              <a:rPr lang="en-GB" sz="2400" dirty="0">
                <a:ea typeface="Times New Roman" panose="02020603050405020304" pitchFamily="18" charset="0"/>
                <a:cs typeface="Times New Roman" panose="02020603050405020304" pitchFamily="18" charset="0"/>
              </a:rPr>
              <a:t>others</a:t>
            </a:r>
            <a:endParaRPr lang="en-GB" sz="2400" dirty="0">
              <a:effectLst/>
              <a:latin typeface="Lato" panose="020F0502020204030203"/>
              <a:ea typeface="Times New Roman" panose="02020603050405020304" pitchFamily="18" charset="0"/>
              <a:cs typeface="Times New Roman" panose="02020603050405020304" pitchFamily="18" charset="0"/>
            </a:endParaRPr>
          </a:p>
          <a:p>
            <a:pPr>
              <a:spcAft>
                <a:spcPts val="1000"/>
              </a:spcAft>
            </a:pPr>
            <a:endParaRPr lang="en-AU" sz="2400" dirty="0" smtClean="0">
              <a:solidFill>
                <a:srgbClr val="000000"/>
              </a:solidFill>
              <a:effectLst/>
              <a:latin typeface="Lato" panose="020F0502020204030203"/>
              <a:ea typeface="Calibri" panose="020F0502020204030204" pitchFamily="34" charset="0"/>
              <a:cs typeface="Times New Roman" panose="02020603050405020304" pitchFamily="18" charset="0"/>
            </a:endParaRPr>
          </a:p>
          <a:p>
            <a:pPr>
              <a:spcAft>
                <a:spcPts val="1000"/>
              </a:spcAft>
            </a:pPr>
            <a:r>
              <a:rPr lang="en-AU" sz="2400" b="1" dirty="0" smtClean="0">
                <a:solidFill>
                  <a:srgbClr val="000000"/>
                </a:solidFill>
                <a:effectLst/>
                <a:latin typeface="Lato" panose="020F0502020204030203"/>
                <a:ea typeface="Calibri" panose="020F0502020204030204" pitchFamily="34" charset="0"/>
                <a:cs typeface="Times New Roman" panose="02020603050405020304" pitchFamily="18" charset="0"/>
              </a:rPr>
              <a:t>Correct</a:t>
            </a:r>
            <a:r>
              <a:rPr lang="en-AU" sz="2400" dirty="0">
                <a:solidFill>
                  <a:srgbClr val="000000"/>
                </a:solidFill>
                <a:effectLst/>
                <a:latin typeface="Lato" panose="020F0502020204030203"/>
                <a:ea typeface="Calibri" panose="020F0502020204030204" pitchFamily="34" charset="0"/>
                <a:cs typeface="Times New Roman" panose="02020603050405020304" pitchFamily="18" charset="0"/>
              </a:rPr>
              <a:t>. </a:t>
            </a:r>
            <a:r>
              <a:rPr lang="en-AU" sz="2400" dirty="0">
                <a:solidFill>
                  <a:srgbClr val="000000"/>
                </a:solidFill>
                <a:ea typeface="Calibri" panose="020F0502020204030204" pitchFamily="34" charset="0"/>
                <a:cs typeface="Times New Roman" panose="02020603050405020304" pitchFamily="18" charset="0"/>
              </a:rPr>
              <a:t>All of these things will affect the Council acting as a team and working together</a:t>
            </a:r>
            <a:r>
              <a:rPr lang="en-AU" sz="2400" dirty="0" smtClean="0">
                <a:solidFill>
                  <a:srgbClr val="000000"/>
                </a:solidFill>
                <a:ea typeface="Calibri" panose="020F0502020204030204" pitchFamily="34" charset="0"/>
                <a:cs typeface="Times New Roman" panose="02020603050405020304" pitchFamily="18" charset="0"/>
              </a:rPr>
              <a:t>. </a:t>
            </a:r>
            <a:r>
              <a:rPr lang="en-AU" sz="2400" dirty="0">
                <a:solidFill>
                  <a:srgbClr val="000000"/>
                </a:solidFill>
                <a:ea typeface="Calibri" panose="020F0502020204030204" pitchFamily="34" charset="0"/>
                <a:cs typeface="Times New Roman" panose="02020603050405020304" pitchFamily="18" charset="0"/>
              </a:rPr>
              <a:t>While people may have different views and disagree on things, working these things out without getting personal will mean Council will make better decisions.</a:t>
            </a:r>
            <a:endParaRPr lang="en-GB" sz="2400" dirty="0">
              <a:effectLst/>
              <a:latin typeface="Lato" panose="020F0502020204030203"/>
              <a:ea typeface="Calibri" panose="020F0502020204030204" pitchFamily="34" charset="0"/>
              <a:cs typeface="Times New Roman" panose="02020603050405020304" pitchFamily="18" charset="0"/>
            </a:endParaRPr>
          </a:p>
          <a:p>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5779" y="1781753"/>
            <a:ext cx="366546" cy="300985"/>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5779" y="2249179"/>
            <a:ext cx="366546" cy="300985"/>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5779" y="3019651"/>
            <a:ext cx="366546" cy="300985"/>
          </a:xfrm>
          <a:prstGeom prst="rect">
            <a:avLst/>
          </a:prstGeom>
        </p:spPr>
      </p:pic>
    </p:spTree>
    <p:extLst>
      <p:ext uri="{BB962C8B-B14F-4D97-AF65-F5344CB8AC3E}">
        <p14:creationId xmlns:p14="http://schemas.microsoft.com/office/powerpoint/2010/main" val="427772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3" presetClass="emph" presetSubtype="2" fill="hold" nodeType="withEffect">
                                  <p:stCondLst>
                                    <p:cond delay="0"/>
                                  </p:stCondLst>
                                  <p:iterate type="lt">
                                    <p:tmPct val="0"/>
                                  </p:iterate>
                                  <p:childTnLst>
                                    <p:animClr clrSpc="rgb" dir="cw">
                                      <p:cBhvr override="childStyle">
                                        <p:cTn id="11" dur="2000" fill="hold"/>
                                        <p:tgtEl>
                                          <p:spTgt spid="3">
                                            <p:txEl>
                                              <p:pRg st="1" end="1"/>
                                            </p:txEl>
                                          </p:spTgt>
                                        </p:tgtEl>
                                        <p:attrNameLst>
                                          <p:attrName>style.color</p:attrName>
                                        </p:attrNameLst>
                                      </p:cBhvr>
                                      <p:to>
                                        <a:srgbClr val="00B050"/>
                                      </p:to>
                                    </p:animClr>
                                  </p:childTnLst>
                                </p:cTn>
                              </p:par>
                            </p:childTnLst>
                          </p:cTn>
                        </p:par>
                      </p:childTnLst>
                    </p:cTn>
                  </p:par>
                  <p:par>
                    <p:cTn id="12" fill="hold">
                      <p:stCondLst>
                        <p:cond delay="indefinite"/>
                      </p:stCondLst>
                      <p:childTnLst>
                        <p:par>
                          <p:cTn id="13" fill="hold">
                            <p:stCondLst>
                              <p:cond delay="0"/>
                            </p:stCondLst>
                            <p:childTnLst>
                              <p:par>
                                <p:cTn id="14" presetID="15" presetClass="emph" presetSubtype="0" nodeType="clickEffect">
                                  <p:stCondLst>
                                    <p:cond delay="0"/>
                                  </p:stCondLst>
                                  <p:iterate type="lt">
                                    <p:tmAbs val="25"/>
                                  </p:iterate>
                                  <p:childTnLst>
                                    <p:set>
                                      <p:cBhvr override="childStyle">
                                        <p:cTn id="15" dur="indefinite"/>
                                        <p:tgtEl>
                                          <p:spTgt spid="3">
                                            <p:txEl>
                                              <p:pRg st="2" end="2"/>
                                            </p:txEl>
                                          </p:spTgt>
                                        </p:tgtEl>
                                        <p:attrNameLst>
                                          <p:attrName>style.fontWeight</p:attrName>
                                        </p:attrNameLst>
                                      </p:cBhvr>
                                      <p:to>
                                        <p:strVal val="bold"/>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3" presetClass="emph" presetSubtype="2" fill="hold" nodeType="withEffect">
                                  <p:stCondLst>
                                    <p:cond delay="0"/>
                                  </p:stCondLst>
                                  <p:iterate type="lt">
                                    <p:tmPct val="0"/>
                                  </p:iterate>
                                  <p:childTnLst>
                                    <p:animClr clrSpc="rgb" dir="cw">
                                      <p:cBhvr override="childStyle">
                                        <p:cTn id="20" dur="2000" fill="hold"/>
                                        <p:tgtEl>
                                          <p:spTgt spid="3">
                                            <p:txEl>
                                              <p:pRg st="2" end="2"/>
                                            </p:txEl>
                                          </p:spTgt>
                                        </p:tgtEl>
                                        <p:attrNameLst>
                                          <p:attrName>style.color</p:attrName>
                                        </p:attrNameLst>
                                      </p:cBhvr>
                                      <p:to>
                                        <a:srgbClr val="00B050"/>
                                      </p:to>
                                    </p:animClr>
                                  </p:childTnLst>
                                </p:cTn>
                              </p:par>
                            </p:childTnLst>
                          </p:cTn>
                        </p:par>
                      </p:childTnLst>
                    </p:cTn>
                  </p:par>
                  <p:par>
                    <p:cTn id="21" fill="hold">
                      <p:stCondLst>
                        <p:cond delay="indefinite"/>
                      </p:stCondLst>
                      <p:childTnLst>
                        <p:par>
                          <p:cTn id="22" fill="hold">
                            <p:stCondLst>
                              <p:cond delay="0"/>
                            </p:stCondLst>
                            <p:childTnLst>
                              <p:par>
                                <p:cTn id="23" presetID="15" presetClass="emph" presetSubtype="0" nodeType="clickEffect">
                                  <p:stCondLst>
                                    <p:cond delay="0"/>
                                  </p:stCondLst>
                                  <p:iterate type="lt">
                                    <p:tmAbs val="25"/>
                                  </p:iterate>
                                  <p:childTnLst>
                                    <p:set>
                                      <p:cBhvr override="childStyle">
                                        <p:cTn id="24" dur="indefinite"/>
                                        <p:tgtEl>
                                          <p:spTgt spid="3">
                                            <p:txEl>
                                              <p:pRg st="4" end="4"/>
                                            </p:txEl>
                                          </p:spTgt>
                                        </p:tgtEl>
                                        <p:attrNameLst>
                                          <p:attrName>style.fontWeight</p:attrName>
                                        </p:attrNameLst>
                                      </p:cBhvr>
                                      <p:to>
                                        <p:strVal val="bold"/>
                                      </p:to>
                                    </p:se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3" presetClass="emph" presetSubtype="2" fill="hold" nodeType="withEffect">
                                  <p:stCondLst>
                                    <p:cond delay="0"/>
                                  </p:stCondLst>
                                  <p:iterate type="lt">
                                    <p:tmPct val="0"/>
                                  </p:iterate>
                                  <p:childTnLst>
                                    <p:animClr clrSpc="rgb" dir="cw">
                                      <p:cBhvr override="childStyle">
                                        <p:cTn id="29" dur="2000" fill="hold"/>
                                        <p:tgtEl>
                                          <p:spTgt spid="3">
                                            <p:txEl>
                                              <p:pRg st="4" end="4"/>
                                            </p:txEl>
                                          </p:spTgt>
                                        </p:tgtEl>
                                        <p:attrNameLst>
                                          <p:attrName>style.color</p:attrName>
                                        </p:attrNameLst>
                                      </p:cBhvr>
                                      <p:to>
                                        <a:srgbClr val="00B050"/>
                                      </p:to>
                                    </p:animClr>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5671-3B2E-43DA-8933-2997E2E93D7F}"/>
              </a:ext>
            </a:extLst>
          </p:cNvPr>
          <p:cNvSpPr>
            <a:spLocks noGrp="1"/>
          </p:cNvSpPr>
          <p:nvPr>
            <p:ph type="title"/>
          </p:nvPr>
        </p:nvSpPr>
        <p:spPr>
          <a:xfrm>
            <a:off x="867600" y="540001"/>
            <a:ext cx="10508768" cy="718667"/>
          </a:xfrm>
        </p:spPr>
        <p:txBody>
          <a:bodyPr/>
          <a:lstStyle/>
          <a:p>
            <a:pPr>
              <a:lnSpc>
                <a:spcPct val="100000"/>
              </a:lnSpc>
            </a:pPr>
            <a:r>
              <a:rPr lang="en-AU" sz="2800" b="1" dirty="0" smtClean="0">
                <a:latin typeface="Lato" panose="020F0502020204030203"/>
                <a:ea typeface="Calibri" panose="020F0502020204030204" pitchFamily="34" charset="0"/>
                <a:cs typeface="Times New Roman" panose="02020603050405020304" pitchFamily="18" charset="0"/>
              </a:rPr>
              <a:t>7. The </a:t>
            </a:r>
            <a:r>
              <a:rPr lang="en-AU" sz="2800" b="1" dirty="0">
                <a:latin typeface="Lato" panose="020F0502020204030203"/>
                <a:ea typeface="Calibri" panose="020F0502020204030204" pitchFamily="34" charset="0"/>
                <a:cs typeface="Times New Roman" panose="02020603050405020304" pitchFamily="18" charset="0"/>
              </a:rPr>
              <a:t>Code of Conduct outlines the values and standards members are expected to follow.</a:t>
            </a:r>
            <a:endParaRPr lang="en-GB" sz="2800" dirty="0"/>
          </a:p>
        </p:txBody>
      </p:sp>
      <p:sp>
        <p:nvSpPr>
          <p:cNvPr id="3" name="Content Placeholder 2">
            <a:extLst>
              <a:ext uri="{FF2B5EF4-FFF2-40B4-BE49-F238E27FC236}">
                <a16:creationId xmlns:a16="http://schemas.microsoft.com/office/drawing/2014/main" id="{80B7132B-19D9-443D-9F6E-18CF44813EE9}"/>
              </a:ext>
            </a:extLst>
          </p:cNvPr>
          <p:cNvSpPr>
            <a:spLocks noGrp="1"/>
          </p:cNvSpPr>
          <p:nvPr>
            <p:ph idx="1"/>
          </p:nvPr>
        </p:nvSpPr>
        <p:spPr>
          <a:xfrm>
            <a:off x="867600" y="1689315"/>
            <a:ext cx="10508768" cy="4033324"/>
          </a:xfrm>
        </p:spPr>
        <p:txBody>
          <a:bodyPr>
            <a:normAutofit/>
          </a:bodyPr>
          <a:lstStyle/>
          <a:p>
            <a:pPr>
              <a:spcAft>
                <a:spcPts val="1000"/>
              </a:spcAft>
            </a:pPr>
            <a:r>
              <a:rPr lang="en-AU" sz="2400" b="1" dirty="0" smtClean="0">
                <a:effectLst/>
                <a:latin typeface="Lato" panose="020F0502020204030203"/>
                <a:ea typeface="Calibri" panose="020F0502020204030204" pitchFamily="34" charset="0"/>
                <a:cs typeface="Times New Roman" panose="02020603050405020304" pitchFamily="18" charset="0"/>
              </a:rPr>
              <a:t>Select </a:t>
            </a:r>
            <a:r>
              <a:rPr lang="en-AU" sz="2400" b="1" dirty="0">
                <a:effectLst/>
                <a:latin typeface="Lato" panose="020F0502020204030203"/>
                <a:ea typeface="Calibri" panose="020F0502020204030204" pitchFamily="34" charset="0"/>
                <a:cs typeface="Times New Roman" panose="02020603050405020304" pitchFamily="18" charset="0"/>
              </a:rPr>
              <a:t>one:</a:t>
            </a:r>
            <a:endParaRPr lang="en-GB" sz="2400" b="1" dirty="0">
              <a:effectLst/>
              <a:latin typeface="Lato" panose="020F0502020204030203"/>
              <a:ea typeface="Calibri" panose="020F0502020204030204" pitchFamily="34" charset="0"/>
              <a:cs typeface="Times New Roman" panose="02020603050405020304" pitchFamily="18" charset="0"/>
            </a:endParaRPr>
          </a:p>
          <a:p>
            <a:pPr marL="342900" lvl="0" indent="-342900">
              <a:spcAft>
                <a:spcPts val="600"/>
              </a:spcAft>
              <a:buFont typeface="+mj-lt"/>
              <a:buAutoNum type="alphaLcPeriod"/>
            </a:pPr>
            <a:r>
              <a:rPr lang="en-AU" sz="2400" dirty="0" smtClean="0">
                <a:ea typeface="Times New Roman" panose="02020603050405020304" pitchFamily="18" charset="0"/>
                <a:cs typeface="Times New Roman" panose="02020603050405020304" pitchFamily="18" charset="0"/>
              </a:rPr>
              <a:t>True</a:t>
            </a:r>
          </a:p>
          <a:p>
            <a:pPr marL="342900" lvl="0" indent="-342900">
              <a:spcAft>
                <a:spcPts val="600"/>
              </a:spcAft>
              <a:buFont typeface="+mj-lt"/>
              <a:buAutoNum type="alphaLcPeriod"/>
            </a:pPr>
            <a:r>
              <a:rPr lang="en-AU" sz="2400" dirty="0" smtClean="0">
                <a:ea typeface="Times New Roman" panose="02020603050405020304" pitchFamily="18" charset="0"/>
                <a:cs typeface="Times New Roman" panose="02020603050405020304" pitchFamily="18" charset="0"/>
              </a:rPr>
              <a:t>False</a:t>
            </a:r>
          </a:p>
          <a:p>
            <a:pPr marL="342900" lvl="0" indent="-342900">
              <a:spcAft>
                <a:spcPts val="600"/>
              </a:spcAft>
              <a:buFont typeface="+mj-lt"/>
              <a:buAutoNum type="alphaLcPeriod"/>
            </a:pPr>
            <a:endParaRPr lang="en-AU" sz="2400" dirty="0" smtClean="0">
              <a:solidFill>
                <a:srgbClr val="000000"/>
              </a:solidFill>
              <a:effectLst/>
              <a:latin typeface="Lato" panose="020F0502020204030203"/>
              <a:ea typeface="Calibri" panose="020F0502020204030204" pitchFamily="34" charset="0"/>
              <a:cs typeface="Times New Roman" panose="02020603050405020304" pitchFamily="18" charset="0"/>
            </a:endParaRPr>
          </a:p>
          <a:p>
            <a:pPr>
              <a:spcAft>
                <a:spcPts val="1000"/>
              </a:spcAft>
            </a:pPr>
            <a:r>
              <a:rPr lang="en-AU" sz="2400" b="1" dirty="0" smtClean="0">
                <a:solidFill>
                  <a:srgbClr val="000000"/>
                </a:solidFill>
                <a:effectLst/>
                <a:latin typeface="Lato" panose="020F0502020204030203"/>
                <a:ea typeface="Calibri" panose="020F0502020204030204" pitchFamily="34" charset="0"/>
                <a:cs typeface="Times New Roman" panose="02020603050405020304" pitchFamily="18" charset="0"/>
              </a:rPr>
              <a:t>Correct</a:t>
            </a:r>
            <a:r>
              <a:rPr lang="en-AU" sz="2400" dirty="0">
                <a:solidFill>
                  <a:srgbClr val="000000"/>
                </a:solidFill>
                <a:effectLst/>
                <a:latin typeface="Lato" panose="020F0502020204030203"/>
                <a:ea typeface="Calibri" panose="020F0502020204030204" pitchFamily="34" charset="0"/>
                <a:cs typeface="Times New Roman" panose="02020603050405020304" pitchFamily="18" charset="0"/>
              </a:rPr>
              <a:t>. </a:t>
            </a:r>
            <a:r>
              <a:rPr lang="en-AU" sz="2400" dirty="0">
                <a:solidFill>
                  <a:srgbClr val="000000"/>
                </a:solidFill>
                <a:ea typeface="Calibri" panose="020F0502020204030204" pitchFamily="34" charset="0"/>
                <a:cs typeface="Times New Roman" panose="02020603050405020304" pitchFamily="18" charset="0"/>
              </a:rPr>
              <a:t>The Code of Conduct is there to guide members on what values and standards are acceptable and what is not acceptable</a:t>
            </a:r>
            <a:endParaRPr lang="en-GB" sz="2400" dirty="0">
              <a:effectLst/>
              <a:latin typeface="Lato" panose="020F0502020204030203"/>
              <a:ea typeface="Calibri" panose="020F0502020204030204" pitchFamily="34" charset="0"/>
              <a:cs typeface="Times New Roman" panose="02020603050405020304" pitchFamily="18" charset="0"/>
            </a:endParaRPr>
          </a:p>
          <a:p>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3936" y="2159911"/>
            <a:ext cx="366546" cy="300985"/>
          </a:xfrm>
          <a:prstGeom prst="rect">
            <a:avLst/>
          </a:prstGeom>
        </p:spPr>
      </p:pic>
    </p:spTree>
    <p:extLst>
      <p:ext uri="{BB962C8B-B14F-4D97-AF65-F5344CB8AC3E}">
        <p14:creationId xmlns:p14="http://schemas.microsoft.com/office/powerpoint/2010/main" val="164745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3" presetClass="emph" presetSubtype="2" fill="hold" nodeType="withEffect">
                                  <p:stCondLst>
                                    <p:cond delay="0"/>
                                  </p:stCondLst>
                                  <p:iterate type="lt">
                                    <p:tmPct val="0"/>
                                  </p:iterate>
                                  <p:childTnLst>
                                    <p:animClr clrSpc="rgb" dir="cw">
                                      <p:cBhvr override="childStyle">
                                        <p:cTn id="11" dur="2000" fill="hold"/>
                                        <p:tgtEl>
                                          <p:spTgt spid="3">
                                            <p:txEl>
                                              <p:pRg st="1" end="1"/>
                                            </p:txEl>
                                          </p:spTgt>
                                        </p:tgtEl>
                                        <p:attrNameLst>
                                          <p:attrName>style.color</p:attrName>
                                        </p:attrNameLst>
                                      </p:cBhvr>
                                      <p:to>
                                        <a:srgbClr val="00B050"/>
                                      </p:to>
                                    </p:animClr>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anim calcmode="lin" valueType="num">
                                      <p:cBhvr>
                                        <p:cTn id="1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5671-3B2E-43DA-8933-2997E2E93D7F}"/>
              </a:ext>
            </a:extLst>
          </p:cNvPr>
          <p:cNvSpPr>
            <a:spLocks noGrp="1"/>
          </p:cNvSpPr>
          <p:nvPr>
            <p:ph type="title"/>
          </p:nvPr>
        </p:nvSpPr>
        <p:spPr>
          <a:xfrm>
            <a:off x="867600" y="355998"/>
            <a:ext cx="10508768" cy="718667"/>
          </a:xfrm>
        </p:spPr>
        <p:txBody>
          <a:bodyPr/>
          <a:lstStyle/>
          <a:p>
            <a:r>
              <a:rPr lang="en-AU" sz="2800" b="1" dirty="0" smtClean="0">
                <a:latin typeface="Lato" panose="020F0502020204030203"/>
                <a:ea typeface="Calibri" panose="020F0502020204030204" pitchFamily="34" charset="0"/>
                <a:cs typeface="Times New Roman" panose="02020603050405020304" pitchFamily="18" charset="0"/>
              </a:rPr>
              <a:t>8. What </a:t>
            </a:r>
            <a:r>
              <a:rPr lang="en-AU" sz="2800" b="1" dirty="0">
                <a:latin typeface="Lato" panose="020F0502020204030203"/>
                <a:ea typeface="Calibri" panose="020F0502020204030204" pitchFamily="34" charset="0"/>
                <a:cs typeface="Times New Roman" panose="02020603050405020304" pitchFamily="18" charset="0"/>
              </a:rPr>
              <a:t>is included in the Code of Conduct? </a:t>
            </a:r>
            <a:endParaRPr lang="en-GB" sz="2800" dirty="0"/>
          </a:p>
        </p:txBody>
      </p:sp>
      <p:sp>
        <p:nvSpPr>
          <p:cNvPr id="3" name="Content Placeholder 2">
            <a:extLst>
              <a:ext uri="{FF2B5EF4-FFF2-40B4-BE49-F238E27FC236}">
                <a16:creationId xmlns:a16="http://schemas.microsoft.com/office/drawing/2014/main" id="{80B7132B-19D9-443D-9F6E-18CF44813EE9}"/>
              </a:ext>
            </a:extLst>
          </p:cNvPr>
          <p:cNvSpPr>
            <a:spLocks noGrp="1"/>
          </p:cNvSpPr>
          <p:nvPr>
            <p:ph idx="1"/>
          </p:nvPr>
        </p:nvSpPr>
        <p:spPr>
          <a:xfrm>
            <a:off x="867600" y="1421476"/>
            <a:ext cx="10508768" cy="4301163"/>
          </a:xfrm>
        </p:spPr>
        <p:txBody>
          <a:bodyPr>
            <a:noAutofit/>
          </a:bodyPr>
          <a:lstStyle/>
          <a:p>
            <a:pPr>
              <a:spcAft>
                <a:spcPts val="1000"/>
              </a:spcAft>
            </a:pPr>
            <a:r>
              <a:rPr lang="en-AU" sz="2400" b="1" dirty="0" smtClean="0">
                <a:effectLst/>
                <a:latin typeface="Lato" panose="020F0502020204030203"/>
                <a:ea typeface="Calibri" panose="020F0502020204030204" pitchFamily="34" charset="0"/>
                <a:cs typeface="Times New Roman" panose="02020603050405020304" pitchFamily="18" charset="0"/>
              </a:rPr>
              <a:t>Select all that apply:</a:t>
            </a:r>
            <a:endParaRPr lang="en-GB" sz="2400" b="1" dirty="0">
              <a:effectLst/>
              <a:latin typeface="Lato" panose="020F0502020204030203"/>
              <a:ea typeface="Calibri" panose="020F0502020204030204" pitchFamily="34" charset="0"/>
              <a:cs typeface="Times New Roman" panose="02020603050405020304" pitchFamily="18" charset="0"/>
            </a:endParaRPr>
          </a:p>
          <a:p>
            <a:pPr marL="342900" lvl="0" indent="-342900">
              <a:spcAft>
                <a:spcPts val="600"/>
              </a:spcAft>
              <a:buFont typeface="+mj-lt"/>
              <a:buAutoNum type="alphaLcPeriod"/>
            </a:pPr>
            <a:r>
              <a:rPr lang="en-AU" sz="2400" dirty="0" smtClean="0"/>
              <a:t>A </a:t>
            </a:r>
            <a:r>
              <a:rPr lang="en-AU" sz="2400" dirty="0"/>
              <a:t>duty to act honestly and with integrity</a:t>
            </a:r>
            <a:endParaRPr lang="en-AU" sz="2400" dirty="0" smtClean="0"/>
          </a:p>
          <a:p>
            <a:pPr marL="342900" lvl="0" indent="-342900">
              <a:spcAft>
                <a:spcPts val="600"/>
              </a:spcAft>
              <a:buFont typeface="+mj-lt"/>
              <a:buAutoNum type="alphaLcPeriod"/>
            </a:pPr>
            <a:r>
              <a:rPr lang="en-AU" sz="2400" dirty="0" smtClean="0">
                <a:ea typeface="Times New Roman" panose="02020603050405020304" pitchFamily="18" charset="0"/>
                <a:cs typeface="Times New Roman" panose="02020603050405020304" pitchFamily="18" charset="0"/>
              </a:rPr>
              <a:t>To </a:t>
            </a:r>
            <a:r>
              <a:rPr lang="en-AU" sz="2400" dirty="0">
                <a:ea typeface="Times New Roman" panose="02020603050405020304" pitchFamily="18" charset="0"/>
                <a:cs typeface="Times New Roman" panose="02020603050405020304" pitchFamily="18" charset="0"/>
              </a:rPr>
              <a:t>represent only the people who voted for </a:t>
            </a:r>
            <a:r>
              <a:rPr lang="en-AU" sz="2400" dirty="0" smtClean="0">
                <a:ea typeface="Times New Roman" panose="02020603050405020304" pitchFamily="18" charset="0"/>
                <a:cs typeface="Times New Roman" panose="02020603050405020304" pitchFamily="18" charset="0"/>
              </a:rPr>
              <a:t>you</a:t>
            </a:r>
          </a:p>
          <a:p>
            <a:pPr marL="342900" lvl="0" indent="-342900">
              <a:spcAft>
                <a:spcPts val="600"/>
              </a:spcAft>
              <a:buFont typeface="+mj-lt"/>
              <a:buAutoNum type="alphaLcPeriod"/>
            </a:pPr>
            <a:r>
              <a:rPr lang="en-AU" sz="2400" dirty="0" smtClean="0">
                <a:ea typeface="Times New Roman" panose="02020603050405020304" pitchFamily="18" charset="0"/>
                <a:cs typeface="Times New Roman" panose="02020603050405020304" pitchFamily="18" charset="0"/>
              </a:rPr>
              <a:t>To </a:t>
            </a:r>
            <a:r>
              <a:rPr lang="en-AU" sz="2400" dirty="0">
                <a:ea typeface="Times New Roman" panose="02020603050405020304" pitchFamily="18" charset="0"/>
                <a:cs typeface="Times New Roman" panose="02020603050405020304" pitchFamily="18" charset="0"/>
              </a:rPr>
              <a:t>complete training in good faith</a:t>
            </a:r>
          </a:p>
          <a:p>
            <a:pPr marL="342900" lvl="0" indent="-342900">
              <a:spcAft>
                <a:spcPts val="600"/>
              </a:spcAft>
              <a:buFont typeface="+mj-lt"/>
              <a:buAutoNum type="alphaLcPeriod"/>
            </a:pPr>
            <a:r>
              <a:rPr lang="en-AU" sz="2400" dirty="0" smtClean="0">
                <a:ea typeface="Times New Roman" panose="02020603050405020304" pitchFamily="18" charset="0"/>
                <a:cs typeface="Times New Roman" panose="02020603050405020304" pitchFamily="18" charset="0"/>
              </a:rPr>
              <a:t>To </a:t>
            </a:r>
            <a:r>
              <a:rPr lang="en-AU" sz="2400" dirty="0">
                <a:ea typeface="Times New Roman" panose="02020603050405020304" pitchFamily="18" charset="0"/>
                <a:cs typeface="Times New Roman" panose="02020603050405020304" pitchFamily="18" charset="0"/>
              </a:rPr>
              <a:t>respect cultural diversity and culture</a:t>
            </a:r>
          </a:p>
          <a:p>
            <a:pPr marL="342900" lvl="0" indent="-342900">
              <a:spcAft>
                <a:spcPts val="600"/>
              </a:spcAft>
              <a:buFont typeface="+mj-lt"/>
              <a:buAutoNum type="alphaLcPeriod"/>
            </a:pPr>
            <a:endParaRPr lang="en-AU" sz="2400" dirty="0" smtClean="0">
              <a:ea typeface="Times New Roman" panose="02020603050405020304" pitchFamily="18" charset="0"/>
              <a:cs typeface="Times New Roman" panose="02020603050405020304" pitchFamily="18" charset="0"/>
            </a:endParaRPr>
          </a:p>
          <a:p>
            <a:pPr marL="342900" lvl="0" indent="-342900">
              <a:spcAft>
                <a:spcPts val="600"/>
              </a:spcAft>
              <a:buFont typeface="+mj-lt"/>
              <a:buAutoNum type="alphaLcPeriod"/>
            </a:pPr>
            <a:endParaRPr lang="en-AU" sz="2400" dirty="0" smtClean="0">
              <a:solidFill>
                <a:srgbClr val="000000"/>
              </a:solidFill>
              <a:effectLst/>
              <a:latin typeface="Lato" panose="020F0502020204030203"/>
              <a:ea typeface="Calibri" panose="020F0502020204030204" pitchFamily="34" charset="0"/>
              <a:cs typeface="Times New Roman" panose="02020603050405020304" pitchFamily="18" charset="0"/>
            </a:endParaRPr>
          </a:p>
          <a:p>
            <a:pPr>
              <a:spcAft>
                <a:spcPts val="1000"/>
              </a:spcAft>
            </a:pPr>
            <a:r>
              <a:rPr lang="en-AU" sz="2400" b="1" dirty="0" smtClean="0">
                <a:solidFill>
                  <a:srgbClr val="000000"/>
                </a:solidFill>
                <a:effectLst/>
                <a:latin typeface="Lato" panose="020F0502020204030203"/>
                <a:ea typeface="Calibri" panose="020F0502020204030204" pitchFamily="34" charset="0"/>
                <a:cs typeface="Times New Roman" panose="02020603050405020304" pitchFamily="18" charset="0"/>
              </a:rPr>
              <a:t>Correct</a:t>
            </a:r>
            <a:r>
              <a:rPr lang="en-AU" sz="2400" dirty="0">
                <a:solidFill>
                  <a:srgbClr val="000000"/>
                </a:solidFill>
                <a:effectLst/>
                <a:latin typeface="Lato" panose="020F0502020204030203"/>
                <a:ea typeface="Calibri" panose="020F0502020204030204" pitchFamily="34" charset="0"/>
                <a:cs typeface="Times New Roman" panose="02020603050405020304" pitchFamily="18" charset="0"/>
              </a:rPr>
              <a:t>. </a:t>
            </a:r>
            <a:r>
              <a:rPr lang="en-AU" sz="2400" dirty="0">
                <a:solidFill>
                  <a:srgbClr val="000000"/>
                </a:solidFill>
                <a:ea typeface="Calibri" panose="020F0502020204030204" pitchFamily="34" charset="0"/>
                <a:cs typeface="Times New Roman" panose="02020603050405020304" pitchFamily="18" charset="0"/>
              </a:rPr>
              <a:t>All of these things are important and it is up to council members to act in the best interests of all the people in the council area and not just the community where you live or the people who voted for you.</a:t>
            </a:r>
            <a:endParaRPr lang="en-GB" sz="2400" dirty="0">
              <a:effectLst/>
              <a:latin typeface="Lato" panose="020F0502020204030203"/>
              <a:ea typeface="Calibri" panose="020F0502020204030204" pitchFamily="34" charset="0"/>
              <a:cs typeface="Times New Roman" panose="02020603050405020304" pitchFamily="18" charset="0"/>
            </a:endParaRPr>
          </a:p>
          <a:p>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697" y="1867138"/>
            <a:ext cx="366546" cy="300985"/>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1984" y="2701430"/>
            <a:ext cx="366546" cy="300985"/>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4697" y="3108510"/>
            <a:ext cx="366546" cy="300985"/>
          </a:xfrm>
          <a:prstGeom prst="rect">
            <a:avLst/>
          </a:prstGeom>
        </p:spPr>
      </p:pic>
    </p:spTree>
    <p:extLst>
      <p:ext uri="{BB962C8B-B14F-4D97-AF65-F5344CB8AC3E}">
        <p14:creationId xmlns:p14="http://schemas.microsoft.com/office/powerpoint/2010/main" val="396219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3" presetClass="emph" presetSubtype="2" fill="hold" nodeType="withEffect">
                                  <p:stCondLst>
                                    <p:cond delay="0"/>
                                  </p:stCondLst>
                                  <p:iterate type="lt">
                                    <p:tmPct val="0"/>
                                  </p:iterate>
                                  <p:childTnLst>
                                    <p:animClr clrSpc="rgb" dir="cw">
                                      <p:cBhvr override="childStyle">
                                        <p:cTn id="11" dur="2000" fill="hold"/>
                                        <p:tgtEl>
                                          <p:spTgt spid="3">
                                            <p:txEl>
                                              <p:pRg st="1" end="1"/>
                                            </p:txEl>
                                          </p:spTgt>
                                        </p:tgtEl>
                                        <p:attrNameLst>
                                          <p:attrName>style.color</p:attrName>
                                        </p:attrNameLst>
                                      </p:cBhvr>
                                      <p:to>
                                        <a:srgbClr val="00B050"/>
                                      </p:to>
                                    </p:animClr>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nodeType="clickEffect">
                                  <p:stCondLst>
                                    <p:cond delay="0"/>
                                  </p:stCondLst>
                                  <p:iterate type="lt">
                                    <p:tmPct val="0"/>
                                  </p:iterate>
                                  <p:childTnLst>
                                    <p:animClr clrSpc="rgb" dir="cw">
                                      <p:cBhvr override="childStyle">
                                        <p:cTn id="15" dur="2000" fill="hold"/>
                                        <p:tgtEl>
                                          <p:spTgt spid="3">
                                            <p:txEl>
                                              <p:pRg st="3" end="3"/>
                                            </p:txEl>
                                          </p:spTgt>
                                        </p:tgtEl>
                                        <p:attrNameLst>
                                          <p:attrName>style.color</p:attrName>
                                        </p:attrNameLst>
                                      </p:cBhvr>
                                      <p:to>
                                        <a:srgbClr val="00B050"/>
                                      </p:to>
                                    </p:animClr>
                                  </p:childTnLst>
                                </p:cTn>
                              </p:par>
                              <p:par>
                                <p:cTn id="16" presetID="15" presetClass="emph" presetSubtype="0" nodeType="withEffect">
                                  <p:stCondLst>
                                    <p:cond delay="0"/>
                                  </p:stCondLst>
                                  <p:iterate type="lt">
                                    <p:tmAbs val="25"/>
                                  </p:iterate>
                                  <p:childTnLst>
                                    <p:set>
                                      <p:cBhvr override="childStyle">
                                        <p:cTn id="17" dur="indefinite"/>
                                        <p:tgtEl>
                                          <p:spTgt spid="3">
                                            <p:txEl>
                                              <p:pRg st="3" end="3"/>
                                            </p:txEl>
                                          </p:spTgt>
                                        </p:tgtEl>
                                        <p:attrNameLst>
                                          <p:attrName>style.fontWeight</p:attrName>
                                        </p:attrNameLst>
                                      </p:cBhvr>
                                      <p:to>
                                        <p:strVal val="bold"/>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25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mph" presetSubtype="0" nodeType="clickEffect">
                                  <p:stCondLst>
                                    <p:cond delay="0"/>
                                  </p:stCondLst>
                                  <p:iterate type="lt">
                                    <p:tmAbs val="25"/>
                                  </p:iterate>
                                  <p:childTnLst>
                                    <p:set>
                                      <p:cBhvr override="childStyle">
                                        <p:cTn id="24" dur="indefinite"/>
                                        <p:tgtEl>
                                          <p:spTgt spid="3">
                                            <p:txEl>
                                              <p:pRg st="4" end="4"/>
                                            </p:txEl>
                                          </p:spTgt>
                                        </p:tgtEl>
                                        <p:attrNameLst>
                                          <p:attrName>style.fontWeight</p:attrName>
                                        </p:attrNameLst>
                                      </p:cBhvr>
                                      <p:to>
                                        <p:strVal val="bold"/>
                                      </p:to>
                                    </p:set>
                                  </p:childTnLst>
                                </p:cTn>
                              </p:par>
                              <p:par>
                                <p:cTn id="25" presetID="3" presetClass="emph" presetSubtype="2" fill="hold" nodeType="withEffect">
                                  <p:stCondLst>
                                    <p:cond delay="0"/>
                                  </p:stCondLst>
                                  <p:iterate type="lt">
                                    <p:tmPct val="0"/>
                                  </p:iterate>
                                  <p:childTnLst>
                                    <p:animClr clrSpc="rgb" dir="cw">
                                      <p:cBhvr override="childStyle">
                                        <p:cTn id="26" dur="2000" fill="hold"/>
                                        <p:tgtEl>
                                          <p:spTgt spid="3">
                                            <p:txEl>
                                              <p:pRg st="4" end="4"/>
                                            </p:txEl>
                                          </p:spTgt>
                                        </p:tgtEl>
                                        <p:attrNameLst>
                                          <p:attrName>style.color</p:attrName>
                                        </p:attrNameLst>
                                      </p:cBhvr>
                                      <p:to>
                                        <a:srgbClr val="00B050"/>
                                      </p:to>
                                    </p:animClr>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5671-3B2E-43DA-8933-2997E2E93D7F}"/>
              </a:ext>
            </a:extLst>
          </p:cNvPr>
          <p:cNvSpPr>
            <a:spLocks noGrp="1"/>
          </p:cNvSpPr>
          <p:nvPr>
            <p:ph type="title"/>
          </p:nvPr>
        </p:nvSpPr>
        <p:spPr/>
        <p:txBody>
          <a:bodyPr/>
          <a:lstStyle/>
          <a:p>
            <a:r>
              <a:rPr lang="en-AU" sz="2800" b="1" dirty="0" smtClean="0">
                <a:latin typeface="Lato" panose="020F0502020204030203"/>
                <a:ea typeface="Calibri" panose="020F0502020204030204" pitchFamily="34" charset="0"/>
                <a:cs typeface="Times New Roman" panose="02020603050405020304" pitchFamily="18" charset="0"/>
              </a:rPr>
              <a:t>9. What </a:t>
            </a:r>
            <a:r>
              <a:rPr lang="en-AU" sz="2800" b="1" dirty="0">
                <a:latin typeface="Lato" panose="020F0502020204030203"/>
                <a:ea typeface="Calibri" panose="020F0502020204030204" pitchFamily="34" charset="0"/>
                <a:cs typeface="Times New Roman" panose="02020603050405020304" pitchFamily="18" charset="0"/>
              </a:rPr>
              <a:t>is the Code of Conduct intended for? </a:t>
            </a:r>
            <a:endParaRPr lang="en-GB" sz="2800" dirty="0"/>
          </a:p>
        </p:txBody>
      </p:sp>
      <p:sp>
        <p:nvSpPr>
          <p:cNvPr id="3" name="Content Placeholder 2">
            <a:extLst>
              <a:ext uri="{FF2B5EF4-FFF2-40B4-BE49-F238E27FC236}">
                <a16:creationId xmlns:a16="http://schemas.microsoft.com/office/drawing/2014/main" id="{80B7132B-19D9-443D-9F6E-18CF44813EE9}"/>
              </a:ext>
            </a:extLst>
          </p:cNvPr>
          <p:cNvSpPr>
            <a:spLocks noGrp="1"/>
          </p:cNvSpPr>
          <p:nvPr>
            <p:ph idx="1"/>
          </p:nvPr>
        </p:nvSpPr>
        <p:spPr>
          <a:xfrm>
            <a:off x="867600" y="1404851"/>
            <a:ext cx="10508768" cy="4317788"/>
          </a:xfrm>
        </p:spPr>
        <p:txBody>
          <a:bodyPr>
            <a:noAutofit/>
          </a:bodyPr>
          <a:lstStyle/>
          <a:p>
            <a:pPr>
              <a:spcAft>
                <a:spcPts val="1000"/>
              </a:spcAft>
            </a:pPr>
            <a:r>
              <a:rPr lang="en-AU" sz="2400" b="1" dirty="0" smtClean="0">
                <a:effectLst/>
                <a:latin typeface="Lato" panose="020F0502020204030203"/>
                <a:ea typeface="Calibri" panose="020F0502020204030204" pitchFamily="34" charset="0"/>
                <a:cs typeface="Times New Roman" panose="02020603050405020304" pitchFamily="18" charset="0"/>
              </a:rPr>
              <a:t>Select all that apply:</a:t>
            </a:r>
            <a:endParaRPr lang="en-GB" sz="2400" b="1" dirty="0">
              <a:effectLst/>
              <a:latin typeface="Lato" panose="020F0502020204030203"/>
              <a:ea typeface="Calibri" panose="020F0502020204030204" pitchFamily="34" charset="0"/>
              <a:cs typeface="Times New Roman" panose="02020603050405020304" pitchFamily="18" charset="0"/>
            </a:endParaRPr>
          </a:p>
          <a:p>
            <a:pPr marL="342900" lvl="0" indent="-342900">
              <a:spcAft>
                <a:spcPts val="600"/>
              </a:spcAft>
              <a:buFont typeface="+mj-lt"/>
              <a:buAutoNum type="alphaLcPeriod"/>
            </a:pPr>
            <a:r>
              <a:rPr lang="en-AU" sz="2400" dirty="0" smtClean="0"/>
              <a:t>Acts </a:t>
            </a:r>
            <a:r>
              <a:rPr lang="en-AU" sz="2400" dirty="0"/>
              <a:t>as a guide for good behaviour and decision </a:t>
            </a:r>
            <a:r>
              <a:rPr lang="en-AU" sz="2400" dirty="0" smtClean="0"/>
              <a:t>making</a:t>
            </a:r>
          </a:p>
          <a:p>
            <a:pPr marL="342900" lvl="0" indent="-342900">
              <a:spcAft>
                <a:spcPts val="600"/>
              </a:spcAft>
              <a:buFont typeface="+mj-lt"/>
              <a:buAutoNum type="alphaLcPeriod"/>
            </a:pPr>
            <a:r>
              <a:rPr lang="en-AU" sz="2400" dirty="0" smtClean="0">
                <a:ea typeface="Times New Roman" panose="02020603050405020304" pitchFamily="18" charset="0"/>
                <a:cs typeface="Times New Roman" panose="02020603050405020304" pitchFamily="18" charset="0"/>
              </a:rPr>
              <a:t>Gives </a:t>
            </a:r>
            <a:r>
              <a:rPr lang="en-AU" sz="2400" dirty="0">
                <a:ea typeface="Times New Roman" panose="02020603050405020304" pitchFamily="18" charset="0"/>
                <a:cs typeface="Times New Roman" panose="02020603050405020304" pitchFamily="18" charset="0"/>
              </a:rPr>
              <a:t>permission for council members to manage council staff</a:t>
            </a:r>
          </a:p>
          <a:p>
            <a:pPr marL="342900" lvl="0" indent="-342900">
              <a:spcAft>
                <a:spcPts val="600"/>
              </a:spcAft>
              <a:buFont typeface="+mj-lt"/>
              <a:buAutoNum type="alphaLcPeriod"/>
            </a:pPr>
            <a:r>
              <a:rPr lang="en-AU" sz="2400" dirty="0" smtClean="0">
                <a:ea typeface="Times New Roman" panose="02020603050405020304" pitchFamily="18" charset="0"/>
                <a:cs typeface="Times New Roman" panose="02020603050405020304" pitchFamily="18" charset="0"/>
              </a:rPr>
              <a:t>Lets </a:t>
            </a:r>
            <a:r>
              <a:rPr lang="en-AU" sz="2400" dirty="0">
                <a:ea typeface="Times New Roman" panose="02020603050405020304" pitchFamily="18" charset="0"/>
                <a:cs typeface="Times New Roman" panose="02020603050405020304" pitchFamily="18" charset="0"/>
              </a:rPr>
              <a:t>community members know what standards they can expect from council members</a:t>
            </a:r>
          </a:p>
          <a:p>
            <a:pPr marL="342900" lvl="0" indent="-342900">
              <a:spcAft>
                <a:spcPts val="600"/>
              </a:spcAft>
              <a:buFont typeface="+mj-lt"/>
              <a:buAutoNum type="alphaLcPeriod"/>
            </a:pPr>
            <a:r>
              <a:rPr lang="en-AU" sz="2400" dirty="0" smtClean="0">
                <a:ea typeface="Times New Roman" panose="02020603050405020304" pitchFamily="18" charset="0"/>
                <a:cs typeface="Times New Roman" panose="02020603050405020304" pitchFamily="18" charset="0"/>
              </a:rPr>
              <a:t>Outlines </a:t>
            </a:r>
            <a:r>
              <a:rPr lang="en-AU" sz="2400" dirty="0">
                <a:ea typeface="Times New Roman" panose="02020603050405020304" pitchFamily="18" charset="0"/>
                <a:cs typeface="Times New Roman" panose="02020603050405020304" pitchFamily="18" charset="0"/>
              </a:rPr>
              <a:t>the values that council members need to follow</a:t>
            </a:r>
          </a:p>
          <a:p>
            <a:pPr marL="342900" lvl="0" indent="-342900">
              <a:spcAft>
                <a:spcPts val="600"/>
              </a:spcAft>
              <a:buFont typeface="+mj-lt"/>
              <a:buAutoNum type="alphaLcPeriod"/>
            </a:pPr>
            <a:endParaRPr lang="en-AU" sz="2400" dirty="0" smtClean="0">
              <a:ea typeface="Times New Roman" panose="02020603050405020304" pitchFamily="18" charset="0"/>
              <a:cs typeface="Times New Roman" panose="02020603050405020304" pitchFamily="18" charset="0"/>
            </a:endParaRPr>
          </a:p>
          <a:p>
            <a:pPr marL="342900" lvl="0" indent="-342900">
              <a:spcAft>
                <a:spcPts val="600"/>
              </a:spcAft>
              <a:buFont typeface="+mj-lt"/>
              <a:buAutoNum type="alphaLcPeriod"/>
            </a:pPr>
            <a:endParaRPr lang="en-AU" sz="2400" dirty="0" smtClean="0">
              <a:solidFill>
                <a:srgbClr val="000000"/>
              </a:solidFill>
              <a:effectLst/>
              <a:latin typeface="Lato" panose="020F0502020204030203"/>
              <a:ea typeface="Calibri" panose="020F0502020204030204" pitchFamily="34" charset="0"/>
              <a:cs typeface="Times New Roman" panose="02020603050405020304" pitchFamily="18" charset="0"/>
            </a:endParaRPr>
          </a:p>
          <a:p>
            <a:pPr>
              <a:spcAft>
                <a:spcPts val="1000"/>
              </a:spcAft>
            </a:pPr>
            <a:r>
              <a:rPr lang="en-AU" sz="2400" b="1" dirty="0" smtClean="0">
                <a:solidFill>
                  <a:srgbClr val="000000"/>
                </a:solidFill>
                <a:effectLst/>
                <a:latin typeface="Lato" panose="020F0502020204030203"/>
                <a:ea typeface="Calibri" panose="020F0502020204030204" pitchFamily="34" charset="0"/>
                <a:cs typeface="Times New Roman" panose="02020603050405020304" pitchFamily="18" charset="0"/>
              </a:rPr>
              <a:t>Correct</a:t>
            </a:r>
            <a:r>
              <a:rPr lang="en-AU" sz="2400" dirty="0">
                <a:solidFill>
                  <a:srgbClr val="000000"/>
                </a:solidFill>
                <a:effectLst/>
                <a:latin typeface="Lato" panose="020F0502020204030203"/>
                <a:ea typeface="Calibri" panose="020F0502020204030204" pitchFamily="34" charset="0"/>
                <a:cs typeface="Times New Roman" panose="02020603050405020304" pitchFamily="18" charset="0"/>
              </a:rPr>
              <a:t>. </a:t>
            </a:r>
            <a:r>
              <a:rPr lang="en-AU" sz="2400" dirty="0" smtClean="0">
                <a:solidFill>
                  <a:srgbClr val="000000"/>
                </a:solidFill>
                <a:ea typeface="Calibri" panose="020F0502020204030204" pitchFamily="34" charset="0"/>
                <a:cs typeface="Times New Roman" panose="02020603050405020304" pitchFamily="18" charset="0"/>
              </a:rPr>
              <a:t>It </a:t>
            </a:r>
            <a:r>
              <a:rPr lang="en-AU" sz="2400" dirty="0">
                <a:solidFill>
                  <a:srgbClr val="000000"/>
                </a:solidFill>
                <a:ea typeface="Calibri" panose="020F0502020204030204" pitchFamily="34" charset="0"/>
                <a:cs typeface="Times New Roman" panose="02020603050405020304" pitchFamily="18" charset="0"/>
              </a:rPr>
              <a:t>is both a guide for members and for the community on what standards to expect.</a:t>
            </a:r>
            <a:endParaRPr lang="en-GB" sz="2400" dirty="0">
              <a:effectLst/>
              <a:latin typeface="Lato" panose="020F0502020204030203"/>
              <a:ea typeface="Calibri" panose="020F0502020204030204" pitchFamily="34" charset="0"/>
              <a:cs typeface="Times New Roman" panose="02020603050405020304" pitchFamily="18" charset="0"/>
            </a:endParaRPr>
          </a:p>
          <a:p>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0762" y="3488119"/>
            <a:ext cx="366546" cy="300985"/>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0762" y="1872814"/>
            <a:ext cx="366546" cy="300985"/>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5198" y="3050315"/>
            <a:ext cx="366546" cy="300985"/>
          </a:xfrm>
          <a:prstGeom prst="rect">
            <a:avLst/>
          </a:prstGeom>
        </p:spPr>
      </p:pic>
    </p:spTree>
    <p:extLst>
      <p:ext uri="{BB962C8B-B14F-4D97-AF65-F5344CB8AC3E}">
        <p14:creationId xmlns:p14="http://schemas.microsoft.com/office/powerpoint/2010/main" val="253928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par>
                                <p:cTn id="7" presetID="3" presetClass="emph" presetSubtype="2" fill="hold" nodeType="withEffect">
                                  <p:stCondLst>
                                    <p:cond delay="0"/>
                                  </p:stCondLst>
                                  <p:iterate type="lt">
                                    <p:tmPct val="0"/>
                                  </p:iterate>
                                  <p:childTnLst>
                                    <p:animClr clrSpc="rgb" dir="cw">
                                      <p:cBhvr override="childStyle">
                                        <p:cTn id="8" dur="2000" fill="hold"/>
                                        <p:tgtEl>
                                          <p:spTgt spid="3">
                                            <p:txEl>
                                              <p:pRg st="1" end="1"/>
                                            </p:txEl>
                                          </p:spTgt>
                                        </p:tgtEl>
                                        <p:attrNameLst>
                                          <p:attrName>style.color</p:attrName>
                                        </p:attrNameLst>
                                      </p:cBhvr>
                                      <p:to>
                                        <a:srgbClr val="00B050"/>
                                      </p:to>
                                    </p:animClr>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mph" presetSubtype="0" nodeType="clickEffect">
                                  <p:stCondLst>
                                    <p:cond delay="0"/>
                                  </p:stCondLst>
                                  <p:iterate type="lt">
                                    <p:tmAbs val="25"/>
                                  </p:iterate>
                                  <p:childTnLst>
                                    <p:set>
                                      <p:cBhvr override="childStyle">
                                        <p:cTn id="15" dur="indefinite"/>
                                        <p:tgtEl>
                                          <p:spTgt spid="3">
                                            <p:txEl>
                                              <p:pRg st="3" end="3"/>
                                            </p:txEl>
                                          </p:spTgt>
                                        </p:tgtEl>
                                        <p:attrNameLst>
                                          <p:attrName>style.fontWeight</p:attrName>
                                        </p:attrNameLst>
                                      </p:cBhvr>
                                      <p:to>
                                        <p:strVal val="bold"/>
                                      </p:to>
                                    </p:set>
                                  </p:childTnLst>
                                </p:cTn>
                              </p:par>
                              <p:par>
                                <p:cTn id="16" presetID="3" presetClass="emph" presetSubtype="2" fill="hold" nodeType="withEffect">
                                  <p:stCondLst>
                                    <p:cond delay="0"/>
                                  </p:stCondLst>
                                  <p:iterate type="lt">
                                    <p:tmPct val="0"/>
                                  </p:iterate>
                                  <p:childTnLst>
                                    <p:animClr clrSpc="rgb" dir="cw">
                                      <p:cBhvr override="childStyle">
                                        <p:cTn id="17" dur="2000" fill="hold"/>
                                        <p:tgtEl>
                                          <p:spTgt spid="3">
                                            <p:txEl>
                                              <p:pRg st="3" end="3"/>
                                            </p:txEl>
                                          </p:spTgt>
                                        </p:tgtEl>
                                        <p:attrNameLst>
                                          <p:attrName>style.color</p:attrName>
                                        </p:attrNameLst>
                                      </p:cBhvr>
                                      <p:to>
                                        <a:srgbClr val="00B050"/>
                                      </p:to>
                                    </p:animClr>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mph" presetSubtype="0" nodeType="clickEffect">
                                  <p:stCondLst>
                                    <p:cond delay="0"/>
                                  </p:stCondLst>
                                  <p:iterate type="lt">
                                    <p:tmAbs val="25"/>
                                  </p:iterate>
                                  <p:childTnLst>
                                    <p:set>
                                      <p:cBhvr override="childStyle">
                                        <p:cTn id="24" dur="indefinite"/>
                                        <p:tgtEl>
                                          <p:spTgt spid="3">
                                            <p:txEl>
                                              <p:pRg st="4" end="4"/>
                                            </p:txEl>
                                          </p:spTgt>
                                        </p:tgtEl>
                                        <p:attrNameLst>
                                          <p:attrName>style.fontWeight</p:attrName>
                                        </p:attrNameLst>
                                      </p:cBhvr>
                                      <p:to>
                                        <p:strVal val="bold"/>
                                      </p:to>
                                    </p:se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3" presetClass="emph" presetSubtype="2" fill="hold" nodeType="withEffect">
                                  <p:stCondLst>
                                    <p:cond delay="0"/>
                                  </p:stCondLst>
                                  <p:iterate type="lt">
                                    <p:tmPct val="0"/>
                                  </p:iterate>
                                  <p:childTnLst>
                                    <p:animClr clrSpc="rgb" dir="cw">
                                      <p:cBhvr override="childStyle">
                                        <p:cTn id="29" dur="2000" fill="hold"/>
                                        <p:tgtEl>
                                          <p:spTgt spid="3">
                                            <p:txEl>
                                              <p:pRg st="4" end="4"/>
                                            </p:txEl>
                                          </p:spTgt>
                                        </p:tgtEl>
                                        <p:attrNameLst>
                                          <p:attrName>style.color</p:attrName>
                                        </p:attrNameLst>
                                      </p:cBhvr>
                                      <p:to>
                                        <a:srgbClr val="00B050"/>
                                      </p:to>
                                    </p:animClr>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1000"/>
                                        <p:tgtEl>
                                          <p:spTgt spid="3">
                                            <p:txEl>
                                              <p:pRg st="7" end="7"/>
                                            </p:txEl>
                                          </p:spTgt>
                                        </p:tgtEl>
                                      </p:cBhvr>
                                    </p:animEffect>
                                    <p:anim calcmode="lin" valueType="num">
                                      <p:cBhvr>
                                        <p:cTn id="3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5671-3B2E-43DA-8933-2997E2E93D7F}"/>
              </a:ext>
            </a:extLst>
          </p:cNvPr>
          <p:cNvSpPr>
            <a:spLocks noGrp="1"/>
          </p:cNvSpPr>
          <p:nvPr>
            <p:ph type="title"/>
          </p:nvPr>
        </p:nvSpPr>
        <p:spPr/>
        <p:txBody>
          <a:bodyPr/>
          <a:lstStyle/>
          <a:p>
            <a:r>
              <a:rPr lang="en-AU" sz="2800" b="1" dirty="0" smtClean="0">
                <a:latin typeface="Lato" panose="020F0502020204030203"/>
                <a:ea typeface="Calibri" panose="020F0502020204030204" pitchFamily="34" charset="0"/>
                <a:cs typeface="Times New Roman" panose="02020603050405020304" pitchFamily="18" charset="0"/>
              </a:rPr>
              <a:t>10. What </a:t>
            </a:r>
            <a:r>
              <a:rPr lang="en-AU" sz="2800" b="1" dirty="0">
                <a:latin typeface="Lato" panose="020F0502020204030203"/>
                <a:ea typeface="Calibri" panose="020F0502020204030204" pitchFamily="34" charset="0"/>
                <a:cs typeface="Times New Roman" panose="02020603050405020304" pitchFamily="18" charset="0"/>
              </a:rPr>
              <a:t>are examples of being courteous?</a:t>
            </a:r>
            <a:endParaRPr lang="en-GB" sz="2800" dirty="0"/>
          </a:p>
        </p:txBody>
      </p:sp>
      <p:sp>
        <p:nvSpPr>
          <p:cNvPr id="3" name="Content Placeholder 2">
            <a:extLst>
              <a:ext uri="{FF2B5EF4-FFF2-40B4-BE49-F238E27FC236}">
                <a16:creationId xmlns:a16="http://schemas.microsoft.com/office/drawing/2014/main" id="{80B7132B-19D9-443D-9F6E-18CF44813EE9}"/>
              </a:ext>
            </a:extLst>
          </p:cNvPr>
          <p:cNvSpPr>
            <a:spLocks noGrp="1"/>
          </p:cNvSpPr>
          <p:nvPr>
            <p:ph idx="1"/>
          </p:nvPr>
        </p:nvSpPr>
        <p:spPr>
          <a:xfrm>
            <a:off x="867600" y="1689315"/>
            <a:ext cx="10508768" cy="4033324"/>
          </a:xfrm>
        </p:spPr>
        <p:txBody>
          <a:bodyPr>
            <a:normAutofit/>
          </a:bodyPr>
          <a:lstStyle/>
          <a:p>
            <a:pPr>
              <a:spcAft>
                <a:spcPts val="1000"/>
              </a:spcAft>
            </a:pPr>
            <a:r>
              <a:rPr lang="en-AU" sz="2400" b="1" dirty="0" smtClean="0">
                <a:effectLst/>
                <a:latin typeface="Lato" panose="020F0502020204030203"/>
                <a:ea typeface="Calibri" panose="020F0502020204030204" pitchFamily="34" charset="0"/>
                <a:cs typeface="Times New Roman" panose="02020603050405020304" pitchFamily="18" charset="0"/>
              </a:rPr>
              <a:t>Select </a:t>
            </a:r>
            <a:r>
              <a:rPr lang="en-AU" sz="2400" b="1" dirty="0">
                <a:effectLst/>
                <a:latin typeface="Lato" panose="020F0502020204030203"/>
                <a:ea typeface="Calibri" panose="020F0502020204030204" pitchFamily="34" charset="0"/>
                <a:cs typeface="Times New Roman" panose="02020603050405020304" pitchFamily="18" charset="0"/>
              </a:rPr>
              <a:t>one:</a:t>
            </a:r>
            <a:endParaRPr lang="en-GB" sz="2400" b="1" dirty="0">
              <a:effectLst/>
              <a:latin typeface="Lato" panose="020F0502020204030203"/>
              <a:ea typeface="Calibri" panose="020F0502020204030204" pitchFamily="34" charset="0"/>
              <a:cs typeface="Times New Roman" panose="02020603050405020304" pitchFamily="18" charset="0"/>
            </a:endParaRPr>
          </a:p>
          <a:p>
            <a:pPr marL="342900" lvl="0" indent="-342900">
              <a:spcAft>
                <a:spcPts val="600"/>
              </a:spcAft>
              <a:buFont typeface="+mj-lt"/>
              <a:buAutoNum type="alphaLcPeriod"/>
            </a:pPr>
            <a:r>
              <a:rPr lang="en-AU" sz="2400" dirty="0" smtClean="0"/>
              <a:t>Being </a:t>
            </a:r>
            <a:r>
              <a:rPr lang="en-AU" sz="2400" dirty="0"/>
              <a:t>polite and respectful</a:t>
            </a:r>
          </a:p>
          <a:p>
            <a:pPr marL="342900" lvl="0" indent="-342900">
              <a:spcAft>
                <a:spcPts val="600"/>
              </a:spcAft>
              <a:buFont typeface="+mj-lt"/>
              <a:buAutoNum type="alphaLcPeriod"/>
            </a:pPr>
            <a:r>
              <a:rPr lang="en-AU" sz="2400" dirty="0" smtClean="0"/>
              <a:t>Listening </a:t>
            </a:r>
            <a:r>
              <a:rPr lang="en-AU" sz="2400" dirty="0"/>
              <a:t>to what others have to say</a:t>
            </a:r>
          </a:p>
          <a:p>
            <a:pPr marL="342900" lvl="0" indent="-342900">
              <a:spcAft>
                <a:spcPts val="600"/>
              </a:spcAft>
              <a:buFont typeface="+mj-lt"/>
              <a:buAutoNum type="alphaLcPeriod"/>
            </a:pPr>
            <a:r>
              <a:rPr lang="en-AU" sz="2400" dirty="0" smtClean="0"/>
              <a:t>Being </a:t>
            </a:r>
            <a:r>
              <a:rPr lang="en-AU" sz="2400" dirty="0"/>
              <a:t>considerate of others</a:t>
            </a:r>
          </a:p>
          <a:p>
            <a:pPr marL="342900" lvl="0" indent="-342900">
              <a:spcAft>
                <a:spcPts val="600"/>
              </a:spcAft>
              <a:buFont typeface="+mj-lt"/>
              <a:buAutoNum type="alphaLcPeriod"/>
            </a:pPr>
            <a:r>
              <a:rPr lang="en-AU" sz="2400" dirty="0" smtClean="0"/>
              <a:t>All </a:t>
            </a:r>
            <a:r>
              <a:rPr lang="en-AU" sz="2400" dirty="0"/>
              <a:t>of the above</a:t>
            </a:r>
          </a:p>
          <a:p>
            <a:pPr marL="342900" lvl="0" indent="-342900">
              <a:spcAft>
                <a:spcPts val="600"/>
              </a:spcAft>
              <a:buFont typeface="+mj-lt"/>
              <a:buAutoNum type="alphaLcPeriod"/>
            </a:pPr>
            <a:endParaRPr lang="en-AU" sz="2400" dirty="0" smtClean="0">
              <a:ea typeface="Times New Roman" panose="02020603050405020304" pitchFamily="18" charset="0"/>
              <a:cs typeface="Times New Roman" panose="02020603050405020304" pitchFamily="18" charset="0"/>
            </a:endParaRPr>
          </a:p>
          <a:p>
            <a:pPr marL="342900" lvl="0" indent="-342900">
              <a:spcAft>
                <a:spcPts val="600"/>
              </a:spcAft>
              <a:buFont typeface="+mj-lt"/>
              <a:buAutoNum type="alphaLcPeriod"/>
            </a:pPr>
            <a:endParaRPr lang="en-AU" sz="2400" dirty="0" smtClean="0">
              <a:solidFill>
                <a:srgbClr val="000000"/>
              </a:solidFill>
              <a:effectLst/>
              <a:latin typeface="Lato" panose="020F0502020204030203"/>
              <a:ea typeface="Calibri" panose="020F0502020204030204" pitchFamily="34" charset="0"/>
              <a:cs typeface="Times New Roman" panose="02020603050405020304" pitchFamily="18" charset="0"/>
            </a:endParaRPr>
          </a:p>
          <a:p>
            <a:pPr>
              <a:spcAft>
                <a:spcPts val="1000"/>
              </a:spcAft>
            </a:pPr>
            <a:r>
              <a:rPr lang="en-AU" sz="2400" b="1" dirty="0" smtClean="0">
                <a:solidFill>
                  <a:srgbClr val="000000"/>
                </a:solidFill>
                <a:effectLst/>
                <a:latin typeface="Lato" panose="020F0502020204030203"/>
                <a:ea typeface="Calibri" panose="020F0502020204030204" pitchFamily="34" charset="0"/>
                <a:cs typeface="Times New Roman" panose="02020603050405020304" pitchFamily="18" charset="0"/>
              </a:rPr>
              <a:t>Correct</a:t>
            </a:r>
            <a:r>
              <a:rPr lang="en-AU" sz="2400" dirty="0">
                <a:solidFill>
                  <a:srgbClr val="000000"/>
                </a:solidFill>
                <a:effectLst/>
                <a:latin typeface="Lato" panose="020F0502020204030203"/>
                <a:ea typeface="Calibri" panose="020F0502020204030204" pitchFamily="34" charset="0"/>
                <a:cs typeface="Times New Roman" panose="02020603050405020304" pitchFamily="18" charset="0"/>
              </a:rPr>
              <a:t>. </a:t>
            </a:r>
            <a:r>
              <a:rPr lang="en-AU" sz="2400" dirty="0">
                <a:solidFill>
                  <a:srgbClr val="000000"/>
                </a:solidFill>
                <a:ea typeface="Calibri" panose="020F0502020204030204" pitchFamily="34" charset="0"/>
                <a:cs typeface="Times New Roman" panose="02020603050405020304" pitchFamily="18" charset="0"/>
              </a:rPr>
              <a:t>Acting with courtesy is a part of the Code of Conduct. It is important that everyone’s views and time is respected.</a:t>
            </a:r>
            <a:endParaRPr lang="en-GB" sz="2400" dirty="0">
              <a:effectLst/>
              <a:latin typeface="Lato" panose="020F0502020204030203"/>
              <a:ea typeface="Calibri" panose="020F0502020204030204" pitchFamily="34" charset="0"/>
              <a:cs typeface="Times New Roman" panose="02020603050405020304" pitchFamily="18" charset="0"/>
            </a:endParaRPr>
          </a:p>
          <a:p>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13" y="3380053"/>
            <a:ext cx="366546" cy="300985"/>
          </a:xfrm>
          <a:prstGeom prst="rect">
            <a:avLst/>
          </a:prstGeom>
        </p:spPr>
      </p:pic>
    </p:spTree>
    <p:extLst>
      <p:ext uri="{BB962C8B-B14F-4D97-AF65-F5344CB8AC3E}">
        <p14:creationId xmlns:p14="http://schemas.microsoft.com/office/powerpoint/2010/main" val="98566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iterate type="lt">
                                    <p:tmPct val="0"/>
                                  </p:iterate>
                                  <p:childTnLst>
                                    <p:animClr clrSpc="rgb" dir="cw">
                                      <p:cBhvr override="childStyle">
                                        <p:cTn id="6" dur="2000" fill="hold"/>
                                        <p:tgtEl>
                                          <p:spTgt spid="3">
                                            <p:txEl>
                                              <p:pRg st="4" end="4"/>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5" presetClass="emph" presetSubtype="0" nodeType="withEffect">
                                  <p:stCondLst>
                                    <p:cond delay="0"/>
                                  </p:stCondLst>
                                  <p:iterate type="lt">
                                    <p:tmAbs val="25"/>
                                  </p:iterate>
                                  <p:childTnLst>
                                    <p:set>
                                      <p:cBhvr override="childStyle">
                                        <p:cTn id="11" dur="indefinite"/>
                                        <p:tgtEl>
                                          <p:spTgt spid="3">
                                            <p:txEl>
                                              <p:pRg st="4" end="4"/>
                                            </p:txEl>
                                          </p:spTgt>
                                        </p:tgtEl>
                                        <p:attrNameLst>
                                          <p:attrName>style.fontWeight</p:attrName>
                                        </p:attrNameLst>
                                      </p:cBhvr>
                                      <p:to>
                                        <p:strVal val="bold"/>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1000"/>
                                        <p:tgtEl>
                                          <p:spTgt spid="3">
                                            <p:txEl>
                                              <p:pRg st="7" end="7"/>
                                            </p:txEl>
                                          </p:spTgt>
                                        </p:tgtEl>
                                      </p:cBhvr>
                                    </p:animEffect>
                                    <p:anim calcmode="lin" valueType="num">
                                      <p:cBhvr>
                                        <p:cTn id="1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4DF19303-B531-40A8-A210-D306D6147E44}"/>
              </a:ext>
            </a:extLst>
          </p:cNvPr>
          <p:cNvSpPr txBox="1"/>
          <p:nvPr/>
        </p:nvSpPr>
        <p:spPr>
          <a:xfrm>
            <a:off x="5637402" y="2973897"/>
            <a:ext cx="914400" cy="914400"/>
          </a:xfrm>
          <a:prstGeom prst="rect">
            <a:avLst/>
          </a:prstGeom>
          <a:noFill/>
        </p:spPr>
        <p:txBody>
          <a:bodyPr wrap="square" rtlCol="0">
            <a:spAutoFit/>
          </a:bodyPr>
          <a:lstStyle/>
          <a:p>
            <a:endParaRPr lang="en-GB" dirty="0"/>
          </a:p>
        </p:txBody>
      </p:sp>
      <p:sp>
        <p:nvSpPr>
          <p:cNvPr id="12" name="TextBox 11">
            <a:extLst>
              <a:ext uri="{FF2B5EF4-FFF2-40B4-BE49-F238E27FC236}">
                <a16:creationId xmlns:a16="http://schemas.microsoft.com/office/drawing/2014/main" id="{C854DCDB-E5CB-4CE4-B4EB-D411E6AB8B11}"/>
              </a:ext>
            </a:extLst>
          </p:cNvPr>
          <p:cNvSpPr txBox="1"/>
          <p:nvPr/>
        </p:nvSpPr>
        <p:spPr>
          <a:xfrm>
            <a:off x="1766337" y="6478324"/>
            <a:ext cx="8656530" cy="338554"/>
          </a:xfrm>
          <a:prstGeom prst="rect">
            <a:avLst/>
          </a:prstGeom>
          <a:noFill/>
        </p:spPr>
        <p:txBody>
          <a:bodyPr wrap="square" rtlCol="0">
            <a:spAutoFit/>
          </a:bodyPr>
          <a:lstStyle/>
          <a:p>
            <a:pPr algn="ctr"/>
            <a:r>
              <a:rPr lang="en-AU" sz="1600" dirty="0">
                <a:hlinkClick r:id="rId4"/>
              </a:rPr>
              <a:t>Code of Conduct - YouTube</a:t>
            </a:r>
            <a:endParaRPr lang="en-AU" sz="1600" dirty="0"/>
          </a:p>
        </p:txBody>
      </p:sp>
      <p:pic>
        <p:nvPicPr>
          <p:cNvPr id="3" name="uemsY96OdgI"/>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546793" y="247174"/>
            <a:ext cx="10841643" cy="6050885"/>
          </a:xfrm>
          <a:prstGeom prst="rect">
            <a:avLst/>
          </a:prstGeom>
        </p:spPr>
      </p:pic>
    </p:spTree>
    <p:extLst>
      <p:ext uri="{BB962C8B-B14F-4D97-AF65-F5344CB8AC3E}">
        <p14:creationId xmlns:p14="http://schemas.microsoft.com/office/powerpoint/2010/main" val="903457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a:gsLst>
              <a:gs pos="0">
                <a:srgbClr val="0071BC"/>
              </a:gs>
              <a:gs pos="59000">
                <a:srgbClr val="00A7BC"/>
              </a:gs>
              <a:gs pos="100000">
                <a:srgbClr val="00A7B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Content Placeholder 9"/>
          <p:cNvSpPr>
            <a:spLocks noGrp="1"/>
          </p:cNvSpPr>
          <p:nvPr>
            <p:ph idx="10"/>
          </p:nvPr>
        </p:nvSpPr>
        <p:spPr>
          <a:xfrm>
            <a:off x="4561726" y="2076772"/>
            <a:ext cx="7006976" cy="3557003"/>
          </a:xfrm>
        </p:spPr>
        <p:txBody>
          <a:bodyPr/>
          <a:lstStyle/>
          <a:p>
            <a:r>
              <a:rPr lang="en-AU" sz="2800" b="1" dirty="0">
                <a:solidFill>
                  <a:schemeClr val="bg1"/>
                </a:solidFill>
              </a:rPr>
              <a:t>For more information, view the following </a:t>
            </a:r>
            <a:r>
              <a:rPr lang="en-AU" sz="2800" b="1" dirty="0" smtClean="0">
                <a:solidFill>
                  <a:schemeClr val="bg1"/>
                </a:solidFill>
              </a:rPr>
              <a:t>resources:</a:t>
            </a:r>
          </a:p>
          <a:p>
            <a:pPr marL="342900" indent="-342900">
              <a:buFont typeface="Arial" panose="020B0604020202020204" pitchFamily="34" charset="0"/>
              <a:buChar char="•"/>
            </a:pPr>
            <a:endParaRPr lang="en-AU" sz="2400" dirty="0">
              <a:solidFill>
                <a:schemeClr val="bg1"/>
              </a:solidFill>
            </a:endParaRPr>
          </a:p>
          <a:p>
            <a:pPr marL="342900" indent="-342900">
              <a:spcAft>
                <a:spcPts val="1200"/>
              </a:spcAft>
              <a:buFont typeface="Arial" panose="020B0604020202020204" pitchFamily="34" charset="0"/>
              <a:buChar char="•"/>
            </a:pPr>
            <a:r>
              <a:rPr lang="en-AU" sz="2600" dirty="0" smtClean="0">
                <a:solidFill>
                  <a:schemeClr val="bg1"/>
                </a:solidFill>
              </a:rPr>
              <a:t>Code </a:t>
            </a:r>
            <a:r>
              <a:rPr lang="en-AU" sz="2600" dirty="0">
                <a:solidFill>
                  <a:schemeClr val="bg1"/>
                </a:solidFill>
              </a:rPr>
              <a:t>of Conduct - Schedule 1 of the </a:t>
            </a:r>
            <a:r>
              <a:rPr lang="en-AU" sz="2600" i="1" dirty="0">
                <a:solidFill>
                  <a:schemeClr val="bg1"/>
                </a:solidFill>
              </a:rPr>
              <a:t>Local Government Act 2019</a:t>
            </a:r>
          </a:p>
          <a:p>
            <a:pPr marL="342900" indent="-342900">
              <a:spcAft>
                <a:spcPts val="1200"/>
              </a:spcAft>
              <a:buFont typeface="Arial" panose="020B0604020202020204" pitchFamily="34" charset="0"/>
              <a:buChar char="•"/>
            </a:pPr>
            <a:r>
              <a:rPr lang="en-AU" sz="2600" dirty="0" smtClean="0">
                <a:solidFill>
                  <a:schemeClr val="bg1"/>
                </a:solidFill>
              </a:rPr>
              <a:t>Code </a:t>
            </a:r>
            <a:r>
              <a:rPr lang="en-AU" sz="2600" dirty="0">
                <a:solidFill>
                  <a:schemeClr val="bg1"/>
                </a:solidFill>
              </a:rPr>
              <a:t>of Conduct complaints process </a:t>
            </a:r>
            <a:r>
              <a:rPr lang="en-AU" sz="2600" dirty="0" smtClean="0">
                <a:solidFill>
                  <a:schemeClr val="bg1"/>
                </a:solidFill>
              </a:rPr>
              <a:t>– </a:t>
            </a:r>
            <a:br>
              <a:rPr lang="en-AU" sz="2600" dirty="0" smtClean="0">
                <a:solidFill>
                  <a:schemeClr val="bg1"/>
                </a:solidFill>
              </a:rPr>
            </a:br>
            <a:r>
              <a:rPr lang="en-AU" sz="2600" dirty="0" smtClean="0">
                <a:solidFill>
                  <a:schemeClr val="bg1"/>
                </a:solidFill>
              </a:rPr>
              <a:t>Part </a:t>
            </a:r>
            <a:r>
              <a:rPr lang="en-AU" sz="2600" dirty="0">
                <a:solidFill>
                  <a:schemeClr val="bg1"/>
                </a:solidFill>
              </a:rPr>
              <a:t>7.4 of the </a:t>
            </a:r>
            <a:r>
              <a:rPr lang="en-AU" sz="2600" i="1" dirty="0">
                <a:solidFill>
                  <a:schemeClr val="bg1"/>
                </a:solidFill>
              </a:rPr>
              <a:t>Local Government Act </a:t>
            </a:r>
            <a:r>
              <a:rPr lang="en-AU" sz="2600" i="1" dirty="0" smtClean="0">
                <a:solidFill>
                  <a:schemeClr val="bg1"/>
                </a:solidFill>
              </a:rPr>
              <a:t>2019</a:t>
            </a:r>
            <a:r>
              <a:rPr lang="en-AU" sz="2600" i="1" dirty="0">
                <a:solidFill>
                  <a:schemeClr val="bg1"/>
                </a:solidFill>
              </a:rPr>
              <a:t/>
            </a:r>
            <a:br>
              <a:rPr lang="en-AU" sz="2600" i="1" dirty="0">
                <a:solidFill>
                  <a:schemeClr val="bg1"/>
                </a:solidFill>
              </a:rPr>
            </a:br>
            <a:endParaRPr lang="en-AU" sz="2600" i="1" dirty="0"/>
          </a:p>
        </p:txBody>
      </p:sp>
      <p:sp>
        <p:nvSpPr>
          <p:cNvPr id="6" name="Title 5"/>
          <p:cNvSpPr>
            <a:spLocks noGrp="1"/>
          </p:cNvSpPr>
          <p:nvPr>
            <p:ph type="title"/>
          </p:nvPr>
        </p:nvSpPr>
        <p:spPr>
          <a:xfrm>
            <a:off x="4561726" y="589238"/>
            <a:ext cx="10512587" cy="720000"/>
          </a:xfrm>
        </p:spPr>
        <p:txBody>
          <a:bodyPr/>
          <a:lstStyle/>
          <a:p>
            <a:pPr lvl="0"/>
            <a:r>
              <a:rPr lang="en-AU" dirty="0" smtClean="0">
                <a:solidFill>
                  <a:schemeClr val="bg1"/>
                </a:solidFill>
              </a:rPr>
              <a:t>Resources</a:t>
            </a:r>
            <a:endParaRPr lang="en-AU"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571" y="1603632"/>
            <a:ext cx="6737442" cy="3820314"/>
          </a:xfrm>
          <a:prstGeom prst="rect">
            <a:avLst/>
          </a:prstGeom>
        </p:spPr>
      </p:pic>
    </p:spTree>
    <p:extLst>
      <p:ext uri="{BB962C8B-B14F-4D97-AF65-F5344CB8AC3E}">
        <p14:creationId xmlns:p14="http://schemas.microsoft.com/office/powerpoint/2010/main" val="2847710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0"/>
            <a:ext cx="12192000" cy="6858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ounded Rectangle 10"/>
          <p:cNvSpPr/>
          <p:nvPr/>
        </p:nvSpPr>
        <p:spPr>
          <a:xfrm>
            <a:off x="0" y="0"/>
            <a:ext cx="2403553" cy="6858000"/>
          </a:xfrm>
          <a:prstGeom prst="roundRect">
            <a:avLst>
              <a:gd name="adj" fmla="val 0"/>
            </a:avLst>
          </a:prstGeom>
          <a:solidFill>
            <a:srgbClr val="018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37B0F100-E813-4424-9E1F-D4AEEEF5F48A}"/>
              </a:ext>
            </a:extLst>
          </p:cNvPr>
          <p:cNvSpPr>
            <a:spLocks noGrp="1"/>
          </p:cNvSpPr>
          <p:nvPr>
            <p:ph type="title"/>
          </p:nvPr>
        </p:nvSpPr>
        <p:spPr>
          <a:xfrm>
            <a:off x="3122406" y="516934"/>
            <a:ext cx="8601956" cy="718667"/>
          </a:xfrm>
        </p:spPr>
        <p:txBody>
          <a:bodyPr>
            <a:noAutofit/>
          </a:bodyPr>
          <a:lstStyle/>
          <a:p>
            <a:r>
              <a:rPr lang="en-AU" dirty="0" smtClean="0"/>
              <a:t>What </a:t>
            </a:r>
            <a:r>
              <a:rPr lang="en-AU" dirty="0"/>
              <a:t>is the Code of Conduct?</a:t>
            </a:r>
            <a:endParaRPr lang="en-GB" dirty="0"/>
          </a:p>
        </p:txBody>
      </p:sp>
      <p:sp>
        <p:nvSpPr>
          <p:cNvPr id="10" name="Rectangle 9"/>
          <p:cNvSpPr/>
          <p:nvPr/>
        </p:nvSpPr>
        <p:spPr>
          <a:xfrm>
            <a:off x="3472024" y="1465782"/>
            <a:ext cx="7309450" cy="4278094"/>
          </a:xfrm>
          <a:prstGeom prst="rect">
            <a:avLst/>
          </a:prstGeom>
        </p:spPr>
        <p:txBody>
          <a:bodyPr wrap="square">
            <a:spAutoFit/>
          </a:bodyPr>
          <a:lstStyle/>
          <a:p>
            <a:pPr marL="457200" lvl="0" indent="-457200">
              <a:spcAft>
                <a:spcPts val="1200"/>
              </a:spcAft>
              <a:buFont typeface="Arial" panose="020B0604020202020204" pitchFamily="34" charset="0"/>
              <a:buChar char="•"/>
            </a:pPr>
            <a:r>
              <a:rPr lang="en-AU" sz="2800" dirty="0">
                <a:solidFill>
                  <a:srgbClr val="454347"/>
                </a:solidFill>
              </a:rPr>
              <a:t>The Code of Conduct outlines the values and standards Council and Local Authority members are expected to follow.</a:t>
            </a:r>
          </a:p>
          <a:p>
            <a:pPr marL="457200" lvl="0" indent="-457200">
              <a:spcAft>
                <a:spcPts val="1200"/>
              </a:spcAft>
              <a:buFont typeface="Arial" panose="020B0604020202020204" pitchFamily="34" charset="0"/>
              <a:buChar char="•"/>
            </a:pPr>
            <a:r>
              <a:rPr lang="en-AU" sz="2800" dirty="0">
                <a:solidFill>
                  <a:srgbClr val="454347"/>
                </a:solidFill>
              </a:rPr>
              <a:t>The Code of Conduct is important because it guides behaviour and decision making in performing council duties. </a:t>
            </a:r>
            <a:endParaRPr lang="en-AU" sz="2800" dirty="0" smtClean="0">
              <a:solidFill>
                <a:srgbClr val="454347"/>
              </a:solidFill>
            </a:endParaRPr>
          </a:p>
          <a:p>
            <a:pPr marL="457200" lvl="0" indent="-457200">
              <a:spcAft>
                <a:spcPts val="1200"/>
              </a:spcAft>
              <a:buFont typeface="Arial" panose="020B0604020202020204" pitchFamily="34" charset="0"/>
              <a:buChar char="•"/>
            </a:pPr>
            <a:r>
              <a:rPr lang="en-AU" sz="2800" dirty="0" smtClean="0">
                <a:solidFill>
                  <a:srgbClr val="454347"/>
                </a:solidFill>
              </a:rPr>
              <a:t>The </a:t>
            </a:r>
            <a:r>
              <a:rPr lang="en-AU" sz="2800" dirty="0">
                <a:solidFill>
                  <a:srgbClr val="454347"/>
                </a:solidFill>
              </a:rPr>
              <a:t>Code of Conduct also lets the community know what standards they </a:t>
            </a:r>
            <a:r>
              <a:rPr lang="en-AU" sz="2800" dirty="0" smtClean="0">
                <a:solidFill>
                  <a:srgbClr val="454347"/>
                </a:solidFill>
              </a:rPr>
              <a:t/>
            </a:r>
            <a:br>
              <a:rPr lang="en-AU" sz="2800" dirty="0" smtClean="0">
                <a:solidFill>
                  <a:srgbClr val="454347"/>
                </a:solidFill>
              </a:rPr>
            </a:br>
            <a:r>
              <a:rPr lang="en-AU" sz="2800" dirty="0" smtClean="0">
                <a:solidFill>
                  <a:srgbClr val="454347"/>
                </a:solidFill>
              </a:rPr>
              <a:t>can </a:t>
            </a:r>
            <a:r>
              <a:rPr lang="en-AU" sz="2800" dirty="0">
                <a:solidFill>
                  <a:srgbClr val="454347"/>
                </a:solidFill>
              </a:rPr>
              <a:t>expect from council members.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9902" t="4693" r="26092"/>
          <a:stretch/>
        </p:blipFill>
        <p:spPr>
          <a:xfrm rot="1210969">
            <a:off x="-467639" y="2152924"/>
            <a:ext cx="4104641" cy="5327991"/>
          </a:xfrm>
          <a:prstGeom prst="rect">
            <a:avLst/>
          </a:prstGeom>
        </p:spPr>
      </p:pic>
    </p:spTree>
    <p:extLst>
      <p:ext uri="{BB962C8B-B14F-4D97-AF65-F5344CB8AC3E}">
        <p14:creationId xmlns:p14="http://schemas.microsoft.com/office/powerpoint/2010/main" val="266932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9149918" y="2619213"/>
            <a:ext cx="2491168" cy="2454115"/>
          </a:xfrm>
          <a:prstGeom prst="ellipse">
            <a:avLst/>
          </a:prstGeom>
          <a:solidFill>
            <a:srgbClr val="018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p:txBody>
          <a:bodyPr/>
          <a:lstStyle/>
          <a:p>
            <a:r>
              <a:rPr lang="en-AU" dirty="0" smtClean="0"/>
              <a:t>1. Honesty and integrity</a:t>
            </a:r>
            <a:endParaRPr lang="en-AU" dirty="0"/>
          </a:p>
        </p:txBody>
      </p:sp>
      <p:sp>
        <p:nvSpPr>
          <p:cNvPr id="3" name="Content Placeholder 2"/>
          <p:cNvSpPr>
            <a:spLocks noGrp="1"/>
          </p:cNvSpPr>
          <p:nvPr>
            <p:ph idx="1"/>
          </p:nvPr>
        </p:nvSpPr>
        <p:spPr>
          <a:xfrm>
            <a:off x="867600" y="2408663"/>
            <a:ext cx="7299370" cy="3485626"/>
          </a:xfrm>
        </p:spPr>
        <p:txBody>
          <a:bodyPr>
            <a:noAutofit/>
          </a:bodyPr>
          <a:lstStyle/>
          <a:p>
            <a:pPr>
              <a:spcAft>
                <a:spcPts val="1200"/>
              </a:spcAft>
            </a:pPr>
            <a:r>
              <a:rPr lang="en-AU" sz="2600" dirty="0"/>
              <a:t>Examples of honesty and integrity include being transparent and open during debate, being accountable for your behaviour and decisions, and being reliable.</a:t>
            </a:r>
          </a:p>
          <a:p>
            <a:pPr>
              <a:spcAft>
                <a:spcPts val="1200"/>
              </a:spcAft>
            </a:pPr>
            <a:r>
              <a:rPr lang="en-AU" sz="2600" dirty="0"/>
              <a:t>Remember, you are representing the needs and interests of your whole community and making decisions about services that affect their daily lives and the use of public resources.</a:t>
            </a:r>
          </a:p>
        </p:txBody>
      </p:sp>
      <p:sp>
        <p:nvSpPr>
          <p:cNvPr id="8" name="Rectangle 7"/>
          <p:cNvSpPr/>
          <p:nvPr/>
        </p:nvSpPr>
        <p:spPr>
          <a:xfrm>
            <a:off x="867600" y="1238737"/>
            <a:ext cx="8933625" cy="892552"/>
          </a:xfrm>
          <a:prstGeom prst="rect">
            <a:avLst/>
          </a:prstGeom>
        </p:spPr>
        <p:txBody>
          <a:bodyPr wrap="square">
            <a:spAutoFit/>
          </a:bodyPr>
          <a:lstStyle/>
          <a:p>
            <a:r>
              <a:rPr lang="en-AU" sz="2600" b="1" dirty="0">
                <a:solidFill>
                  <a:schemeClr val="accent2"/>
                </a:solidFill>
              </a:rPr>
              <a:t>The Code of Conduct requires council members to </a:t>
            </a:r>
            <a:r>
              <a:rPr lang="en-AU" sz="2600" b="1" dirty="0" smtClean="0">
                <a:solidFill>
                  <a:schemeClr val="accent2"/>
                </a:solidFill>
              </a:rPr>
              <a:t/>
            </a:r>
            <a:br>
              <a:rPr lang="en-AU" sz="2600" b="1" dirty="0" smtClean="0">
                <a:solidFill>
                  <a:schemeClr val="accent2"/>
                </a:solidFill>
              </a:rPr>
            </a:br>
            <a:r>
              <a:rPr lang="en-AU" sz="2600" b="1" dirty="0" smtClean="0">
                <a:solidFill>
                  <a:schemeClr val="accent2"/>
                </a:solidFill>
              </a:rPr>
              <a:t>behave </a:t>
            </a:r>
            <a:r>
              <a:rPr lang="en-AU" sz="2600" b="1" dirty="0">
                <a:solidFill>
                  <a:schemeClr val="accent2"/>
                </a:solidFill>
              </a:rPr>
              <a:t>with honesty and integrity when performing duties.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6201" y="2131289"/>
            <a:ext cx="3218601" cy="3359275"/>
          </a:xfrm>
          <a:prstGeom prst="rect">
            <a:avLst/>
          </a:prstGeom>
        </p:spPr>
      </p:pic>
    </p:spTree>
    <p:extLst>
      <p:ext uri="{BB962C8B-B14F-4D97-AF65-F5344CB8AC3E}">
        <p14:creationId xmlns:p14="http://schemas.microsoft.com/office/powerpoint/2010/main" val="2180344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466" y="336948"/>
            <a:ext cx="12234552" cy="718667"/>
          </a:xfrm>
        </p:spPr>
        <p:txBody>
          <a:bodyPr/>
          <a:lstStyle/>
          <a:p>
            <a:r>
              <a:rPr lang="en-AU" dirty="0" smtClean="0"/>
              <a:t>2. Care and diligence</a:t>
            </a:r>
            <a:endParaRPr lang="en-AU" dirty="0"/>
          </a:p>
        </p:txBody>
      </p:sp>
      <p:sp>
        <p:nvSpPr>
          <p:cNvPr id="3" name="Content Placeholder 2"/>
          <p:cNvSpPr>
            <a:spLocks noGrp="1"/>
          </p:cNvSpPr>
          <p:nvPr>
            <p:ph idx="1"/>
          </p:nvPr>
        </p:nvSpPr>
        <p:spPr>
          <a:xfrm>
            <a:off x="913466" y="1361952"/>
            <a:ext cx="7597487" cy="4408312"/>
          </a:xfrm>
        </p:spPr>
        <p:txBody>
          <a:bodyPr>
            <a:normAutofit/>
          </a:bodyPr>
          <a:lstStyle/>
          <a:p>
            <a:pPr lvl="0">
              <a:lnSpc>
                <a:spcPct val="100000"/>
              </a:lnSpc>
              <a:spcAft>
                <a:spcPct val="35000"/>
              </a:spcAft>
            </a:pPr>
            <a:r>
              <a:rPr lang="en-AU" sz="2800" b="1" dirty="0">
                <a:solidFill>
                  <a:schemeClr val="accent2"/>
                </a:solidFill>
              </a:rPr>
              <a:t>Council members need to act with reasonable care and diligence in performing their duties</a:t>
            </a:r>
            <a:r>
              <a:rPr lang="en-AU" sz="2800" b="1" dirty="0" smtClean="0">
                <a:solidFill>
                  <a:schemeClr val="accent2"/>
                </a:solidFill>
              </a:rPr>
              <a:t>.</a:t>
            </a:r>
          </a:p>
          <a:p>
            <a:pPr lvl="0">
              <a:lnSpc>
                <a:spcPct val="100000"/>
              </a:lnSpc>
              <a:spcAft>
                <a:spcPct val="35000"/>
              </a:spcAft>
            </a:pPr>
            <a:r>
              <a:rPr lang="en-AU" sz="2600" dirty="0"/>
              <a:t>This includes reading the agenda ahead of the council meeting and taking into account all of </a:t>
            </a:r>
            <a:r>
              <a:rPr lang="en-AU" sz="2600" dirty="0" smtClean="0"/>
              <a:t/>
            </a:r>
            <a:br>
              <a:rPr lang="en-AU" sz="2600" dirty="0" smtClean="0"/>
            </a:br>
            <a:r>
              <a:rPr lang="en-AU" sz="2600" dirty="0" smtClean="0"/>
              <a:t>the </a:t>
            </a:r>
            <a:r>
              <a:rPr lang="en-AU" sz="2600" dirty="0"/>
              <a:t>information that is available to ensure you </a:t>
            </a:r>
            <a:r>
              <a:rPr lang="en-AU" sz="2600" dirty="0" smtClean="0"/>
              <a:t/>
            </a:r>
            <a:br>
              <a:rPr lang="en-AU" sz="2600" dirty="0" smtClean="0"/>
            </a:br>
            <a:r>
              <a:rPr lang="en-AU" sz="2600" dirty="0" smtClean="0"/>
              <a:t>are </a:t>
            </a:r>
            <a:r>
              <a:rPr lang="en-AU" sz="2600" dirty="0"/>
              <a:t>well informed before reaching a decision. </a:t>
            </a:r>
          </a:p>
          <a:p>
            <a:pPr lvl="0">
              <a:lnSpc>
                <a:spcPct val="100000"/>
              </a:lnSpc>
              <a:spcAft>
                <a:spcPct val="35000"/>
              </a:spcAft>
            </a:pPr>
            <a:r>
              <a:rPr lang="en-AU" sz="2600" dirty="0"/>
              <a:t>It is important to think carefully, considerately </a:t>
            </a:r>
            <a:r>
              <a:rPr lang="en-AU" sz="2600" dirty="0" smtClean="0"/>
              <a:t/>
            </a:r>
            <a:br>
              <a:rPr lang="en-AU" sz="2600" dirty="0" smtClean="0"/>
            </a:br>
            <a:r>
              <a:rPr lang="en-AU" sz="2600" dirty="0" smtClean="0"/>
              <a:t>and </a:t>
            </a:r>
            <a:r>
              <a:rPr lang="en-AU" sz="2600" dirty="0"/>
              <a:t>diligently when carrying out your duties. </a:t>
            </a:r>
          </a:p>
          <a:p>
            <a:endParaRPr lang="en-AU"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733" r="22458"/>
          <a:stretch/>
        </p:blipFill>
        <p:spPr>
          <a:xfrm>
            <a:off x="8048730" y="1895951"/>
            <a:ext cx="3912250" cy="3425074"/>
          </a:xfrm>
          <a:prstGeom prst="rect">
            <a:avLst/>
          </a:prstGeom>
        </p:spPr>
      </p:pic>
    </p:spTree>
    <p:extLst>
      <p:ext uri="{BB962C8B-B14F-4D97-AF65-F5344CB8AC3E}">
        <p14:creationId xmlns:p14="http://schemas.microsoft.com/office/powerpoint/2010/main" val="1711605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 Courtesy</a:t>
            </a:r>
            <a:endParaRPr lang="en-AU" dirty="0"/>
          </a:p>
        </p:txBody>
      </p:sp>
      <p:sp>
        <p:nvSpPr>
          <p:cNvPr id="3" name="Content Placeholder 2"/>
          <p:cNvSpPr>
            <a:spLocks noGrp="1"/>
          </p:cNvSpPr>
          <p:nvPr>
            <p:ph idx="1"/>
          </p:nvPr>
        </p:nvSpPr>
        <p:spPr>
          <a:xfrm>
            <a:off x="5586884" y="1922912"/>
            <a:ext cx="5789484" cy="4161468"/>
          </a:xfrm>
        </p:spPr>
        <p:txBody>
          <a:bodyPr/>
          <a:lstStyle/>
          <a:p>
            <a:r>
              <a:rPr lang="en-AU" sz="2800" b="1" dirty="0">
                <a:solidFill>
                  <a:schemeClr val="accent2"/>
                </a:solidFill>
              </a:rPr>
              <a:t>Be courteous towards other members, council staff, electors and the community. </a:t>
            </a:r>
            <a:endParaRPr lang="en-AU" sz="2800" b="1" dirty="0" smtClean="0">
              <a:solidFill>
                <a:schemeClr val="accent2"/>
              </a:solidFill>
            </a:endParaRPr>
          </a:p>
          <a:p>
            <a:endParaRPr lang="en-AU" sz="2800" b="1" dirty="0">
              <a:solidFill>
                <a:schemeClr val="accent2"/>
              </a:solidFill>
            </a:endParaRPr>
          </a:p>
          <a:p>
            <a:r>
              <a:rPr lang="en-AU" sz="2600" dirty="0"/>
              <a:t>You can do this by being polite and respectful, listening to what others have to say, being on time to council meetings and being considerate of others.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91" y="1711898"/>
            <a:ext cx="5387294" cy="3226997"/>
          </a:xfrm>
          <a:prstGeom prst="rect">
            <a:avLst/>
          </a:prstGeom>
        </p:spPr>
      </p:pic>
    </p:spTree>
    <p:extLst>
      <p:ext uri="{BB962C8B-B14F-4D97-AF65-F5344CB8AC3E}">
        <p14:creationId xmlns:p14="http://schemas.microsoft.com/office/powerpoint/2010/main" val="2950019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808591" y="2090057"/>
            <a:ext cx="4929105" cy="340719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ounded Rectangle 7"/>
          <p:cNvSpPr/>
          <p:nvPr/>
        </p:nvSpPr>
        <p:spPr>
          <a:xfrm>
            <a:off x="739036" y="2091731"/>
            <a:ext cx="4928878" cy="340719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1B040B9-5EC4-4206-B2BD-0D36CB1C3336}"/>
              </a:ext>
            </a:extLst>
          </p:cNvPr>
          <p:cNvSpPr>
            <a:spLocks noGrp="1"/>
          </p:cNvSpPr>
          <p:nvPr>
            <p:ph type="title"/>
          </p:nvPr>
        </p:nvSpPr>
        <p:spPr>
          <a:xfrm>
            <a:off x="867600" y="355998"/>
            <a:ext cx="10508768" cy="718667"/>
          </a:xfrm>
        </p:spPr>
        <p:txBody>
          <a:bodyPr>
            <a:normAutofit/>
          </a:bodyPr>
          <a:lstStyle/>
          <a:p>
            <a:r>
              <a:rPr lang="en-GB" dirty="0"/>
              <a:t>4</a:t>
            </a:r>
            <a:r>
              <a:rPr lang="en-GB" dirty="0" smtClean="0"/>
              <a:t>. Bullying</a:t>
            </a:r>
            <a:endParaRPr lang="en-GB" dirty="0"/>
          </a:p>
        </p:txBody>
      </p:sp>
      <p:sp>
        <p:nvSpPr>
          <p:cNvPr id="3" name="Content Placeholder 2"/>
          <p:cNvSpPr>
            <a:spLocks noGrp="1"/>
          </p:cNvSpPr>
          <p:nvPr>
            <p:ph idx="1"/>
          </p:nvPr>
        </p:nvSpPr>
        <p:spPr>
          <a:xfrm>
            <a:off x="1039660" y="2332891"/>
            <a:ext cx="4628254" cy="4526782"/>
          </a:xfrm>
        </p:spPr>
        <p:txBody>
          <a:bodyPr>
            <a:normAutofit/>
          </a:bodyPr>
          <a:lstStyle/>
          <a:p>
            <a:pPr>
              <a:spcAft>
                <a:spcPts val="1200"/>
              </a:spcAft>
            </a:pPr>
            <a:r>
              <a:rPr lang="en-AU" b="1" dirty="0" smtClean="0"/>
              <a:t>The </a:t>
            </a:r>
            <a:r>
              <a:rPr lang="en-AU" b="1" dirty="0"/>
              <a:t>Code of Conduct prohibits all types of bullying behaviours, including:</a:t>
            </a:r>
          </a:p>
          <a:p>
            <a:pPr marL="342900" lvl="0" indent="-342900">
              <a:buFont typeface="Arial" panose="020B0604020202020204" pitchFamily="34" charset="0"/>
              <a:buChar char="•"/>
            </a:pPr>
            <a:r>
              <a:rPr lang="en-AU" dirty="0"/>
              <a:t>Spreading rumours</a:t>
            </a:r>
          </a:p>
          <a:p>
            <a:pPr marL="342900" lvl="0" indent="-342900">
              <a:buFont typeface="Arial" panose="020B0604020202020204" pitchFamily="34" charset="0"/>
              <a:buChar char="•"/>
            </a:pPr>
            <a:r>
              <a:rPr lang="en-AU" dirty="0"/>
              <a:t>Excluding others</a:t>
            </a:r>
          </a:p>
          <a:p>
            <a:pPr marL="342900" lvl="0" indent="-342900">
              <a:buFont typeface="Arial" panose="020B0604020202020204" pitchFamily="34" charset="0"/>
              <a:buChar char="•"/>
            </a:pPr>
            <a:r>
              <a:rPr lang="en-AU" dirty="0"/>
              <a:t>Hurtful comments</a:t>
            </a:r>
          </a:p>
          <a:p>
            <a:pPr marL="342900" lvl="0" indent="-342900">
              <a:buFont typeface="Arial" panose="020B0604020202020204" pitchFamily="34" charset="0"/>
              <a:buChar char="•"/>
            </a:pPr>
            <a:r>
              <a:rPr lang="en-AU" dirty="0" smtClean="0"/>
              <a:t>Threats</a:t>
            </a:r>
            <a:endParaRPr lang="en-AU" dirty="0"/>
          </a:p>
        </p:txBody>
      </p:sp>
      <p:sp>
        <p:nvSpPr>
          <p:cNvPr id="6" name="Content Placeholder 2"/>
          <p:cNvSpPr txBox="1">
            <a:spLocks/>
          </p:cNvSpPr>
          <p:nvPr/>
        </p:nvSpPr>
        <p:spPr>
          <a:xfrm>
            <a:off x="6002634" y="2331218"/>
            <a:ext cx="4606274" cy="4526782"/>
          </a:xfrm>
          <a:prstGeom prst="rect">
            <a:avLst/>
          </a:prstGeom>
        </p:spPr>
        <p:txBody>
          <a:bodyPr tIns="0">
            <a:normAutofit/>
          </a:bodyPr>
          <a:lstStyle>
            <a:lvl1pPr marL="0" indent="0" algn="l" defTabSz="914400" rtl="0" eaLnBrk="1" latinLnBrk="0" hangingPunct="1">
              <a:lnSpc>
                <a:spcPts val="2662"/>
              </a:lnSpc>
              <a:spcBef>
                <a:spcPts val="0"/>
              </a:spcBef>
              <a:buFont typeface="Arial" panose="020B0604020202020204" pitchFamily="34" charset="0"/>
              <a:buNone/>
              <a:defRPr sz="2396" kern="1200">
                <a:solidFill>
                  <a:srgbClr val="454347"/>
                </a:solidFill>
                <a:latin typeface="+mn-lt"/>
                <a:ea typeface="Lato Light" panose="020F0502020204030203" pitchFamily="34" charset="0"/>
                <a:cs typeface="Lato Light" panose="020F0502020204030203" pitchFamily="34" charset="0"/>
              </a:defRPr>
            </a:lvl1pPr>
            <a:lvl2pPr marL="951387"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559875" indent="-3429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2111212"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719700" indent="-28575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AU" b="1" dirty="0"/>
              <a:t>This also includes cyber bullying, such as:</a:t>
            </a:r>
          </a:p>
          <a:p>
            <a:pPr marL="342900" lvl="0" indent="-342900">
              <a:buFont typeface="Arial" panose="020B0604020202020204" pitchFamily="34" charset="0"/>
              <a:buChar char="•"/>
            </a:pPr>
            <a:r>
              <a:rPr lang="en-AU" dirty="0"/>
              <a:t>Sending nasty messages</a:t>
            </a:r>
          </a:p>
          <a:p>
            <a:pPr marL="342900" lvl="0" indent="-342900">
              <a:buFont typeface="Arial" panose="020B0604020202020204" pitchFamily="34" charset="0"/>
              <a:buChar char="•"/>
            </a:pPr>
            <a:r>
              <a:rPr lang="en-AU" dirty="0"/>
              <a:t>Disrespectful comments on social media</a:t>
            </a:r>
          </a:p>
          <a:p>
            <a:pPr marL="342900" lvl="0" indent="-342900">
              <a:buFont typeface="Arial" panose="020B0604020202020204" pitchFamily="34" charset="0"/>
              <a:buChar char="•"/>
            </a:pPr>
            <a:r>
              <a:rPr lang="en-AU" dirty="0"/>
              <a:t>Prank calls and harassment</a:t>
            </a:r>
          </a:p>
        </p:txBody>
      </p:sp>
      <p:sp>
        <p:nvSpPr>
          <p:cNvPr id="7" name="Rectangle 6"/>
          <p:cNvSpPr/>
          <p:nvPr/>
        </p:nvSpPr>
        <p:spPr>
          <a:xfrm>
            <a:off x="867600" y="1098591"/>
            <a:ext cx="9600631" cy="830997"/>
          </a:xfrm>
          <a:prstGeom prst="rect">
            <a:avLst/>
          </a:prstGeom>
        </p:spPr>
        <p:txBody>
          <a:bodyPr wrap="square">
            <a:spAutoFit/>
          </a:bodyPr>
          <a:lstStyle/>
          <a:p>
            <a:r>
              <a:rPr lang="en-AU" sz="2400" b="1" dirty="0">
                <a:solidFill>
                  <a:schemeClr val="accent2"/>
                </a:solidFill>
              </a:rPr>
              <a:t>As a council member, you are responsible for practicing good behaviour and maintaining respect towards other </a:t>
            </a:r>
            <a:r>
              <a:rPr lang="en-AU" sz="2400" b="1" dirty="0" smtClean="0">
                <a:solidFill>
                  <a:schemeClr val="accent2"/>
                </a:solidFill>
              </a:rPr>
              <a:t>members.</a:t>
            </a:r>
            <a:endParaRPr lang="en-AU" sz="2400" b="1" dirty="0">
              <a:solidFill>
                <a:schemeClr val="accent2"/>
              </a:solidFill>
            </a:endParaRPr>
          </a:p>
        </p:txBody>
      </p:sp>
      <p:pic>
        <p:nvPicPr>
          <p:cNvPr id="10" name="Content Placeholder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738" y="4537665"/>
            <a:ext cx="4408368" cy="2500196"/>
          </a:xfrm>
          <a:prstGeom prst="rect">
            <a:avLst/>
          </a:prstGeom>
        </p:spPr>
      </p:pic>
    </p:spTree>
    <p:extLst>
      <p:ext uri="{BB962C8B-B14F-4D97-AF65-F5344CB8AC3E}">
        <p14:creationId xmlns:p14="http://schemas.microsoft.com/office/powerpoint/2010/main" val="962068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803868" y="406102"/>
            <a:ext cx="8919064" cy="718667"/>
          </a:xfrm>
        </p:spPr>
        <p:txBody>
          <a:bodyPr/>
          <a:lstStyle/>
          <a:p>
            <a:pPr>
              <a:lnSpc>
                <a:spcPct val="100000"/>
              </a:lnSpc>
            </a:pPr>
            <a:r>
              <a:rPr lang="en-GB" dirty="0" smtClean="0"/>
              <a:t>5. Conduct towards council staff</a:t>
            </a:r>
            <a:endParaRPr lang="en-AU" dirty="0"/>
          </a:p>
        </p:txBody>
      </p:sp>
      <p:sp>
        <p:nvSpPr>
          <p:cNvPr id="3" name="Content Placeholder 2"/>
          <p:cNvSpPr>
            <a:spLocks noGrp="1"/>
          </p:cNvSpPr>
          <p:nvPr>
            <p:ph idx="1"/>
          </p:nvPr>
        </p:nvSpPr>
        <p:spPr>
          <a:xfrm>
            <a:off x="803868" y="1442155"/>
            <a:ext cx="7689673" cy="5336307"/>
          </a:xfrm>
        </p:spPr>
        <p:txBody>
          <a:bodyPr>
            <a:normAutofit/>
          </a:bodyPr>
          <a:lstStyle/>
          <a:p>
            <a:pPr>
              <a:lnSpc>
                <a:spcPct val="100000"/>
              </a:lnSpc>
              <a:spcAft>
                <a:spcPts val="1200"/>
              </a:spcAft>
            </a:pPr>
            <a:r>
              <a:rPr lang="en-AU" sz="2800" b="1" dirty="0">
                <a:solidFill>
                  <a:schemeClr val="accent2"/>
                </a:solidFill>
              </a:rPr>
              <a:t>As a council member, you must not interfere in the management of council staff.</a:t>
            </a:r>
          </a:p>
          <a:p>
            <a:pPr marL="342900" indent="-342900">
              <a:spcAft>
                <a:spcPts val="1200"/>
              </a:spcAft>
              <a:buFont typeface="Arial" panose="020B0604020202020204" pitchFamily="34" charset="0"/>
              <a:buChar char="•"/>
            </a:pPr>
            <a:r>
              <a:rPr lang="en-AU" sz="2400" dirty="0"/>
              <a:t>Council members do not have authority to direct, manage or reprimand council staff (other than the CEO). For example, a member should not criticise or say something bad about council staff in the open section of council meetings</a:t>
            </a:r>
            <a:r>
              <a:rPr lang="en-AU" sz="2400" dirty="0" smtClean="0"/>
              <a:t>.</a:t>
            </a:r>
          </a:p>
          <a:p>
            <a:pPr marL="342900" indent="-342900">
              <a:spcAft>
                <a:spcPts val="1200"/>
              </a:spcAft>
              <a:buFont typeface="Arial" panose="020B0604020202020204" pitchFamily="34" charset="0"/>
              <a:buChar char="•"/>
            </a:pPr>
            <a:r>
              <a:rPr lang="en-AU" sz="2400" dirty="0" smtClean="0"/>
              <a:t>The CEO is responsible for managing council staff, employees and contractors. </a:t>
            </a:r>
            <a:r>
              <a:rPr lang="en-AU" sz="2400" dirty="0"/>
              <a:t>If you have an issue in relation to council staff you should talk to the </a:t>
            </a:r>
            <a:r>
              <a:rPr lang="en-AU" sz="2400" dirty="0" smtClean="0"/>
              <a:t>CEO. Council is responsible for managing the CEO.</a:t>
            </a:r>
            <a:endParaRPr lang="en-AU" sz="2400" dirty="0"/>
          </a:p>
        </p:txBody>
      </p:sp>
      <p:sp>
        <p:nvSpPr>
          <p:cNvPr id="8" name="Rounded Rectangle 7"/>
          <p:cNvSpPr/>
          <p:nvPr/>
        </p:nvSpPr>
        <p:spPr>
          <a:xfrm>
            <a:off x="9788447" y="0"/>
            <a:ext cx="2403553" cy="6858000"/>
          </a:xfrm>
          <a:prstGeom prst="roundRect">
            <a:avLst>
              <a:gd name="adj" fmla="val 0"/>
            </a:avLst>
          </a:prstGeom>
          <a:solidFill>
            <a:srgbClr val="018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6262" y="3273725"/>
            <a:ext cx="6230644" cy="3504738"/>
          </a:xfrm>
          <a:prstGeom prst="rect">
            <a:avLst/>
          </a:prstGeom>
        </p:spPr>
      </p:pic>
    </p:spTree>
    <p:extLst>
      <p:ext uri="{BB962C8B-B14F-4D97-AF65-F5344CB8AC3E}">
        <p14:creationId xmlns:p14="http://schemas.microsoft.com/office/powerpoint/2010/main" val="744464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1 - Title and general content with Arafura Blue">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otx" id="{977BA717-84F0-41A7-ABA8-59108102C9C3}" vid="{05562CCE-7DAC-41D0-98FE-EFB474874B42}"/>
    </a:ext>
  </a:extLst>
</a:theme>
</file>

<file path=ppt/theme/theme2.xml><?xml version="1.0" encoding="utf-8"?>
<a:theme xmlns:a="http://schemas.openxmlformats.org/drawingml/2006/main" name="Section 2 - Body content with secondary colours">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otx" id="{977BA717-84F0-41A7-ABA8-59108102C9C3}" vid="{BC4C56D5-E782-435F-8ADA-D12363CC92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B7FB8209-CC41-41E2-9618-BF8EE9E59A48}">
  <we:reference id="wa200000113" version="1.0.0.0" store="en-US" storeType="OMEX"/>
  <we:alternateReferences>
    <we:reference id="wa200000113" version="1.0.0.0" store="WA20000011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9C679C6-47BC-4F5A-BBC2-E79D06877E23}">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AF94125-76F9-480D-A667-60029CC0F5BA}">
  <we:reference id="wa200000729" version="3.13.175.0" store="en-US" storeType="OMEX"/>
  <we:alternateReferences>
    <we:reference id="wa200000729" version="3.13.175.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CM Intranet Document Centre Document" ma:contentTypeID="0x0101006B287B18E1DA614A9DBDD73AB7F124EF0095AA4EF1363EEC4EB64884E07E198D90" ma:contentTypeVersion="29" ma:contentTypeDescription="Documents in the Document Centre" ma:contentTypeScope="" ma:versionID="85fac4ed0b40066ee3ed768d94ccf5f9">
  <xsd:schema xmlns:xsd="http://www.w3.org/2001/XMLSchema" xmlns:xs="http://www.w3.org/2001/XMLSchema" xmlns:p="http://schemas.microsoft.com/office/2006/metadata/properties" xmlns:ns2="36070e3c-a24d-436f-ab88-7b514c9a971a" xmlns:ns4="http://schemas.microsoft.com/sharepoint/v4" targetNamespace="http://schemas.microsoft.com/office/2006/metadata/properties" ma:root="true" ma:fieldsID="2e959c9cde93b6aeeb00a33d197a1b93" ns2:_="" ns4:_="">
    <xsd:import namespace="36070e3c-a24d-436f-ab88-7b514c9a971a"/>
    <xsd:import namespace="http://schemas.microsoft.com/sharepoint/v4"/>
    <xsd:element name="properties">
      <xsd:complexType>
        <xsd:sequence>
          <xsd:element name="documentManagement">
            <xsd:complexType>
              <xsd:all>
                <xsd:element ref="ns2:DCMIntDocCentreDocType"/>
                <xsd:element ref="ns2:DCMIntDocCentreReviewDate"/>
                <xsd:element ref="ns2:DCMIntDocCentreFunction" minOccurs="0"/>
                <xsd:element ref="ns2:DCMIntDocCentreCategory" minOccurs="0"/>
                <xsd:element ref="ns2:_dlc_DocId" minOccurs="0"/>
                <xsd:element ref="ns2:_dlc_DocIdUrl" minOccurs="0"/>
                <xsd:element ref="ns2:_dlc_DocIdPersistId" minOccurs="0"/>
                <xsd:element ref="ns2:TaxKeywordTaxHTField" minOccurs="0"/>
                <xsd:element ref="ns2:TaxCatchAll" minOccurs="0"/>
                <xsd:element ref="ns2:TaxCatchAllLabel" minOccurs="0"/>
                <xsd:element ref="ns2:DCMIntDate" minOccurs="0"/>
                <xsd:element ref="ns2:SharedWithUser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70e3c-a24d-436f-ab88-7b514c9a971a" elementFormDefault="qualified">
    <xsd:import namespace="http://schemas.microsoft.com/office/2006/documentManagement/types"/>
    <xsd:import namespace="http://schemas.microsoft.com/office/infopath/2007/PartnerControls"/>
    <xsd:element name="DCMIntDocCentreDocType" ma:index="2" ma:displayName="Document Type" ma:format="Dropdown" ma:internalName="DCMIntDocCentreDocType" ma:readOnly="false">
      <xsd:simpleType>
        <xsd:restriction base="dms:Choice">
          <xsd:enumeration value="Policy"/>
          <xsd:enumeration value="Procedure"/>
          <xsd:enumeration value="Form"/>
          <xsd:enumeration value="Guideline"/>
          <xsd:enumeration value="Template"/>
          <xsd:enumeration value="Information"/>
        </xsd:restriction>
      </xsd:simpleType>
    </xsd:element>
    <xsd:element name="DCMIntDocCentreReviewDate" ma:index="3" ma:displayName="Review Date" ma:format="DateOnly" ma:internalName="DCMIntDocCentreReviewDate" ma:readOnly="false">
      <xsd:simpleType>
        <xsd:restriction base="dms:DateTime"/>
      </xsd:simpleType>
    </xsd:element>
    <xsd:element name="DCMIntDocCentreFunction" ma:index="4" nillable="true" ma:displayName="Function" ma:hidden="true" ma:internalName="DCMIntDocCentreFunction" ma:readOnly="false">
      <xsd:simpleType>
        <xsd:restriction base="dms:Text">
          <xsd:maxLength value="255"/>
        </xsd:restriction>
      </xsd:simpleType>
    </xsd:element>
    <xsd:element name="DCMIntDocCentreCategory" ma:index="5" nillable="true" ma:displayName="Category" ma:hidden="true" ma:internalName="DCMIntDocCentreCategory" ma:readOnly="false">
      <xsd:simpleType>
        <xsd:restriction base="dms:Text">
          <xsd:maxLength value="255"/>
        </xsd:restriction>
      </xsd:simpleType>
    </xsd:element>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KeywordTaxHTField" ma:index="10" nillable="true" ma:taxonomy="true" ma:internalName="TaxKeywordTaxHTField" ma:taxonomyFieldName="TaxKeyword" ma:displayName="Enterprise Keywords" ma:readOnly="false" ma:fieldId="{23f27201-bee3-471e-b2e7-b64fd8b7ca38}" ma:taxonomyMulti="true" ma:sspId="3d175327-6c8e-4629-9a24-c5915f27c813"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description="" ma:hidden="true" ma:list="{e2345f4a-d9bf-43e7-bc3e-c845a3c84e6a}" ma:internalName="TaxCatchAll" ma:showField="CatchAllData" ma:web="36070e3c-a24d-436f-ab88-7b514c9a971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e2345f4a-d9bf-43e7-bc3e-c845a3c84e6a}" ma:internalName="TaxCatchAllLabel" ma:readOnly="true" ma:showField="CatchAllDataLabel" ma:web="36070e3c-a24d-436f-ab88-7b514c9a971a">
      <xsd:complexType>
        <xsd:complexContent>
          <xsd:extension base="dms:MultiChoiceLookup">
            <xsd:sequence>
              <xsd:element name="Value" type="dms:Lookup" maxOccurs="unbounded" minOccurs="0" nillable="true"/>
            </xsd:sequence>
          </xsd:extension>
        </xsd:complexContent>
      </xsd:complexType>
    </xsd:element>
    <xsd:element name="DCMIntDate" ma:index="14" nillable="true" ma:displayName="Date Effective" ma:format="DateOnly" ma:hidden="true" ma:internalName="DCMIntDate" ma:readOnly="false">
      <xsd:simpleType>
        <xsd:restriction base="dms:DateTime"/>
      </xsd:simple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36070e3c-a24d-436f-ab88-7b514c9a971a"/>
    <DCMIntDate xmlns="36070e3c-a24d-436f-ab88-7b514c9a971a">2019-08-31T14:30:00+00:00</DCMIntDate>
    <TaxKeywordTaxHTField xmlns="36070e3c-a24d-436f-ab88-7b514c9a971a">
      <Terms xmlns="http://schemas.microsoft.com/office/infopath/2007/PartnerControls"/>
    </TaxKeywordTaxHTField>
    <IconOverlay xmlns="http://schemas.microsoft.com/sharepoint/v4" xsi:nil="true"/>
    <DCMIntDocCentreCategory xmlns="36070e3c-a24d-436f-ab88-7b514c9a971a">CM&amp;C Standard Templates</DCMIntDocCentreCategory>
    <DCMIntDocCentreReviewDate xmlns="36070e3c-a24d-436f-ab88-7b514c9a971a">2020-04-30T14:30:00+00:00</DCMIntDocCentreReviewDate>
    <DCMIntDocCentreFunction xmlns="36070e3c-a24d-436f-ab88-7b514c9a971a">Agency</DCMIntDocCentreFunction>
    <DCMIntDocCentreDocType xmlns="36070e3c-a24d-436f-ab88-7b514c9a971a">Template</DCMIntDocCentreDocType>
    <_dlc_DocId xmlns="36070e3c-a24d-436f-ab88-7b514c9a971a">DCMSP-1454564033-1157</_dlc_DocId>
    <_dlc_DocIdUrl xmlns="36070e3c-a24d-436f-ab88-7b514c9a971a">
      <Url>http://dcm.sp.nt.gov.au/documentcentre/_layouts/15/DocIdRedir.aspx?ID=DCMSP-1454564033-1157</Url>
      <Description>DCMSP-1454564033-1157</Description>
    </_dlc_DocIdUrl>
  </documentManagement>
</p:properties>
</file>

<file path=customXml/itemProps1.xml><?xml version="1.0" encoding="utf-8"?>
<ds:datastoreItem xmlns:ds="http://schemas.openxmlformats.org/officeDocument/2006/customXml" ds:itemID="{A84BDF6C-649F-4D9D-86CA-CCB85911F78B}">
  <ds:schemaRefs>
    <ds:schemaRef ds:uri="http://schemas.microsoft.com/sharepoint/events"/>
  </ds:schemaRefs>
</ds:datastoreItem>
</file>

<file path=customXml/itemProps2.xml><?xml version="1.0" encoding="utf-8"?>
<ds:datastoreItem xmlns:ds="http://schemas.openxmlformats.org/officeDocument/2006/customXml" ds:itemID="{372B23F1-DA28-4D61-9B9A-BD521CD8812B}">
  <ds:schemaRefs>
    <ds:schemaRef ds:uri="http://schemas.microsoft.com/sharepoint/v3/contenttype/forms"/>
  </ds:schemaRefs>
</ds:datastoreItem>
</file>

<file path=customXml/itemProps3.xml><?xml version="1.0" encoding="utf-8"?>
<ds:datastoreItem xmlns:ds="http://schemas.openxmlformats.org/officeDocument/2006/customXml" ds:itemID="{526C0D1E-DCC3-4655-B568-BA4DDCED84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70e3c-a24d-436f-ab88-7b514c9a971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D8DF706-2B96-4249-8DEF-3DE2CAF5B2B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dcmitype/"/>
    <ds:schemaRef ds:uri="http://schemas.openxmlformats.org/package/2006/metadata/core-properties"/>
    <ds:schemaRef ds:uri="http://schemas.microsoft.com/sharepoint/v4"/>
    <ds:schemaRef ds:uri="36070e3c-a24d-436f-ab88-7b514c9a971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3061</TotalTime>
  <Words>2785</Words>
  <Application>Microsoft Office PowerPoint</Application>
  <PresentationFormat>Widescreen</PresentationFormat>
  <Paragraphs>208</Paragraphs>
  <Slides>30</Slides>
  <Notes>19</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Lato</vt:lpstr>
      <vt:lpstr>Lato Light</vt:lpstr>
      <vt:lpstr>Lato Semibold</vt:lpstr>
      <vt:lpstr>Symbol</vt:lpstr>
      <vt:lpstr>Times New Roman</vt:lpstr>
      <vt:lpstr>Section 1 - Title and general content with Arafura Blue</vt:lpstr>
      <vt:lpstr>Section 2 - Body content with secondary colours</vt:lpstr>
      <vt:lpstr>PowerPoint Presentation</vt:lpstr>
      <vt:lpstr>Course overview</vt:lpstr>
      <vt:lpstr>PowerPoint Presentation</vt:lpstr>
      <vt:lpstr>What is the Code of Conduct?</vt:lpstr>
      <vt:lpstr>1. Honesty and integrity</vt:lpstr>
      <vt:lpstr>2. Care and diligence</vt:lpstr>
      <vt:lpstr>3. Courtesy</vt:lpstr>
      <vt:lpstr>4. Bullying</vt:lpstr>
      <vt:lpstr>5. Conduct towards council staff</vt:lpstr>
      <vt:lpstr>6. Respecting cultural diversity</vt:lpstr>
      <vt:lpstr>7. Conflict of interest</vt:lpstr>
      <vt:lpstr>7.1 Conflict of interest</vt:lpstr>
      <vt:lpstr>8. Confidential information</vt:lpstr>
      <vt:lpstr>9. Gifts</vt:lpstr>
      <vt:lpstr>10. Accountability</vt:lpstr>
      <vt:lpstr>11. Putting the interests of people in your council area first</vt:lpstr>
      <vt:lpstr>12. Training</vt:lpstr>
      <vt:lpstr>13. What happens if a council member breaches the Code of Conduct?</vt:lpstr>
      <vt:lpstr>Quiz</vt:lpstr>
      <vt:lpstr>1. What should a council member do to be accountable to the community? </vt:lpstr>
      <vt:lpstr>2. It is okay for council members to accept gifts or benefits that might influence their decisions.</vt:lpstr>
      <vt:lpstr>3. Who should follow the Code of Conduct? </vt:lpstr>
      <vt:lpstr>4. Council members must not share confidential information. </vt:lpstr>
      <vt:lpstr>5. Why is it important to have a Code of Conduct? </vt:lpstr>
      <vt:lpstr>6. What behaviours might be considered bullying? </vt:lpstr>
      <vt:lpstr>7. The Code of Conduct outlines the values and standards members are expected to follow.</vt:lpstr>
      <vt:lpstr>8. What is included in the Code of Conduct? </vt:lpstr>
      <vt:lpstr>9. What is the Code of Conduct intended for? </vt:lpstr>
      <vt:lpstr>10. What are examples of being courteous?</vt:lpstr>
      <vt:lpstr>Resources</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without image</dc:title>
  <dc:creator>Northern Territory Government</dc:creator>
  <cp:lastModifiedBy>Linda Weatherhead</cp:lastModifiedBy>
  <cp:revision>157</cp:revision>
  <cp:lastPrinted>2021-10-19T02:13:13Z</cp:lastPrinted>
  <dcterms:created xsi:type="dcterms:W3CDTF">2019-09-16T03:59:38Z</dcterms:created>
  <dcterms:modified xsi:type="dcterms:W3CDTF">2022-02-03T09:02:56Z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0x0101006B287B18E1DA614A9DBDD73AB7F124EF0095AA4EF1363EEC4EB64884E07E198D90</vt:lpwstr>
  </property>
  <property fmtid="{D5CDD505-2E9C-101B-9397-08002B2CF9AE}" pid="3" name="TaxKeyword">
    <vt:lpwstr/>
  </property>
  <property fmtid="{D5CDD505-2E9C-101B-9397-08002B2CF9AE}" pid="4" name="_dlc_DocIdItemGuid">
    <vt:lpwstr>e86239ce-4e8e-44bf-b3d9-3df583d5f830</vt:lpwstr>
  </property>
  <property fmtid="{D5CDD505-2E9C-101B-9397-08002B2CF9AE}" pid="5" name="_docset_NoMedatataSyncRequired">
    <vt:lpwstr>False</vt:lpwstr>
  </property>
</Properties>
</file>