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3" r:id="rId6"/>
  </p:sldMasterIdLst>
  <p:notesMasterIdLst>
    <p:notesMasterId r:id="rId40"/>
  </p:notesMasterIdLst>
  <p:sldIdLst>
    <p:sldId id="326" r:id="rId7"/>
    <p:sldId id="294" r:id="rId8"/>
    <p:sldId id="277" r:id="rId9"/>
    <p:sldId id="280" r:id="rId10"/>
    <p:sldId id="321" r:id="rId11"/>
    <p:sldId id="318" r:id="rId12"/>
    <p:sldId id="322" r:id="rId13"/>
    <p:sldId id="296" r:id="rId14"/>
    <p:sldId id="327" r:id="rId15"/>
    <p:sldId id="297" r:id="rId16"/>
    <p:sldId id="298" r:id="rId17"/>
    <p:sldId id="299" r:id="rId18"/>
    <p:sldId id="323" r:id="rId19"/>
    <p:sldId id="301" r:id="rId20"/>
    <p:sldId id="303" r:id="rId21"/>
    <p:sldId id="324" r:id="rId22"/>
    <p:sldId id="325" r:id="rId23"/>
    <p:sldId id="320" r:id="rId24"/>
    <p:sldId id="334" r:id="rId25"/>
    <p:sldId id="305" r:id="rId26"/>
    <p:sldId id="306" r:id="rId27"/>
    <p:sldId id="307" r:id="rId28"/>
    <p:sldId id="308" r:id="rId29"/>
    <p:sldId id="310" r:id="rId30"/>
    <p:sldId id="312" r:id="rId31"/>
    <p:sldId id="313" r:id="rId32"/>
    <p:sldId id="314" r:id="rId33"/>
    <p:sldId id="328" r:id="rId34"/>
    <p:sldId id="329" r:id="rId35"/>
    <p:sldId id="330" r:id="rId36"/>
    <p:sldId id="331" r:id="rId37"/>
    <p:sldId id="332" r:id="rId38"/>
    <p:sldId id="333" r:id="rId3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id="{7EDDF8A8-7696-46D3-A45C-48D1A560C472}">
          <p14:sldIdLst>
            <p14:sldId id="326"/>
            <p14:sldId id="294"/>
            <p14:sldId id="277"/>
            <p14:sldId id="280"/>
            <p14:sldId id="321"/>
            <p14:sldId id="318"/>
            <p14:sldId id="322"/>
            <p14:sldId id="296"/>
            <p14:sldId id="327"/>
            <p14:sldId id="297"/>
            <p14:sldId id="298"/>
            <p14:sldId id="299"/>
            <p14:sldId id="323"/>
            <p14:sldId id="301"/>
          </p14:sldIdLst>
        </p14:section>
        <p14:section name="Section" id="{98D1CFC9-DB7A-46D0-967D-01FE41399260}">
          <p14:sldIdLst>
            <p14:sldId id="303"/>
            <p14:sldId id="324"/>
            <p14:sldId id="325"/>
            <p14:sldId id="320"/>
            <p14:sldId id="334"/>
            <p14:sldId id="305"/>
            <p14:sldId id="306"/>
          </p14:sldIdLst>
        </p14:section>
        <p14:section name="Untitled Section" id="{742D85F9-1048-4000-BCE8-4E23CD32F6CC}">
          <p14:sldIdLst>
            <p14:sldId id="307"/>
            <p14:sldId id="308"/>
            <p14:sldId id="310"/>
            <p14:sldId id="312"/>
            <p14:sldId id="313"/>
            <p14:sldId id="314"/>
            <p14:sldId id="328"/>
            <p14:sldId id="329"/>
            <p14:sldId id="330"/>
            <p14:sldId id="331"/>
            <p14:sldId id="332"/>
            <p14:sldId id="333"/>
          </p14:sldIdLst>
        </p14:section>
      </p14:sectionLst>
    </p:ext>
    <p:ext uri="{EFAFB233-063F-42B5-8137-9DF3F51BA10A}">
      <p15:sldGuideLst xmlns:p15="http://schemas.microsoft.com/office/powerpoint/2012/main">
        <p15:guide id="1" orient="horz" pos="2160" userDrawn="1">
          <p15:clr>
            <a:srgbClr val="A4A3A4"/>
          </p15:clr>
        </p15:guide>
        <p15:guide id="2" pos="20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347"/>
    <a:srgbClr val="00A7BC"/>
    <a:srgbClr val="93F2FF"/>
    <a:srgbClr val="B3F6FF"/>
    <a:srgbClr val="0071BC"/>
    <a:srgbClr val="40A1CC"/>
    <a:srgbClr val="308DB6"/>
    <a:srgbClr val="6CB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1" autoAdjust="0"/>
  </p:normalViewPr>
  <p:slideViewPr>
    <p:cSldViewPr snapToGrid="0">
      <p:cViewPr varScale="1">
        <p:scale>
          <a:sx n="99" d="100"/>
          <a:sy n="99" d="100"/>
        </p:scale>
        <p:origin x="258" y="90"/>
      </p:cViewPr>
      <p:guideLst>
        <p:guide orient="horz" pos="2160"/>
        <p:guide pos="209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6" d="100"/>
          <a:sy n="76" d="100"/>
        </p:scale>
        <p:origin x="2933"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15108431-F5CD-4B8D-B69D-AC22F6298876}" type="datetimeFigureOut">
              <a:rPr lang="en-AU" smtClean="0"/>
              <a:t>5/04/2022</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A620F803-147E-4009-B2C7-560ADCDC8DE9}" type="slidenum">
              <a:rPr lang="en-AU" smtClean="0"/>
              <a:t>‹#›</a:t>
            </a:fld>
            <a:endParaRPr lang="en-AU"/>
          </a:p>
        </p:txBody>
      </p:sp>
    </p:spTree>
    <p:extLst>
      <p:ext uri="{BB962C8B-B14F-4D97-AF65-F5344CB8AC3E}">
        <p14:creationId xmlns:p14="http://schemas.microsoft.com/office/powerpoint/2010/main" val="2270200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a:t>
            </a:fld>
            <a:endParaRPr lang="en-AU"/>
          </a:p>
        </p:txBody>
      </p:sp>
    </p:spTree>
    <p:extLst>
      <p:ext uri="{BB962C8B-B14F-4D97-AF65-F5344CB8AC3E}">
        <p14:creationId xmlns:p14="http://schemas.microsoft.com/office/powerpoint/2010/main" val="1042492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10</a:t>
            </a:fld>
            <a:endParaRPr lang="en-AU"/>
          </a:p>
        </p:txBody>
      </p:sp>
    </p:spTree>
    <p:extLst>
      <p:ext uri="{BB962C8B-B14F-4D97-AF65-F5344CB8AC3E}">
        <p14:creationId xmlns:p14="http://schemas.microsoft.com/office/powerpoint/2010/main" val="116300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11</a:t>
            </a:fld>
            <a:endParaRPr lang="en-AU"/>
          </a:p>
        </p:txBody>
      </p:sp>
    </p:spTree>
    <p:extLst>
      <p:ext uri="{BB962C8B-B14F-4D97-AF65-F5344CB8AC3E}">
        <p14:creationId xmlns:p14="http://schemas.microsoft.com/office/powerpoint/2010/main" val="1319389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12</a:t>
            </a:fld>
            <a:endParaRPr lang="en-AU"/>
          </a:p>
        </p:txBody>
      </p:sp>
    </p:spTree>
    <p:extLst>
      <p:ext uri="{BB962C8B-B14F-4D97-AF65-F5344CB8AC3E}">
        <p14:creationId xmlns:p14="http://schemas.microsoft.com/office/powerpoint/2010/main" val="358503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situations are difficult because it may not be an actual conflict of interest, however how people perceive the workings the council is important.</a:t>
            </a:r>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13</a:t>
            </a:fld>
            <a:endParaRPr lang="en-AU"/>
          </a:p>
        </p:txBody>
      </p:sp>
    </p:spTree>
    <p:extLst>
      <p:ext uri="{BB962C8B-B14F-4D97-AF65-F5344CB8AC3E}">
        <p14:creationId xmlns:p14="http://schemas.microsoft.com/office/powerpoint/2010/main" val="1919303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a friend of yours is applying for the CEO position or an organisation you used to work for is going to be benefit form the development of an industrial area then others might think that you influenced council on their behalf.</a:t>
            </a:r>
          </a:p>
          <a:p>
            <a:endParaRPr lang="en-AU" dirty="0"/>
          </a:p>
          <a:p>
            <a:r>
              <a:rPr lang="en-AU" dirty="0"/>
              <a:t>In short, if someone is likely to make a complaint it is worth considering whether a perceived conflict of interest might exist and, if so, removing yourself from decision making.</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14</a:t>
            </a:fld>
            <a:endParaRPr lang="en-AU"/>
          </a:p>
        </p:txBody>
      </p:sp>
    </p:spTree>
    <p:extLst>
      <p:ext uri="{BB962C8B-B14F-4D97-AF65-F5344CB8AC3E}">
        <p14:creationId xmlns:p14="http://schemas.microsoft.com/office/powerpoint/2010/main" val="1474739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15</a:t>
            </a:fld>
            <a:endParaRPr lang="en-AU"/>
          </a:p>
        </p:txBody>
      </p:sp>
    </p:spTree>
    <p:extLst>
      <p:ext uri="{BB962C8B-B14F-4D97-AF65-F5344CB8AC3E}">
        <p14:creationId xmlns:p14="http://schemas.microsoft.com/office/powerpoint/2010/main" val="285381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16</a:t>
            </a:fld>
            <a:endParaRPr lang="en-AU"/>
          </a:p>
        </p:txBody>
      </p:sp>
    </p:spTree>
    <p:extLst>
      <p:ext uri="{BB962C8B-B14F-4D97-AF65-F5344CB8AC3E}">
        <p14:creationId xmlns:p14="http://schemas.microsoft.com/office/powerpoint/2010/main" val="74816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17</a:t>
            </a:fld>
            <a:endParaRPr lang="en-AU"/>
          </a:p>
        </p:txBody>
      </p:sp>
    </p:spTree>
    <p:extLst>
      <p:ext uri="{BB962C8B-B14F-4D97-AF65-F5344CB8AC3E}">
        <p14:creationId xmlns:p14="http://schemas.microsoft.com/office/powerpoint/2010/main" val="2974851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18</a:t>
            </a:fld>
            <a:endParaRPr lang="en-AU"/>
          </a:p>
        </p:txBody>
      </p:sp>
    </p:spTree>
    <p:extLst>
      <p:ext uri="{BB962C8B-B14F-4D97-AF65-F5344CB8AC3E}">
        <p14:creationId xmlns:p14="http://schemas.microsoft.com/office/powerpoint/2010/main" val="309387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19</a:t>
            </a:fld>
            <a:endParaRPr lang="en-AU"/>
          </a:p>
        </p:txBody>
      </p:sp>
    </p:spTree>
    <p:extLst>
      <p:ext uri="{BB962C8B-B14F-4D97-AF65-F5344CB8AC3E}">
        <p14:creationId xmlns:p14="http://schemas.microsoft.com/office/powerpoint/2010/main" val="13388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a:t>
            </a:fld>
            <a:endParaRPr lang="en-AU"/>
          </a:p>
        </p:txBody>
      </p:sp>
    </p:spTree>
    <p:extLst>
      <p:ext uri="{BB962C8B-B14F-4D97-AF65-F5344CB8AC3E}">
        <p14:creationId xmlns:p14="http://schemas.microsoft.com/office/powerpoint/2010/main" val="2835734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20</a:t>
            </a:fld>
            <a:endParaRPr lang="en-AU"/>
          </a:p>
        </p:txBody>
      </p:sp>
    </p:spTree>
    <p:extLst>
      <p:ext uri="{BB962C8B-B14F-4D97-AF65-F5344CB8AC3E}">
        <p14:creationId xmlns:p14="http://schemas.microsoft.com/office/powerpoint/2010/main" val="673133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21</a:t>
            </a:fld>
            <a:endParaRPr lang="en-AU"/>
          </a:p>
        </p:txBody>
      </p:sp>
    </p:spTree>
    <p:extLst>
      <p:ext uri="{BB962C8B-B14F-4D97-AF65-F5344CB8AC3E}">
        <p14:creationId xmlns:p14="http://schemas.microsoft.com/office/powerpoint/2010/main" val="4041650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22</a:t>
            </a:fld>
            <a:endParaRPr lang="en-AU"/>
          </a:p>
        </p:txBody>
      </p:sp>
    </p:spTree>
    <p:extLst>
      <p:ext uri="{BB962C8B-B14F-4D97-AF65-F5344CB8AC3E}">
        <p14:creationId xmlns:p14="http://schemas.microsoft.com/office/powerpoint/2010/main" val="2391833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23</a:t>
            </a:fld>
            <a:endParaRPr lang="en-AU"/>
          </a:p>
        </p:txBody>
      </p:sp>
    </p:spTree>
    <p:extLst>
      <p:ext uri="{BB962C8B-B14F-4D97-AF65-F5344CB8AC3E}">
        <p14:creationId xmlns:p14="http://schemas.microsoft.com/office/powerpoint/2010/main" val="765840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24</a:t>
            </a:fld>
            <a:endParaRPr lang="en-AU"/>
          </a:p>
        </p:txBody>
      </p:sp>
    </p:spTree>
    <p:extLst>
      <p:ext uri="{BB962C8B-B14F-4D97-AF65-F5344CB8AC3E}">
        <p14:creationId xmlns:p14="http://schemas.microsoft.com/office/powerpoint/2010/main" val="370947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25</a:t>
            </a:fld>
            <a:endParaRPr lang="en-AU"/>
          </a:p>
        </p:txBody>
      </p:sp>
    </p:spTree>
    <p:extLst>
      <p:ext uri="{BB962C8B-B14F-4D97-AF65-F5344CB8AC3E}">
        <p14:creationId xmlns:p14="http://schemas.microsoft.com/office/powerpoint/2010/main" val="52499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26</a:t>
            </a:fld>
            <a:endParaRPr lang="en-AU"/>
          </a:p>
        </p:txBody>
      </p:sp>
    </p:spTree>
    <p:extLst>
      <p:ext uri="{BB962C8B-B14F-4D97-AF65-F5344CB8AC3E}">
        <p14:creationId xmlns:p14="http://schemas.microsoft.com/office/powerpoint/2010/main" val="698138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27</a:t>
            </a:fld>
            <a:endParaRPr lang="en-AU"/>
          </a:p>
        </p:txBody>
      </p:sp>
    </p:spTree>
    <p:extLst>
      <p:ext uri="{BB962C8B-B14F-4D97-AF65-F5344CB8AC3E}">
        <p14:creationId xmlns:p14="http://schemas.microsoft.com/office/powerpoint/2010/main" val="37508060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28</a:t>
            </a:fld>
            <a:endParaRPr lang="en-AU"/>
          </a:p>
        </p:txBody>
      </p:sp>
    </p:spTree>
    <p:extLst>
      <p:ext uri="{BB962C8B-B14F-4D97-AF65-F5344CB8AC3E}">
        <p14:creationId xmlns:p14="http://schemas.microsoft.com/office/powerpoint/2010/main" val="2401642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29</a:t>
            </a:fld>
            <a:endParaRPr lang="en-AU"/>
          </a:p>
        </p:txBody>
      </p:sp>
    </p:spTree>
    <p:extLst>
      <p:ext uri="{BB962C8B-B14F-4D97-AF65-F5344CB8AC3E}">
        <p14:creationId xmlns:p14="http://schemas.microsoft.com/office/powerpoint/2010/main" val="598391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a:t>
            </a:fld>
            <a:endParaRPr lang="en-AU"/>
          </a:p>
        </p:txBody>
      </p:sp>
    </p:spTree>
    <p:extLst>
      <p:ext uri="{BB962C8B-B14F-4D97-AF65-F5344CB8AC3E}">
        <p14:creationId xmlns:p14="http://schemas.microsoft.com/office/powerpoint/2010/main" val="31221390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30</a:t>
            </a:fld>
            <a:endParaRPr lang="en-AU"/>
          </a:p>
        </p:txBody>
      </p:sp>
    </p:spTree>
    <p:extLst>
      <p:ext uri="{BB962C8B-B14F-4D97-AF65-F5344CB8AC3E}">
        <p14:creationId xmlns:p14="http://schemas.microsoft.com/office/powerpoint/2010/main" val="1340820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31</a:t>
            </a:fld>
            <a:endParaRPr lang="en-AU"/>
          </a:p>
        </p:txBody>
      </p:sp>
    </p:spTree>
    <p:extLst>
      <p:ext uri="{BB962C8B-B14F-4D97-AF65-F5344CB8AC3E}">
        <p14:creationId xmlns:p14="http://schemas.microsoft.com/office/powerpoint/2010/main" val="36807933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32</a:t>
            </a:fld>
            <a:endParaRPr lang="en-AU"/>
          </a:p>
        </p:txBody>
      </p:sp>
    </p:spTree>
    <p:extLst>
      <p:ext uri="{BB962C8B-B14F-4D97-AF65-F5344CB8AC3E}">
        <p14:creationId xmlns:p14="http://schemas.microsoft.com/office/powerpoint/2010/main" val="200846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4</a:t>
            </a:fld>
            <a:endParaRPr lang="en-AU"/>
          </a:p>
        </p:txBody>
      </p:sp>
    </p:spTree>
    <p:extLst>
      <p:ext uri="{BB962C8B-B14F-4D97-AF65-F5344CB8AC3E}">
        <p14:creationId xmlns:p14="http://schemas.microsoft.com/office/powerpoint/2010/main" val="179758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Local Government Act is very strict about conflicts of interest.  If a member declares a conflict of interest then they must leave the room and not participate in any discussions around the matter.</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5</a:t>
            </a:fld>
            <a:endParaRPr lang="en-AU"/>
          </a:p>
        </p:txBody>
      </p:sp>
    </p:spTree>
    <p:extLst>
      <p:ext uri="{BB962C8B-B14F-4D97-AF65-F5344CB8AC3E}">
        <p14:creationId xmlns:p14="http://schemas.microsoft.com/office/powerpoint/2010/main" val="131054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6</a:t>
            </a:fld>
            <a:endParaRPr lang="en-AU"/>
          </a:p>
        </p:txBody>
      </p:sp>
    </p:spTree>
    <p:extLst>
      <p:ext uri="{BB962C8B-B14F-4D97-AF65-F5344CB8AC3E}">
        <p14:creationId xmlns:p14="http://schemas.microsoft.com/office/powerpoint/2010/main" val="2004883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7</a:t>
            </a:fld>
            <a:endParaRPr lang="en-AU"/>
          </a:p>
        </p:txBody>
      </p:sp>
    </p:spTree>
    <p:extLst>
      <p:ext uri="{BB962C8B-B14F-4D97-AF65-F5344CB8AC3E}">
        <p14:creationId xmlns:p14="http://schemas.microsoft.com/office/powerpoint/2010/main" val="1693106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sometimes hard for individuals to see conflicts of interest themselves and so seeking advice can give you a better idea of how it might be perceived by someone else.</a:t>
            </a:r>
          </a:p>
          <a:p>
            <a:endParaRPr lang="en-AU" dirty="0"/>
          </a:p>
          <a:p>
            <a:r>
              <a:rPr lang="en-AU" dirty="0" smtClean="0"/>
              <a:t>Example – Councillor on school board – issues around road access and car parking.  Resolution put to council for what he described as a win-win solution.</a:t>
            </a:r>
          </a:p>
          <a:p>
            <a:endParaRPr lang="en-AU" dirty="0"/>
          </a:p>
          <a:p>
            <a:r>
              <a:rPr lang="en-AU" dirty="0"/>
              <a:t>DCC waived the fee for the Great Moscow Circus to use </a:t>
            </a:r>
            <a:r>
              <a:rPr lang="en-AU" dirty="0" err="1"/>
              <a:t>Mindil</a:t>
            </a:r>
            <a:r>
              <a:rPr lang="en-AU" dirty="0"/>
              <a:t> beach land in exchange for 700 tickets to the circus (30 tickets for each councillor) in a confidential deal.</a:t>
            </a:r>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8</a:t>
            </a:fld>
            <a:endParaRPr lang="en-AU"/>
          </a:p>
        </p:txBody>
      </p:sp>
    </p:spTree>
    <p:extLst>
      <p:ext uri="{BB962C8B-B14F-4D97-AF65-F5344CB8AC3E}">
        <p14:creationId xmlns:p14="http://schemas.microsoft.com/office/powerpoint/2010/main" val="129014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Act refers to different types of conflict of interest.</a:t>
            </a:r>
          </a:p>
          <a:p>
            <a:endParaRPr lang="en-AU" dirty="0"/>
          </a:p>
          <a:p>
            <a:r>
              <a:rPr lang="en-AU" b="1" dirty="0" smtClean="0"/>
              <a:t>Direct interest </a:t>
            </a:r>
            <a:r>
              <a:rPr lang="en-AU" dirty="0" smtClean="0"/>
              <a:t>e.g. a company controlled by a member is tendering for a council contract.</a:t>
            </a:r>
          </a:p>
          <a:p>
            <a:endParaRPr lang="en-AU" b="1" dirty="0"/>
          </a:p>
          <a:p>
            <a:r>
              <a:rPr lang="en-AU" b="1" dirty="0" smtClean="0"/>
              <a:t>Indirect financial interest, </a:t>
            </a:r>
            <a:r>
              <a:rPr lang="en-AU" dirty="0" smtClean="0"/>
              <a:t>e.g. a member is employed by a company that is tendering for a council contract.</a:t>
            </a:r>
          </a:p>
          <a:p>
            <a:endParaRPr lang="en-AU" dirty="0"/>
          </a:p>
          <a:p>
            <a:r>
              <a:rPr lang="en-AU" b="1" dirty="0" smtClean="0"/>
              <a:t>Indirect interest by close association, </a:t>
            </a:r>
            <a:r>
              <a:rPr lang="en-AU" dirty="0" smtClean="0"/>
              <a:t>e.g. a member’s sister was contracted by the council to provide services and has not done so, resulting in the council considering action against her.</a:t>
            </a:r>
          </a:p>
          <a:p>
            <a:endParaRPr lang="en-AU" b="1" dirty="0"/>
          </a:p>
          <a:p>
            <a:r>
              <a:rPr lang="en-AU" b="1" dirty="0" smtClean="0"/>
              <a:t>Indirect interest due to conflicting duties, </a:t>
            </a:r>
            <a:r>
              <a:rPr lang="en-AU" dirty="0" smtClean="0"/>
              <a:t>e.g. a member is a member of an organisation seeking funding from council. </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9</a:t>
            </a:fld>
            <a:endParaRPr lang="en-AU"/>
          </a:p>
        </p:txBody>
      </p:sp>
    </p:spTree>
    <p:extLst>
      <p:ext uri="{BB962C8B-B14F-4D97-AF65-F5344CB8AC3E}">
        <p14:creationId xmlns:p14="http://schemas.microsoft.com/office/powerpoint/2010/main" val="2587339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1377459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2</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2</a:t>
            </a:r>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3269740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961858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a:t>&lt;Heading&gt;</a:t>
            </a:r>
            <a:endParaRPr lang="en-AU" dirty="0"/>
          </a:p>
        </p:txBody>
      </p:sp>
    </p:spTree>
    <p:extLst>
      <p:ext uri="{BB962C8B-B14F-4D97-AF65-F5344CB8AC3E}">
        <p14:creationId xmlns:p14="http://schemas.microsoft.com/office/powerpoint/2010/main" val="78382851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dirty="0"/>
              <a:t>3</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3</a:t>
            </a:r>
          </a:p>
        </p:txBody>
      </p:sp>
    </p:spTree>
    <p:extLst>
      <p:ext uri="{BB962C8B-B14F-4D97-AF65-F5344CB8AC3E}">
        <p14:creationId xmlns:p14="http://schemas.microsoft.com/office/powerpoint/2010/main" val="3716784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3</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3</a:t>
            </a:r>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260283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76590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a:t>&lt;Heading&gt;</a:t>
            </a:r>
            <a:endParaRPr lang="en-AU" dirty="0"/>
          </a:p>
        </p:txBody>
      </p:sp>
    </p:spTree>
    <p:extLst>
      <p:ext uri="{BB962C8B-B14F-4D97-AF65-F5344CB8AC3E}">
        <p14:creationId xmlns:p14="http://schemas.microsoft.com/office/powerpoint/2010/main" val="314091899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34350"/>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4</a:t>
            </a:r>
            <a:r>
              <a:rPr lang="en-US" spc="-90" dirty="0"/>
              <a:t> </a:t>
            </a:r>
            <a:r>
              <a:rPr lang="en-US" dirty="0"/>
              <a:t>heading</a:t>
            </a:r>
            <a:br>
              <a:rPr lang="en-US" dirty="0"/>
            </a:br>
            <a:r>
              <a:rPr lang="en-US" spc="-10" dirty="0"/>
              <a:t>second </a:t>
            </a:r>
            <a:r>
              <a:rPr lang="en-US" spc="-5" dirty="0"/>
              <a:t>line</a:t>
            </a:r>
            <a:endParaRPr spc="-5" dirty="0"/>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4</a:t>
            </a:r>
          </a:p>
        </p:txBody>
      </p:sp>
    </p:spTree>
    <p:extLst>
      <p:ext uri="{BB962C8B-B14F-4D97-AF65-F5344CB8AC3E}">
        <p14:creationId xmlns:p14="http://schemas.microsoft.com/office/powerpoint/2010/main" val="90232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4</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4</a:t>
            </a:r>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4277760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42323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a:t>Presentation title</a:t>
            </a:r>
            <a:endParaRPr lang="en-AU" dirty="0"/>
          </a:p>
        </p:txBody>
      </p:sp>
    </p:spTree>
    <p:extLst>
      <p:ext uri="{BB962C8B-B14F-4D97-AF65-F5344CB8AC3E}">
        <p14:creationId xmlns:p14="http://schemas.microsoft.com/office/powerpoint/2010/main" val="3349422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a:t>&lt;Heading&gt;</a:t>
            </a:r>
            <a:endParaRPr lang="en-AU" dirty="0"/>
          </a:p>
        </p:txBody>
      </p:sp>
    </p:spTree>
    <p:extLst>
      <p:ext uri="{BB962C8B-B14F-4D97-AF65-F5344CB8AC3E}">
        <p14:creationId xmlns:p14="http://schemas.microsoft.com/office/powerpoint/2010/main" val="1098737567"/>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0" dirty="0"/>
              <a:t>5</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5</a:t>
            </a:r>
          </a:p>
        </p:txBody>
      </p:sp>
    </p:spTree>
    <p:extLst>
      <p:ext uri="{BB962C8B-B14F-4D97-AF65-F5344CB8AC3E}">
        <p14:creationId xmlns:p14="http://schemas.microsoft.com/office/powerpoint/2010/main" val="2071539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5</a:t>
            </a:r>
            <a:r>
              <a:rPr lang="en-US" spc="-90" dirty="0"/>
              <a:t> </a:t>
            </a:r>
            <a:r>
              <a:rPr lang="en-US" dirty="0"/>
              <a:t>heading</a:t>
            </a:r>
            <a:br>
              <a:rPr lang="en-US" dirty="0"/>
            </a:br>
            <a:r>
              <a:rPr lang="en-US" spc="-10" dirty="0"/>
              <a:t>second </a:t>
            </a:r>
            <a:r>
              <a:rPr lang="en-US" spc="-5" dirty="0"/>
              <a:t>line</a:t>
            </a:r>
            <a:endParaRPr spc="-5" dirty="0"/>
          </a:p>
        </p:txBody>
      </p:sp>
      <p:sp>
        <p:nvSpPr>
          <p:cNvPr id="15"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5</a:t>
            </a:r>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2414274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1615589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a:t>&lt;Heading&gt;</a:t>
            </a:r>
            <a:endParaRPr lang="en-AU" dirty="0"/>
          </a:p>
        </p:txBody>
      </p:sp>
    </p:spTree>
    <p:extLst>
      <p:ext uri="{BB962C8B-B14F-4D97-AF65-F5344CB8AC3E}">
        <p14:creationId xmlns:p14="http://schemas.microsoft.com/office/powerpoint/2010/main" val="91136672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5" dirty="0"/>
              <a:t>6</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6</a:t>
            </a:r>
          </a:p>
        </p:txBody>
      </p:sp>
    </p:spTree>
    <p:extLst>
      <p:ext uri="{BB962C8B-B14F-4D97-AF65-F5344CB8AC3E}">
        <p14:creationId xmlns:p14="http://schemas.microsoft.com/office/powerpoint/2010/main" val="763080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6</a:t>
            </a:r>
            <a:r>
              <a:rPr lang="en-US" spc="-90" dirty="0"/>
              <a:t> </a:t>
            </a:r>
            <a:r>
              <a:rPr lang="en-US" dirty="0"/>
              <a:t>heading</a:t>
            </a:r>
            <a:br>
              <a:rPr lang="en-US" dirty="0"/>
            </a:br>
            <a:r>
              <a:rPr lang="en-US" spc="-10" dirty="0"/>
              <a:t>second </a:t>
            </a:r>
            <a:r>
              <a:rPr lang="en-US" spc="-5" dirty="0"/>
              <a:t>line</a:t>
            </a:r>
            <a:endParaRPr spc="-5" dirty="0"/>
          </a:p>
        </p:txBody>
      </p:sp>
      <p:sp>
        <p:nvSpPr>
          <p:cNvPr id="11"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6</a:t>
            </a:r>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947975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658791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&lt;Heading&gt;</a:t>
            </a:r>
            <a:endParaRPr lang="en-AU" dirty="0"/>
          </a:p>
        </p:txBody>
      </p:sp>
    </p:spTree>
    <p:extLst>
      <p:ext uri="{BB962C8B-B14F-4D97-AF65-F5344CB8AC3E}">
        <p14:creationId xmlns:p14="http://schemas.microsoft.com/office/powerpoint/2010/main" val="128066575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dirty="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3089041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a:t>&lt;Heading&gt;</a:t>
            </a:r>
            <a:endParaRPr lang="en-AU" dirty="0"/>
          </a:p>
        </p:txBody>
      </p:sp>
      <p:pic>
        <p:nvPicPr>
          <p:cNvPr id="10" name="Picture 9"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15044691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136184" y="-1977950"/>
            <a:ext cx="15517696" cy="1551769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1 heading</a:t>
            </a:r>
            <a:br>
              <a:rPr lang="en-US" dirty="0"/>
            </a:br>
            <a:r>
              <a:rPr lang="en-US" dirty="0"/>
              <a:t>second line</a:t>
            </a:r>
            <a:endParaRPr lang="en-AU" dirty="0"/>
          </a:p>
        </p:txBody>
      </p:sp>
      <p:sp>
        <p:nvSpPr>
          <p:cNvPr id="9" name="Text Placeholder 2"/>
          <p:cNvSpPr>
            <a:spLocks noGrp="1"/>
          </p:cNvSpPr>
          <p:nvPr>
            <p:ph type="body" sz="quarter" idx="11" hasCustomPrompt="1"/>
          </p:nvPr>
        </p:nvSpPr>
        <p:spPr>
          <a:xfrm>
            <a:off x="10144538" y="3463300"/>
            <a:ext cx="1785745" cy="3323987"/>
          </a:xfrm>
        </p:spPr>
        <p:txBody>
          <a:bodyPr wrap="none" lIns="0" tIns="0" rIns="0" bIns="0" anchor="ctr">
            <a:spAutoFit/>
          </a:bodyPr>
          <a:lstStyle>
            <a:lvl1pPr marL="0" indent="0" algn="ctr">
              <a:spcBef>
                <a:spcPts val="0"/>
              </a:spcBef>
              <a:buNone/>
              <a:defRPr sz="24000">
                <a:solidFill>
                  <a:schemeClr val="bg1"/>
                </a:solidFill>
                <a:latin typeface="+mj-lt"/>
              </a:defRPr>
            </a:lvl1pPr>
          </a:lstStyle>
          <a:p>
            <a:pPr lvl="0"/>
            <a:r>
              <a:rPr lang="en-AU" dirty="0"/>
              <a:t>1</a:t>
            </a:r>
          </a:p>
        </p:txBody>
      </p:sp>
    </p:spTree>
    <p:extLst>
      <p:ext uri="{BB962C8B-B14F-4D97-AF65-F5344CB8AC3E}">
        <p14:creationId xmlns:p14="http://schemas.microsoft.com/office/powerpoint/2010/main" val="41507705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4402529" y="-2638441"/>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a:t>Section 1</a:t>
            </a:r>
            <a:r>
              <a:rPr lang="en-US" spc="-90" dirty="0"/>
              <a:t> </a:t>
            </a:r>
            <a:r>
              <a:rPr lang="en-US" dirty="0"/>
              <a:t>heading</a:t>
            </a:r>
            <a:br>
              <a:rPr lang="en-US" dirty="0"/>
            </a:br>
            <a:r>
              <a:rPr lang="en-US" spc="-10" dirty="0"/>
              <a:t>second </a:t>
            </a:r>
            <a:r>
              <a:rPr lang="en-US" spc="-5" dirty="0"/>
              <a:t>line</a:t>
            </a:r>
            <a:endParaRPr spc="-5" dirty="0"/>
          </a:p>
        </p:txBody>
      </p:sp>
      <p:sp>
        <p:nvSpPr>
          <p:cNvPr id="3" name="Text Placeholder 2"/>
          <p:cNvSpPr>
            <a:spLocks noGrp="1"/>
          </p:cNvSpPr>
          <p:nvPr>
            <p:ph type="body" sz="quarter" idx="10"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1</a:t>
            </a:r>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a:t>Click icon to add picture</a:t>
            </a:r>
          </a:p>
        </p:txBody>
      </p:sp>
    </p:spTree>
    <p:extLst>
      <p:ext uri="{BB962C8B-B14F-4D97-AF65-F5344CB8AC3E}">
        <p14:creationId xmlns:p14="http://schemas.microsoft.com/office/powerpoint/2010/main" val="1468521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Tree>
    <p:extLst>
      <p:ext uri="{BB962C8B-B14F-4D97-AF65-F5344CB8AC3E}">
        <p14:creationId xmlns:p14="http://schemas.microsoft.com/office/powerpoint/2010/main" val="3744580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Tree>
    <p:extLst>
      <p:ext uri="{BB962C8B-B14F-4D97-AF65-F5344CB8AC3E}">
        <p14:creationId xmlns:p14="http://schemas.microsoft.com/office/powerpoint/2010/main" val="12768282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12" name="Rectangle 11"/>
          <p:cNvSpPr>
            <a:spLocks noChangeAspect="1"/>
          </p:cNvSpPr>
          <p:nvPr userDrawn="1"/>
        </p:nvSpPr>
        <p:spPr>
          <a:xfrm>
            <a:off x="-8102424" y="-1981620"/>
            <a:ext cx="15453307" cy="1554648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3" name="object 9"/>
          <p:cNvSpPr txBox="1">
            <a:spLocks noGrp="1"/>
          </p:cNvSpPr>
          <p:nvPr>
            <p:ph type="title" hasCustomPrompt="1"/>
          </p:nvPr>
        </p:nvSpPr>
        <p:spPr>
          <a:xfrm>
            <a:off x="489261" y="1727926"/>
            <a:ext cx="3217474" cy="1002130"/>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spc="5" dirty="0"/>
              <a:t>Section </a:t>
            </a:r>
            <a:r>
              <a:rPr lang="en-AU" spc="5" dirty="0"/>
              <a:t>2</a:t>
            </a:r>
            <a:r>
              <a:rPr spc="-90" dirty="0"/>
              <a:t> </a:t>
            </a:r>
            <a:r>
              <a:rPr dirty="0"/>
              <a:t>heading</a:t>
            </a:r>
          </a:p>
          <a:p>
            <a:pPr marL="12700">
              <a:lnSpc>
                <a:spcPts val="3760"/>
              </a:lnSpc>
            </a:pPr>
            <a:r>
              <a:rPr spc="-10" dirty="0"/>
              <a:t>second </a:t>
            </a:r>
            <a:r>
              <a:rPr spc="-5" dirty="0"/>
              <a:t>line</a:t>
            </a:r>
          </a:p>
        </p:txBody>
      </p:sp>
      <p:sp>
        <p:nvSpPr>
          <p:cNvPr id="14" name="Text Placeholder 2"/>
          <p:cNvSpPr>
            <a:spLocks noGrp="1"/>
          </p:cNvSpPr>
          <p:nvPr>
            <p:ph type="body" sz="quarter" idx="11" hasCustomPrompt="1"/>
          </p:nvPr>
        </p:nvSpPr>
        <p:spPr>
          <a:xfrm>
            <a:off x="10102748" y="3479573"/>
            <a:ext cx="1777730" cy="3310458"/>
          </a:xfrm>
        </p:spPr>
        <p:txBody>
          <a:bodyPr wrap="none" lIns="0" tIns="0" rIns="0" bIns="0" anchor="ctr">
            <a:spAutoFit/>
          </a:bodyPr>
          <a:lstStyle>
            <a:lvl1pPr marL="0" indent="0" algn="ctr">
              <a:spcBef>
                <a:spcPts val="0"/>
              </a:spcBef>
              <a:buNone/>
              <a:defRPr sz="23902">
                <a:solidFill>
                  <a:schemeClr val="bg1"/>
                </a:solidFill>
                <a:latin typeface="+mj-lt"/>
              </a:defRPr>
            </a:lvl1pPr>
          </a:lstStyle>
          <a:p>
            <a:pPr lvl="0"/>
            <a:r>
              <a:rPr lang="en-AU" dirty="0"/>
              <a:t>2</a:t>
            </a:r>
          </a:p>
        </p:txBody>
      </p:sp>
    </p:spTree>
    <p:extLst>
      <p:ext uri="{BB962C8B-B14F-4D97-AF65-F5344CB8AC3E}">
        <p14:creationId xmlns:p14="http://schemas.microsoft.com/office/powerpoint/2010/main" val="36454939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image" Target="../media/image3.jpeg"/><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136184" y="-1977950"/>
            <a:ext cx="15517696" cy="15517696"/>
          </a:xfrm>
          <a:prstGeom prst="rect">
            <a:avLst/>
          </a:prstGeom>
          <a:blipFill dpi="0" rotWithShape="1">
            <a:blip r:embed="rId6"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01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Tree>
    <p:extLst>
      <p:ext uri="{BB962C8B-B14F-4D97-AF65-F5344CB8AC3E}">
        <p14:creationId xmlns:p14="http://schemas.microsoft.com/office/powerpoint/2010/main" val="703770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qZM-ige8ZNI" TargetMode="External"/><Relationship Id="rId5" Type="http://schemas.openxmlformats.org/officeDocument/2006/relationships/image" Target="../media/image6.PNG"/><Relationship Id="rId4" Type="http://schemas.openxmlformats.org/officeDocument/2006/relationships/hyperlink" Target="https://www.youtube.com/watch?v=qZM-ige8ZN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rgbClr val="0071BC"/>
              </a:gs>
              <a:gs pos="59000">
                <a:srgbClr val="00A7BC"/>
              </a:gs>
              <a:gs pos="100000">
                <a:srgbClr val="00A7B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364274" y="2521059"/>
            <a:ext cx="5731726" cy="1815882"/>
          </a:xfrm>
          <a:prstGeom prst="rect">
            <a:avLst/>
          </a:prstGeom>
          <a:noFill/>
        </p:spPr>
        <p:txBody>
          <a:bodyPr wrap="square" rtlCol="0">
            <a:spAutoFit/>
          </a:bodyPr>
          <a:lstStyle/>
          <a:p>
            <a:r>
              <a:rPr lang="en-AU" sz="4400" dirty="0" smtClean="0">
                <a:solidFill>
                  <a:schemeClr val="bg1"/>
                </a:solidFill>
                <a:effectLst>
                  <a:outerShdw blurRad="38100" dist="38100" dir="2700000" algn="tl">
                    <a:srgbClr val="000000">
                      <a:alpha val="43137"/>
                    </a:srgbClr>
                  </a:outerShdw>
                </a:effectLst>
                <a:latin typeface="+mj-lt"/>
              </a:rPr>
              <a:t>Understanding conflicts of interest</a:t>
            </a:r>
          </a:p>
          <a:p>
            <a:r>
              <a:rPr lang="en-AU" sz="2400" dirty="0" smtClean="0">
                <a:solidFill>
                  <a:schemeClr val="bg1"/>
                </a:solidFill>
                <a:effectLst>
                  <a:outerShdw blurRad="38100" dist="38100" dir="2700000" algn="tl">
                    <a:srgbClr val="000000">
                      <a:alpha val="43137"/>
                    </a:srgbClr>
                  </a:outerShdw>
                </a:effectLst>
                <a:latin typeface="+mj-lt"/>
              </a:rPr>
              <a:t>Elected Member course 2021/22</a:t>
            </a:r>
            <a:endParaRPr lang="en-AU" sz="3600" dirty="0">
              <a:solidFill>
                <a:schemeClr val="bg1"/>
              </a:solidFill>
              <a:effectLst>
                <a:outerShdw blurRad="38100" dist="38100" dir="2700000" algn="tl">
                  <a:srgbClr val="000000">
                    <a:alpha val="43137"/>
                  </a:srgbClr>
                </a:outerShdw>
              </a:effectLst>
              <a:latin typeface="+mj-lt"/>
            </a:endParaRP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28160" y="1014760"/>
            <a:ext cx="7987280" cy="4263069"/>
          </a:xfrm>
        </p:spPr>
      </p:pic>
      <p:pic>
        <p:nvPicPr>
          <p:cNvPr id="9" name="Picture 8" descr="Northern Territory Governm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0" name="Text Placeholder 2"/>
          <p:cNvSpPr txBox="1">
            <a:spLocks/>
          </p:cNvSpPr>
          <p:nvPr/>
        </p:nvSpPr>
        <p:spPr>
          <a:xfrm>
            <a:off x="503999" y="509055"/>
            <a:ext cx="7848263" cy="4053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smtClean="0">
                <a:solidFill>
                  <a:schemeClr val="bg1"/>
                </a:solidFill>
              </a:rPr>
              <a:t>Department of </a:t>
            </a:r>
            <a:r>
              <a:rPr lang="en-AU" sz="2000" dirty="0" smtClean="0">
                <a:solidFill>
                  <a:schemeClr val="bg1"/>
                </a:solidFill>
                <a:latin typeface="+mj-lt"/>
              </a:rPr>
              <a:t>THE CHIEF MINISTER &amp; CABINET</a:t>
            </a:r>
            <a:endParaRPr lang="en-AU" sz="2000" dirty="0">
              <a:solidFill>
                <a:schemeClr val="bg1"/>
              </a:solidFill>
              <a:latin typeface="+mj-lt"/>
            </a:endParaRPr>
          </a:p>
        </p:txBody>
      </p:sp>
    </p:spTree>
    <p:extLst>
      <p:ext uri="{BB962C8B-B14F-4D97-AF65-F5344CB8AC3E}">
        <p14:creationId xmlns:p14="http://schemas.microsoft.com/office/powerpoint/2010/main" val="3997580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7999"/>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75CAEB47-56E4-475C-8D16-886E892B5557}"/>
              </a:ext>
            </a:extLst>
          </p:cNvPr>
          <p:cNvSpPr>
            <a:spLocks noGrp="1"/>
          </p:cNvSpPr>
          <p:nvPr>
            <p:ph type="title"/>
          </p:nvPr>
        </p:nvSpPr>
        <p:spPr>
          <a:xfrm>
            <a:off x="657890" y="355998"/>
            <a:ext cx="10766100" cy="718667"/>
          </a:xfrm>
        </p:spPr>
        <p:txBody>
          <a:bodyPr>
            <a:normAutofit/>
          </a:bodyPr>
          <a:lstStyle/>
          <a:p>
            <a:r>
              <a:rPr lang="en-GB" dirty="0" smtClean="0">
                <a:solidFill>
                  <a:schemeClr val="bg1"/>
                </a:solidFill>
              </a:rPr>
              <a:t>3. Direct </a:t>
            </a:r>
            <a:r>
              <a:rPr lang="en-GB" dirty="0">
                <a:solidFill>
                  <a:schemeClr val="bg1"/>
                </a:solidFill>
              </a:rPr>
              <a:t>conflict of </a:t>
            </a:r>
            <a:r>
              <a:rPr lang="en-GB" dirty="0" smtClean="0">
                <a:solidFill>
                  <a:schemeClr val="bg1"/>
                </a:solidFill>
              </a:rPr>
              <a:t>interest (scenario)</a:t>
            </a:r>
            <a:endParaRPr lang="en-GB" dirty="0">
              <a:solidFill>
                <a:schemeClr val="bg1"/>
              </a:solidFill>
            </a:endParaRPr>
          </a:p>
        </p:txBody>
      </p:sp>
      <p:sp>
        <p:nvSpPr>
          <p:cNvPr id="7" name="Rounded Rectangle 6"/>
          <p:cNvSpPr/>
          <p:nvPr/>
        </p:nvSpPr>
        <p:spPr>
          <a:xfrm>
            <a:off x="657889" y="1074665"/>
            <a:ext cx="8181311" cy="5430910"/>
          </a:xfrm>
          <a:prstGeom prst="roundRect">
            <a:avLst>
              <a:gd name="adj" fmla="val 98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v</a:t>
            </a:r>
            <a:endParaRPr lang="en-AU" dirty="0"/>
          </a:p>
        </p:txBody>
      </p:sp>
      <p:sp>
        <p:nvSpPr>
          <p:cNvPr id="6" name="TextBox 5"/>
          <p:cNvSpPr txBox="1"/>
          <p:nvPr/>
        </p:nvSpPr>
        <p:spPr>
          <a:xfrm>
            <a:off x="942975" y="1217234"/>
            <a:ext cx="7648576" cy="5816977"/>
          </a:xfrm>
          <a:prstGeom prst="rect">
            <a:avLst/>
          </a:prstGeom>
          <a:noFill/>
        </p:spPr>
        <p:txBody>
          <a:bodyPr wrap="square" rtlCol="0">
            <a:spAutoFit/>
          </a:bodyPr>
          <a:lstStyle/>
          <a:p>
            <a:pPr lvl="0"/>
            <a:r>
              <a:rPr lang="en-AU" sz="2200" dirty="0">
                <a:solidFill>
                  <a:srgbClr val="454347"/>
                </a:solidFill>
              </a:rPr>
              <a:t>Bernie is a council member. He also runs a gardening business. The council wants to employ someone to mow the grass in the council playground and asks for quotes for the work. Bernie submits a quote to do the job</a:t>
            </a:r>
            <a:r>
              <a:rPr lang="en-AU" sz="2200" dirty="0" smtClean="0">
                <a:solidFill>
                  <a:srgbClr val="454347"/>
                </a:solidFill>
              </a:rPr>
              <a:t>.</a:t>
            </a:r>
            <a:endParaRPr lang="en-AU" sz="2200" dirty="0">
              <a:solidFill>
                <a:srgbClr val="454347"/>
              </a:solidFill>
            </a:endParaRPr>
          </a:p>
          <a:p>
            <a:pPr>
              <a:spcBef>
                <a:spcPts val="1200"/>
              </a:spcBef>
            </a:pPr>
            <a:r>
              <a:rPr lang="en-AU" sz="2200" dirty="0">
                <a:solidFill>
                  <a:srgbClr val="454347"/>
                </a:solidFill>
              </a:rPr>
              <a:t>When Council is considering who to give the job to, Bernie should remove himself from the room and should not be part of the decision. Bernie has </a:t>
            </a:r>
            <a:r>
              <a:rPr lang="en-AU" sz="2200" dirty="0" smtClean="0">
                <a:solidFill>
                  <a:srgbClr val="454347"/>
                </a:solidFill>
              </a:rPr>
              <a:t>a </a:t>
            </a:r>
            <a:r>
              <a:rPr lang="en-AU" sz="2200" dirty="0">
                <a:solidFill>
                  <a:srgbClr val="454347"/>
                </a:solidFill>
              </a:rPr>
              <a:t>conflict of interest because he benefits from that decision if he wins the job.  </a:t>
            </a:r>
            <a:endParaRPr lang="en-AU" sz="2200" dirty="0" smtClean="0">
              <a:solidFill>
                <a:srgbClr val="454347"/>
              </a:solidFill>
            </a:endParaRPr>
          </a:p>
          <a:p>
            <a:pPr>
              <a:spcBef>
                <a:spcPts val="1200"/>
              </a:spcBef>
            </a:pPr>
            <a:r>
              <a:rPr lang="en-AU" sz="2200" dirty="0" smtClean="0">
                <a:solidFill>
                  <a:srgbClr val="454347"/>
                </a:solidFill>
              </a:rPr>
              <a:t>After the other council members have made a decision, Bernie can return to the meeting room. He must not make comments or ask questions about their decision, as the council may not have reached a decision yet and have moved to the next agenda item. Bernie will be able to </a:t>
            </a:r>
            <a:br>
              <a:rPr lang="en-AU" sz="2200" dirty="0" smtClean="0">
                <a:solidFill>
                  <a:srgbClr val="454347"/>
                </a:solidFill>
              </a:rPr>
            </a:br>
            <a:r>
              <a:rPr lang="en-AU" sz="2200" dirty="0" smtClean="0">
                <a:solidFill>
                  <a:srgbClr val="454347"/>
                </a:solidFill>
              </a:rPr>
              <a:t>view the decision from the meeting minutes.</a:t>
            </a:r>
            <a:endParaRPr lang="en-US" sz="2200" dirty="0" smtClean="0">
              <a:solidFill>
                <a:srgbClr val="454347"/>
              </a:solidFill>
            </a:endParaRPr>
          </a:p>
          <a:p>
            <a:endParaRPr lang="en-US" sz="2200" dirty="0" smtClean="0">
              <a:solidFill>
                <a:srgbClr val="454347"/>
              </a:solidFill>
            </a:endParaRPr>
          </a:p>
          <a:p>
            <a:pPr lvl="0"/>
            <a:endParaRPr lang="en-US" sz="2200" dirty="0">
              <a:solidFill>
                <a:srgbClr val="454347"/>
              </a:solidFill>
            </a:endParaRPr>
          </a:p>
        </p:txBody>
      </p:sp>
      <p:pic>
        <p:nvPicPr>
          <p:cNvPr id="9" name="Content Placeholder 8"/>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238875" y="4716305"/>
            <a:ext cx="6324600" cy="2141695"/>
          </a:xfrm>
        </p:spPr>
      </p:pic>
    </p:spTree>
    <p:extLst>
      <p:ext uri="{BB962C8B-B14F-4D97-AF65-F5344CB8AC3E}">
        <p14:creationId xmlns:p14="http://schemas.microsoft.com/office/powerpoint/2010/main" val="509867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7999"/>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le 7"/>
          <p:cNvSpPr/>
          <p:nvPr/>
        </p:nvSpPr>
        <p:spPr>
          <a:xfrm>
            <a:off x="610265" y="1331840"/>
            <a:ext cx="6800186" cy="4859410"/>
          </a:xfrm>
          <a:prstGeom prst="roundRect">
            <a:avLst>
              <a:gd name="adj" fmla="val 98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v</a:t>
            </a:r>
            <a:endParaRPr lang="en-AU" dirty="0"/>
          </a:p>
        </p:txBody>
      </p:sp>
      <p:sp>
        <p:nvSpPr>
          <p:cNvPr id="2" name="Content Placeholder 1">
            <a:extLst>
              <a:ext uri="{FF2B5EF4-FFF2-40B4-BE49-F238E27FC236}">
                <a16:creationId xmlns:a16="http://schemas.microsoft.com/office/drawing/2014/main" id="{74287AD0-41E9-4240-9BA6-E8490857093A}"/>
              </a:ext>
            </a:extLst>
          </p:cNvPr>
          <p:cNvSpPr>
            <a:spLocks noGrp="1"/>
          </p:cNvSpPr>
          <p:nvPr>
            <p:ph idx="10"/>
          </p:nvPr>
        </p:nvSpPr>
        <p:spPr>
          <a:xfrm>
            <a:off x="819974" y="1571502"/>
            <a:ext cx="6476176" cy="4408312"/>
          </a:xfrm>
        </p:spPr>
        <p:txBody>
          <a:bodyPr>
            <a:noAutofit/>
          </a:bodyPr>
          <a:lstStyle/>
          <a:p>
            <a:pPr>
              <a:spcAft>
                <a:spcPts val="1000"/>
              </a:spcAft>
            </a:pPr>
            <a:r>
              <a:rPr lang="en-AU" sz="2400" dirty="0">
                <a:effectLst/>
                <a:latin typeface="Lato" panose="020F0502020204030203"/>
                <a:ea typeface="Calibri" panose="020F0502020204030204" pitchFamily="34" charset="0"/>
                <a:cs typeface="Times New Roman" panose="02020603050405020304" pitchFamily="18" charset="0"/>
              </a:rPr>
              <a:t>Mary is a council member. </a:t>
            </a:r>
            <a:r>
              <a:rPr lang="en-AU" sz="2400" dirty="0" smtClean="0">
                <a:effectLst/>
                <a:latin typeface="Lato" panose="020F0502020204030203"/>
                <a:ea typeface="Calibri" panose="020F0502020204030204" pitchFamily="34" charset="0"/>
                <a:cs typeface="Times New Roman" panose="02020603050405020304" pitchFamily="18" charset="0"/>
              </a:rPr>
              <a:t>At </a:t>
            </a:r>
            <a:r>
              <a:rPr lang="en-AU" sz="2400" dirty="0">
                <a:effectLst/>
                <a:latin typeface="Lato" panose="020F0502020204030203"/>
                <a:ea typeface="Calibri" panose="020F0502020204030204" pitchFamily="34" charset="0"/>
                <a:cs typeface="Times New Roman" panose="02020603050405020304" pitchFamily="18" charset="0"/>
              </a:rPr>
              <a:t>the council meeting, the council needs to decide which roads to improve this year. </a:t>
            </a:r>
            <a:r>
              <a:rPr lang="en-AU" sz="2400" dirty="0" smtClean="0">
                <a:effectLst/>
                <a:latin typeface="Lato" panose="020F0502020204030203"/>
                <a:ea typeface="Calibri" panose="020F0502020204030204" pitchFamily="34" charset="0"/>
                <a:cs typeface="Times New Roman" panose="02020603050405020304" pitchFamily="18" charset="0"/>
              </a:rPr>
              <a:t>One </a:t>
            </a:r>
            <a:r>
              <a:rPr lang="en-AU" sz="2400" dirty="0">
                <a:effectLst/>
                <a:latin typeface="Lato" panose="020F0502020204030203"/>
                <a:ea typeface="Calibri" panose="020F0502020204030204" pitchFamily="34" charset="0"/>
                <a:cs typeface="Times New Roman" panose="02020603050405020304" pitchFamily="18" charset="0"/>
              </a:rPr>
              <a:t>of the roads to be considered is the road to Mary’s family’s outstation. </a:t>
            </a:r>
            <a:r>
              <a:rPr lang="en-AU" sz="2400" dirty="0" smtClean="0">
                <a:effectLst/>
                <a:latin typeface="Lato" panose="020F0502020204030203"/>
                <a:ea typeface="Calibri" panose="020F0502020204030204" pitchFamily="34" charset="0"/>
                <a:cs typeface="Times New Roman" panose="02020603050405020304" pitchFamily="18" charset="0"/>
              </a:rPr>
              <a:t>Mary </a:t>
            </a:r>
            <a:r>
              <a:rPr lang="en-AU" sz="2400" dirty="0">
                <a:effectLst/>
                <a:latin typeface="Lato" panose="020F0502020204030203"/>
                <a:ea typeface="Calibri" panose="020F0502020204030204" pitchFamily="34" charset="0"/>
                <a:cs typeface="Times New Roman" panose="02020603050405020304" pitchFamily="18" charset="0"/>
              </a:rPr>
              <a:t>has a </a:t>
            </a:r>
            <a:r>
              <a:rPr lang="en-AU" sz="2400" b="1" dirty="0">
                <a:effectLst/>
                <a:latin typeface="Lato" panose="020F0502020204030203"/>
                <a:ea typeface="Calibri" panose="020F0502020204030204" pitchFamily="34" charset="0"/>
                <a:cs typeface="Times New Roman" panose="02020603050405020304" pitchFamily="18" charset="0"/>
              </a:rPr>
              <a:t>conflict of interest</a:t>
            </a:r>
            <a:r>
              <a:rPr lang="en-AU" sz="2400" dirty="0">
                <a:effectLst/>
                <a:latin typeface="Lato" panose="020F0502020204030203"/>
                <a:ea typeface="Calibri" panose="020F0502020204030204" pitchFamily="34" charset="0"/>
                <a:cs typeface="Times New Roman" panose="02020603050405020304" pitchFamily="18" charset="0"/>
              </a:rPr>
              <a:t> because the road would provide a benefit </a:t>
            </a:r>
            <a:r>
              <a:rPr lang="en-AU" sz="2400" dirty="0" smtClean="0">
                <a:effectLst/>
                <a:latin typeface="Lato" panose="020F0502020204030203"/>
                <a:ea typeface="Calibri" panose="020F0502020204030204" pitchFamily="34" charset="0"/>
                <a:cs typeface="Times New Roman" panose="02020603050405020304" pitchFamily="18" charset="0"/>
              </a:rPr>
              <a:t/>
            </a:r>
            <a:br>
              <a:rPr lang="en-AU" sz="2400" dirty="0" smtClean="0">
                <a:effectLst/>
                <a:latin typeface="Lato" panose="020F0502020204030203"/>
                <a:ea typeface="Calibri" panose="020F0502020204030204" pitchFamily="34" charset="0"/>
                <a:cs typeface="Times New Roman" panose="02020603050405020304" pitchFamily="18" charset="0"/>
              </a:rPr>
            </a:br>
            <a:r>
              <a:rPr lang="en-AU" sz="2400" dirty="0" smtClean="0">
                <a:effectLst/>
                <a:latin typeface="Lato" panose="020F0502020204030203"/>
                <a:ea typeface="Calibri" panose="020F0502020204030204" pitchFamily="34" charset="0"/>
                <a:cs typeface="Times New Roman" panose="02020603050405020304" pitchFamily="18" charset="0"/>
              </a:rPr>
              <a:t>to </a:t>
            </a:r>
            <a:r>
              <a:rPr lang="en-AU" sz="2400" dirty="0">
                <a:effectLst/>
                <a:latin typeface="Lato" panose="020F0502020204030203"/>
                <a:ea typeface="Calibri" panose="020F0502020204030204" pitchFamily="34" charset="0"/>
                <a:cs typeface="Times New Roman" panose="02020603050405020304" pitchFamily="18" charset="0"/>
              </a:rPr>
              <a:t>her family.  </a:t>
            </a:r>
            <a:endParaRPr lang="en-GB" sz="2400" dirty="0">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dirty="0">
                <a:effectLst/>
                <a:latin typeface="Lato" panose="020F0502020204030203"/>
                <a:ea typeface="Calibri" panose="020F0502020204030204" pitchFamily="34" charset="0"/>
                <a:cs typeface="Times New Roman" panose="02020603050405020304" pitchFamily="18" charset="0"/>
              </a:rPr>
              <a:t>However, if the road also serviced </a:t>
            </a:r>
            <a:r>
              <a:rPr lang="en-AU" sz="2400" i="1" dirty="0">
                <a:effectLst/>
                <a:latin typeface="Lato" panose="020F0502020204030203"/>
                <a:ea typeface="Calibri" panose="020F0502020204030204" pitchFamily="34" charset="0"/>
                <a:cs typeface="Times New Roman" panose="02020603050405020304" pitchFamily="18" charset="0"/>
              </a:rPr>
              <a:t>other</a:t>
            </a:r>
            <a:r>
              <a:rPr lang="en-AU" sz="2400" dirty="0">
                <a:effectLst/>
                <a:latin typeface="Lato" panose="020F0502020204030203"/>
                <a:ea typeface="Calibri" panose="020F0502020204030204" pitchFamily="34" charset="0"/>
                <a:cs typeface="Times New Roman" panose="02020603050405020304" pitchFamily="18" charset="0"/>
              </a:rPr>
              <a:t> outstations or other parts of the community then Mary </a:t>
            </a:r>
            <a:r>
              <a:rPr lang="en-AU" sz="2400" b="1" dirty="0">
                <a:effectLst/>
                <a:latin typeface="Lato" panose="020F0502020204030203"/>
                <a:ea typeface="Calibri" panose="020F0502020204030204" pitchFamily="34" charset="0"/>
                <a:cs typeface="Times New Roman" panose="02020603050405020304" pitchFamily="18" charset="0"/>
              </a:rPr>
              <a:t>does not</a:t>
            </a:r>
            <a:r>
              <a:rPr lang="en-AU" sz="2400" dirty="0">
                <a:effectLst/>
                <a:latin typeface="Lato" panose="020F0502020204030203"/>
                <a:ea typeface="Calibri" panose="020F0502020204030204" pitchFamily="34" charset="0"/>
                <a:cs typeface="Times New Roman" panose="02020603050405020304" pitchFamily="18" charset="0"/>
              </a:rPr>
              <a:t> have a conflict of interest because the road will also benefit the wider community and not </a:t>
            </a:r>
            <a:r>
              <a:rPr lang="en-AU" sz="2400" dirty="0" smtClean="0">
                <a:effectLst/>
                <a:latin typeface="Lato" panose="020F0502020204030203"/>
                <a:ea typeface="Calibri" panose="020F0502020204030204" pitchFamily="34" charset="0"/>
                <a:cs typeface="Times New Roman" panose="02020603050405020304" pitchFamily="18" charset="0"/>
              </a:rPr>
              <a:t>just </a:t>
            </a:r>
            <a:r>
              <a:rPr lang="en-AU" sz="2400" dirty="0">
                <a:effectLst/>
                <a:latin typeface="Lato" panose="020F0502020204030203"/>
                <a:ea typeface="Calibri" panose="020F0502020204030204" pitchFamily="34" charset="0"/>
                <a:cs typeface="Times New Roman" panose="02020603050405020304" pitchFamily="18" charset="0"/>
              </a:rPr>
              <a:t>Mary’s family.</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3200" dirty="0"/>
          </a:p>
        </p:txBody>
      </p:sp>
      <p:sp>
        <p:nvSpPr>
          <p:cNvPr id="4" name="Title 3">
            <a:extLst>
              <a:ext uri="{FF2B5EF4-FFF2-40B4-BE49-F238E27FC236}">
                <a16:creationId xmlns:a16="http://schemas.microsoft.com/office/drawing/2014/main" id="{30C14275-D5E0-4204-B7E1-E05C229C7D67}"/>
              </a:ext>
            </a:extLst>
          </p:cNvPr>
          <p:cNvSpPr>
            <a:spLocks noGrp="1"/>
          </p:cNvSpPr>
          <p:nvPr>
            <p:ph type="title"/>
          </p:nvPr>
        </p:nvSpPr>
        <p:spPr/>
        <p:txBody>
          <a:bodyPr/>
          <a:lstStyle/>
          <a:p>
            <a:r>
              <a:rPr lang="en-GB" dirty="0" smtClean="0">
                <a:solidFill>
                  <a:schemeClr val="bg1"/>
                </a:solidFill>
              </a:rPr>
              <a:t>4. Conflict </a:t>
            </a:r>
            <a:r>
              <a:rPr lang="en-GB" dirty="0">
                <a:solidFill>
                  <a:schemeClr val="bg1"/>
                </a:solidFill>
              </a:rPr>
              <a:t>of interest </a:t>
            </a:r>
            <a:r>
              <a:rPr lang="en-GB" dirty="0" smtClean="0">
                <a:solidFill>
                  <a:schemeClr val="bg1"/>
                </a:solidFill>
              </a:rPr>
              <a:t>(scenario)</a:t>
            </a:r>
            <a:endParaRPr lang="en-GB" dirty="0">
              <a:solidFill>
                <a:schemeClr val="bg1"/>
              </a:solidFill>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32833" y="2743200"/>
            <a:ext cx="6869432" cy="4114800"/>
          </a:xfrm>
        </p:spPr>
      </p:pic>
    </p:spTree>
    <p:extLst>
      <p:ext uri="{BB962C8B-B14F-4D97-AF65-F5344CB8AC3E}">
        <p14:creationId xmlns:p14="http://schemas.microsoft.com/office/powerpoint/2010/main" val="2822562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7999"/>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3247679" y="1296359"/>
            <a:ext cx="7991981" cy="4803363"/>
          </a:xfrm>
          <a:prstGeom prst="roundRect">
            <a:avLst>
              <a:gd name="adj" fmla="val 98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v</a:t>
            </a:r>
            <a:endParaRPr lang="en-AU" dirty="0"/>
          </a:p>
        </p:txBody>
      </p:sp>
      <p:sp>
        <p:nvSpPr>
          <p:cNvPr id="2" name="Content Placeholder 1">
            <a:extLst>
              <a:ext uri="{FF2B5EF4-FFF2-40B4-BE49-F238E27FC236}">
                <a16:creationId xmlns:a16="http://schemas.microsoft.com/office/drawing/2014/main" id="{59913385-F15E-4C2A-9FFC-E684BF965036}"/>
              </a:ext>
            </a:extLst>
          </p:cNvPr>
          <p:cNvSpPr>
            <a:spLocks noGrp="1"/>
          </p:cNvSpPr>
          <p:nvPr>
            <p:ph idx="10"/>
          </p:nvPr>
        </p:nvSpPr>
        <p:spPr>
          <a:xfrm>
            <a:off x="3723930" y="1674879"/>
            <a:ext cx="7268080" cy="4150523"/>
          </a:xfrm>
        </p:spPr>
        <p:txBody>
          <a:bodyPr>
            <a:noAutofit/>
          </a:bodyPr>
          <a:lstStyle/>
          <a:p>
            <a:pPr>
              <a:spcAft>
                <a:spcPts val="1000"/>
              </a:spcAft>
            </a:pPr>
            <a:r>
              <a:rPr lang="en-AU" sz="2400" dirty="0">
                <a:ea typeface="Calibri" panose="020F0502020204030204" pitchFamily="34" charset="0"/>
                <a:cs typeface="Times New Roman" panose="02020603050405020304" pitchFamily="18" charset="0"/>
              </a:rPr>
              <a:t>Angela is a council member. Her term expires in a month and she will then take up a position as a receptionist at ABC maintenance.</a:t>
            </a:r>
          </a:p>
          <a:p>
            <a:pPr>
              <a:spcAft>
                <a:spcPts val="1000"/>
              </a:spcAft>
            </a:pPr>
            <a:r>
              <a:rPr lang="en-AU" sz="2400" dirty="0" smtClean="0">
                <a:ea typeface="Calibri" panose="020F0502020204030204" pitchFamily="34" charset="0"/>
                <a:cs typeface="Times New Roman" panose="02020603050405020304" pitchFamily="18" charset="0"/>
              </a:rPr>
              <a:t>ABC </a:t>
            </a:r>
            <a:r>
              <a:rPr lang="en-AU" sz="2400" dirty="0">
                <a:ea typeface="Calibri" panose="020F0502020204030204" pitchFamily="34" charset="0"/>
                <a:cs typeface="Times New Roman" panose="02020603050405020304" pitchFamily="18" charset="0"/>
              </a:rPr>
              <a:t>have put in a tender to the council to provide maintenance for the public toilets in the park. Angela has a conflict of interest because she will be employed by ABC in the future and may benefit from the company’s success in winning the contract. This is called an indirect financial interest</a:t>
            </a:r>
            <a:r>
              <a:rPr lang="en-AU" sz="2400" dirty="0" smtClean="0">
                <a:ea typeface="Calibri" panose="020F0502020204030204" pitchFamily="34" charset="0"/>
                <a:cs typeface="Times New Roman" panose="02020603050405020304" pitchFamily="18" charset="0"/>
              </a:rPr>
              <a:t>.</a:t>
            </a:r>
            <a:endParaRPr lang="en-AU" sz="2400" dirty="0">
              <a:ea typeface="Calibri" panose="020F0502020204030204" pitchFamily="34" charset="0"/>
              <a:cs typeface="Times New Roman" panose="02020603050405020304" pitchFamily="18" charset="0"/>
            </a:endParaRPr>
          </a:p>
          <a:p>
            <a:pPr>
              <a:spcAft>
                <a:spcPts val="1000"/>
              </a:spcAft>
            </a:pPr>
            <a:r>
              <a:rPr lang="en-AU" sz="2400" dirty="0">
                <a:ea typeface="Calibri" panose="020F0502020204030204" pitchFamily="34" charset="0"/>
                <a:cs typeface="Times New Roman" panose="02020603050405020304" pitchFamily="18" charset="0"/>
              </a:rPr>
              <a:t>Angela must leave the room and not take part in any decision making.</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800" dirty="0"/>
          </a:p>
        </p:txBody>
      </p:sp>
      <p:sp>
        <p:nvSpPr>
          <p:cNvPr id="4" name="Title 3">
            <a:extLst>
              <a:ext uri="{FF2B5EF4-FFF2-40B4-BE49-F238E27FC236}">
                <a16:creationId xmlns:a16="http://schemas.microsoft.com/office/drawing/2014/main" id="{F437955A-10C7-49D2-8AFB-7C8ABB0198CD}"/>
              </a:ext>
            </a:extLst>
          </p:cNvPr>
          <p:cNvSpPr>
            <a:spLocks noGrp="1"/>
          </p:cNvSpPr>
          <p:nvPr>
            <p:ph type="title"/>
          </p:nvPr>
        </p:nvSpPr>
        <p:spPr/>
        <p:txBody>
          <a:bodyPr/>
          <a:lstStyle/>
          <a:p>
            <a:r>
              <a:rPr lang="en-GB" dirty="0" smtClean="0">
                <a:solidFill>
                  <a:schemeClr val="bg1"/>
                </a:solidFill>
              </a:rPr>
              <a:t>5. Indirect </a:t>
            </a:r>
            <a:r>
              <a:rPr lang="en-GB" dirty="0">
                <a:solidFill>
                  <a:schemeClr val="bg1"/>
                </a:solidFill>
              </a:rPr>
              <a:t>financial interest </a:t>
            </a:r>
            <a:r>
              <a:rPr lang="en-GB" dirty="0" smtClean="0">
                <a:solidFill>
                  <a:schemeClr val="bg1"/>
                </a:solidFill>
              </a:rPr>
              <a:t>(scenario)</a:t>
            </a:r>
            <a:endParaRPr lang="en-GB"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26" y="4361473"/>
            <a:ext cx="6201241" cy="2499555"/>
          </a:xfrm>
          <a:prstGeom prst="rect">
            <a:avLst/>
          </a:prstGeom>
        </p:spPr>
      </p:pic>
    </p:spTree>
    <p:extLst>
      <p:ext uri="{BB962C8B-B14F-4D97-AF65-F5344CB8AC3E}">
        <p14:creationId xmlns:p14="http://schemas.microsoft.com/office/powerpoint/2010/main" val="3474042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5519854" y="2346891"/>
            <a:ext cx="5140712" cy="2889683"/>
          </a:xfrm>
        </p:spPr>
        <p:txBody>
          <a:bodyPr>
            <a:normAutofit/>
          </a:bodyPr>
          <a:lstStyle/>
          <a:p>
            <a:r>
              <a:rPr lang="en-AU" sz="2400" b="1" dirty="0" smtClean="0">
                <a:solidFill>
                  <a:schemeClr val="accent2"/>
                </a:solidFill>
              </a:rPr>
              <a:t>Sometimes, you might not have an actual conflict of interest, but it may be </a:t>
            </a:r>
            <a:r>
              <a:rPr lang="en-AU" sz="2400" b="1" i="1" dirty="0" smtClean="0">
                <a:solidFill>
                  <a:schemeClr val="accent2"/>
                </a:solidFill>
              </a:rPr>
              <a:t>perceived </a:t>
            </a:r>
            <a:r>
              <a:rPr lang="en-AU" sz="2400" b="1" dirty="0" smtClean="0">
                <a:solidFill>
                  <a:schemeClr val="accent2"/>
                </a:solidFill>
              </a:rPr>
              <a:t>that way to other people (reasonably, of course).</a:t>
            </a:r>
          </a:p>
          <a:p>
            <a:endParaRPr lang="en-AU" sz="2800" dirty="0" smtClean="0">
              <a:ea typeface="Calibri" panose="020F0502020204030204" pitchFamily="34" charset="0"/>
              <a:cs typeface="Times New Roman" panose="02020603050405020304" pitchFamily="18" charset="0"/>
            </a:endParaRPr>
          </a:p>
          <a:p>
            <a:r>
              <a:rPr lang="en-AU" sz="2400" dirty="0" smtClean="0"/>
              <a:t>This </a:t>
            </a:r>
            <a:r>
              <a:rPr lang="en-AU" sz="2400" dirty="0"/>
              <a:t>is called a ‘perceived conflict of interest’ and is just as significant as having an actual conflict of interest.</a:t>
            </a:r>
          </a:p>
          <a:p>
            <a:endParaRPr lang="en-AU" sz="2400" dirty="0"/>
          </a:p>
        </p:txBody>
      </p:sp>
      <p:sp>
        <p:nvSpPr>
          <p:cNvPr id="4" name="Title 3"/>
          <p:cNvSpPr>
            <a:spLocks noGrp="1"/>
          </p:cNvSpPr>
          <p:nvPr>
            <p:ph type="title"/>
          </p:nvPr>
        </p:nvSpPr>
        <p:spPr/>
        <p:txBody>
          <a:bodyPr/>
          <a:lstStyle/>
          <a:p>
            <a:r>
              <a:rPr lang="en-GB" dirty="0" smtClean="0"/>
              <a:t>6. Perceived </a:t>
            </a:r>
            <a:r>
              <a:rPr lang="en-GB" dirty="0"/>
              <a:t>conflict of interest</a:t>
            </a:r>
            <a:endParaRPr lang="en-AU" dirty="0"/>
          </a:p>
        </p:txBody>
      </p:sp>
      <p:pic>
        <p:nvPicPr>
          <p:cNvPr id="5"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65038" y="1494264"/>
            <a:ext cx="7196269" cy="4081347"/>
          </a:xfrm>
        </p:spPr>
      </p:pic>
    </p:spTree>
    <p:extLst>
      <p:ext uri="{BB962C8B-B14F-4D97-AF65-F5344CB8AC3E}">
        <p14:creationId xmlns:p14="http://schemas.microsoft.com/office/powerpoint/2010/main" val="3139456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4B60F-3B86-4EF9-A38F-15E917FEB741}"/>
              </a:ext>
            </a:extLst>
          </p:cNvPr>
          <p:cNvSpPr>
            <a:spLocks noGrp="1"/>
          </p:cNvSpPr>
          <p:nvPr>
            <p:ph idx="10"/>
          </p:nvPr>
        </p:nvSpPr>
        <p:spPr>
          <a:xfrm>
            <a:off x="5129563" y="1514036"/>
            <a:ext cx="6612672" cy="3800474"/>
          </a:xfrm>
        </p:spPr>
        <p:txBody>
          <a:bodyPr>
            <a:normAutofit/>
          </a:bodyPr>
          <a:lstStyle/>
          <a:p>
            <a:pPr>
              <a:lnSpc>
                <a:spcPct val="100000"/>
              </a:lnSpc>
              <a:spcAft>
                <a:spcPts val="1200"/>
              </a:spcAft>
            </a:pPr>
            <a:r>
              <a:rPr lang="en-AU" sz="2400" dirty="0" smtClean="0">
                <a:latin typeface="Lato" panose="020F0502020204030203"/>
                <a:ea typeface="Calibri" panose="020F0502020204030204" pitchFamily="34" charset="0"/>
                <a:cs typeface="Times New Roman" panose="02020603050405020304" pitchFamily="18" charset="0"/>
              </a:rPr>
              <a:t>For example, i</a:t>
            </a:r>
            <a:r>
              <a:rPr lang="en-AU" sz="2400" dirty="0" smtClean="0">
                <a:effectLst/>
                <a:latin typeface="Lato" panose="020F0502020204030203"/>
                <a:ea typeface="Calibri" panose="020F0502020204030204" pitchFamily="34" charset="0"/>
                <a:cs typeface="Times New Roman" panose="02020603050405020304" pitchFamily="18" charset="0"/>
              </a:rPr>
              <a:t>f your friend is tendering for a contract with the council, you might not have an actual conflict of interest. </a:t>
            </a:r>
          </a:p>
          <a:p>
            <a:pPr>
              <a:lnSpc>
                <a:spcPct val="100000"/>
              </a:lnSpc>
              <a:spcAft>
                <a:spcPts val="1200"/>
              </a:spcAft>
            </a:pPr>
            <a:r>
              <a:rPr lang="en-AU" sz="2400" dirty="0" smtClean="0">
                <a:effectLst/>
                <a:latin typeface="Lato" panose="020F0502020204030203"/>
                <a:ea typeface="Calibri" panose="020F0502020204030204" pitchFamily="34" charset="0"/>
                <a:cs typeface="Times New Roman" panose="02020603050405020304" pitchFamily="18" charset="0"/>
              </a:rPr>
              <a:t>But it might be perceived that way by others (for example, members in the community, stakeholders or the media). </a:t>
            </a:r>
            <a:endParaRPr lang="en-AU" sz="2400" dirty="0" smtClean="0">
              <a:latin typeface="Lato" panose="020F0502020204030203"/>
              <a:ea typeface="Calibri" panose="020F0502020204030204" pitchFamily="34" charset="0"/>
              <a:cs typeface="Times New Roman" panose="02020603050405020304" pitchFamily="18" charset="0"/>
            </a:endParaRPr>
          </a:p>
          <a:p>
            <a:pPr>
              <a:lnSpc>
                <a:spcPct val="100000"/>
              </a:lnSpc>
              <a:spcAft>
                <a:spcPts val="1200"/>
              </a:spcAft>
            </a:pPr>
            <a:r>
              <a:rPr lang="en-AU" sz="2400" dirty="0" smtClean="0">
                <a:effectLst/>
                <a:latin typeface="Lato" panose="020F0502020204030203"/>
                <a:ea typeface="Calibri" panose="020F0502020204030204" pitchFamily="34" charset="0"/>
                <a:cs typeface="Times New Roman" panose="02020603050405020304" pitchFamily="18" charset="0"/>
              </a:rPr>
              <a:t>In this situation, it is always safest to declare a conflict of interest and not participate or make comments on the council’s decision.</a:t>
            </a:r>
            <a:endParaRPr lang="en-GB" sz="2400" dirty="0" smtClean="0">
              <a:effectLst/>
              <a:latin typeface="Lato" panose="020F0502020204030203"/>
              <a:ea typeface="Calibri" panose="020F0502020204030204" pitchFamily="34" charset="0"/>
              <a:cs typeface="Times New Roman" panose="02020603050405020304" pitchFamily="18" charset="0"/>
            </a:endParaRPr>
          </a:p>
          <a:p>
            <a:pPr>
              <a:lnSpc>
                <a:spcPct val="100000"/>
              </a:lnSpc>
              <a:spcAft>
                <a:spcPts val="1200"/>
              </a:spcAft>
            </a:pPr>
            <a:endParaRPr lang="en-GB" sz="2400" dirty="0"/>
          </a:p>
        </p:txBody>
      </p:sp>
      <p:sp>
        <p:nvSpPr>
          <p:cNvPr id="4" name="Title 3">
            <a:extLst>
              <a:ext uri="{FF2B5EF4-FFF2-40B4-BE49-F238E27FC236}">
                <a16:creationId xmlns:a16="http://schemas.microsoft.com/office/drawing/2014/main" id="{8067700D-117E-4AFE-8E21-AA6F341F1ACA}"/>
              </a:ext>
            </a:extLst>
          </p:cNvPr>
          <p:cNvSpPr>
            <a:spLocks noGrp="1"/>
          </p:cNvSpPr>
          <p:nvPr>
            <p:ph type="title"/>
          </p:nvPr>
        </p:nvSpPr>
        <p:spPr/>
        <p:txBody>
          <a:bodyPr/>
          <a:lstStyle/>
          <a:p>
            <a:r>
              <a:rPr lang="en-GB" dirty="0" smtClean="0"/>
              <a:t>6.1 Perceived </a:t>
            </a:r>
            <a:r>
              <a:rPr lang="en-GB" dirty="0"/>
              <a:t>conflict of </a:t>
            </a:r>
            <a:r>
              <a:rPr lang="en-GB" dirty="0" smtClean="0"/>
              <a:t>interest</a:t>
            </a:r>
            <a:endParaRPr lang="en-GB"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09900" y="1163875"/>
            <a:ext cx="5399166" cy="4500797"/>
          </a:xfrm>
        </p:spPr>
      </p:pic>
    </p:spTree>
    <p:extLst>
      <p:ext uri="{BB962C8B-B14F-4D97-AF65-F5344CB8AC3E}">
        <p14:creationId xmlns:p14="http://schemas.microsoft.com/office/powerpoint/2010/main" val="1749745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a:xfrm>
            <a:off x="867599" y="1764253"/>
            <a:ext cx="7373152" cy="3958385"/>
          </a:xfrm>
        </p:spPr>
        <p:txBody>
          <a:bodyPr>
            <a:normAutofit/>
          </a:bodyPr>
          <a:lstStyle/>
          <a:p>
            <a:pPr>
              <a:spcAft>
                <a:spcPts val="1200"/>
              </a:spcAft>
            </a:pPr>
            <a:r>
              <a:rPr lang="en-AU" sz="2800" b="1" dirty="0">
                <a:solidFill>
                  <a:schemeClr val="accent2"/>
                </a:solidFill>
              </a:rPr>
              <a:t>Don’t be embarrassed if you have a conflict of interest. </a:t>
            </a:r>
            <a:endParaRPr lang="en-AU" sz="2800" b="1" dirty="0" smtClean="0">
              <a:solidFill>
                <a:schemeClr val="accent2"/>
              </a:solidFill>
            </a:endParaRPr>
          </a:p>
          <a:p>
            <a:pPr>
              <a:spcAft>
                <a:spcPts val="1200"/>
              </a:spcAft>
            </a:pPr>
            <a:r>
              <a:rPr lang="en-AU" dirty="0" smtClean="0"/>
              <a:t>Councillors </a:t>
            </a:r>
            <a:r>
              <a:rPr lang="en-AU" dirty="0"/>
              <a:t>have good connections with the community and usually have a variety of family, social, sporting and business relationships and so conflicts of interest often arise</a:t>
            </a:r>
            <a:r>
              <a:rPr lang="en-AU" dirty="0" smtClean="0"/>
              <a:t>.</a:t>
            </a:r>
          </a:p>
          <a:p>
            <a:pPr>
              <a:spcAft>
                <a:spcPts val="1200"/>
              </a:spcAft>
            </a:pPr>
            <a:r>
              <a:rPr lang="en-AU" dirty="0"/>
              <a:t>Every year a Council member must provide information about their interests in an annual </a:t>
            </a:r>
            <a:r>
              <a:rPr lang="en-AU" dirty="0" smtClean="0"/>
              <a:t/>
            </a:r>
            <a:br>
              <a:rPr lang="en-AU" dirty="0" smtClean="0"/>
            </a:br>
            <a:r>
              <a:rPr lang="en-AU" dirty="0" smtClean="0"/>
              <a:t>return</a:t>
            </a:r>
            <a:r>
              <a:rPr lang="en-AU" dirty="0"/>
              <a:t>. Gifts and interests </a:t>
            </a:r>
            <a:r>
              <a:rPr lang="en-AU" dirty="0" smtClean="0"/>
              <a:t>will </a:t>
            </a:r>
            <a:r>
              <a:rPr lang="en-AU" dirty="0"/>
              <a:t>then be put on a </a:t>
            </a:r>
            <a:r>
              <a:rPr lang="en-AU" dirty="0" smtClean="0"/>
              <a:t>register which </a:t>
            </a:r>
            <a:r>
              <a:rPr lang="en-AU" dirty="0"/>
              <a:t>is </a:t>
            </a:r>
            <a:r>
              <a:rPr lang="en-AU" dirty="0" smtClean="0"/>
              <a:t>available </a:t>
            </a:r>
            <a:r>
              <a:rPr lang="en-AU" dirty="0"/>
              <a:t>to the public.</a:t>
            </a:r>
          </a:p>
        </p:txBody>
      </p:sp>
      <p:sp>
        <p:nvSpPr>
          <p:cNvPr id="2" name="Title 1">
            <a:extLst>
              <a:ext uri="{FF2B5EF4-FFF2-40B4-BE49-F238E27FC236}">
                <a16:creationId xmlns:a16="http://schemas.microsoft.com/office/drawing/2014/main" id="{B4B1CC6C-0496-4814-A8D4-FE68106429FC}"/>
              </a:ext>
            </a:extLst>
          </p:cNvPr>
          <p:cNvSpPr>
            <a:spLocks noGrp="1"/>
          </p:cNvSpPr>
          <p:nvPr>
            <p:ph type="title"/>
          </p:nvPr>
        </p:nvSpPr>
        <p:spPr/>
        <p:txBody>
          <a:bodyPr>
            <a:noAutofit/>
          </a:bodyPr>
          <a:lstStyle/>
          <a:p>
            <a:r>
              <a:rPr lang="en-GB" dirty="0" smtClean="0"/>
              <a:t>7. What </a:t>
            </a:r>
            <a:r>
              <a:rPr lang="en-GB" dirty="0"/>
              <a:t>should I do if I have a conflict </a:t>
            </a:r>
            <a:r>
              <a:rPr lang="en-GB" dirty="0" smtClean="0"/>
              <a:t/>
            </a:r>
            <a:br>
              <a:rPr lang="en-GB" dirty="0" smtClean="0"/>
            </a:br>
            <a:r>
              <a:rPr lang="en-GB" dirty="0" smtClean="0"/>
              <a:t>of </a:t>
            </a:r>
            <a:r>
              <a:rPr lang="en-GB" dirty="0"/>
              <a:t>interest?</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091943" y="2089845"/>
            <a:ext cx="5475481" cy="3105246"/>
          </a:xfrm>
          <a:prstGeom prst="rect">
            <a:avLst/>
          </a:prstGeom>
        </p:spPr>
      </p:pic>
    </p:spTree>
    <p:extLst>
      <p:ext uri="{BB962C8B-B14F-4D97-AF65-F5344CB8AC3E}">
        <p14:creationId xmlns:p14="http://schemas.microsoft.com/office/powerpoint/2010/main" val="531103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 y="0"/>
            <a:ext cx="2019300" cy="6857999"/>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Content Placeholder 1"/>
          <p:cNvSpPr>
            <a:spLocks noGrp="1"/>
          </p:cNvSpPr>
          <p:nvPr>
            <p:ph idx="10"/>
          </p:nvPr>
        </p:nvSpPr>
        <p:spPr>
          <a:xfrm>
            <a:off x="2932771" y="1866899"/>
            <a:ext cx="9021336" cy="4543426"/>
          </a:xfrm>
        </p:spPr>
        <p:txBody>
          <a:bodyPr>
            <a:noAutofit/>
          </a:bodyPr>
          <a:lstStyle/>
          <a:p>
            <a:pPr>
              <a:lnSpc>
                <a:spcPct val="100000"/>
              </a:lnSpc>
              <a:spcAft>
                <a:spcPts val="600"/>
              </a:spcAft>
            </a:pPr>
            <a:r>
              <a:rPr lang="en-AU" sz="2800" b="1" dirty="0">
                <a:solidFill>
                  <a:schemeClr val="accent2"/>
                </a:solidFill>
              </a:rPr>
              <a:t>As soon as you become aware of a conflict you should declare it. </a:t>
            </a:r>
          </a:p>
          <a:p>
            <a:pPr>
              <a:spcAft>
                <a:spcPts val="1200"/>
              </a:spcAft>
            </a:pPr>
            <a:r>
              <a:rPr lang="en-AU" sz="2400" dirty="0"/>
              <a:t>You can choose to declare it before the meeting to the CEO or at the start of a meeting. </a:t>
            </a:r>
          </a:p>
          <a:p>
            <a:pPr>
              <a:spcAft>
                <a:spcPts val="1200"/>
              </a:spcAft>
            </a:pPr>
            <a:r>
              <a:rPr lang="en-AU" sz="2400" dirty="0"/>
              <a:t>If you don't realise you have a conflict until later in the meeting, you need to declare as soon as you realise</a:t>
            </a:r>
            <a:r>
              <a:rPr lang="en-AU" sz="2400" dirty="0" smtClean="0"/>
              <a:t>.</a:t>
            </a:r>
          </a:p>
          <a:p>
            <a:pPr>
              <a:spcAft>
                <a:spcPts val="1200"/>
              </a:spcAft>
            </a:pPr>
            <a:r>
              <a:rPr lang="en-AU" sz="2400" dirty="0"/>
              <a:t>When the item with which you have a conflict comes up for discussion you should leave the room. When the discussion has finished, you may re-enter the room.  Remember - you cannot take part in any decision making in relation to that item.</a:t>
            </a:r>
          </a:p>
          <a:p>
            <a:pPr>
              <a:spcAft>
                <a:spcPts val="1200"/>
              </a:spcAft>
            </a:pPr>
            <a:endParaRPr lang="en-AU" sz="1800" dirty="0"/>
          </a:p>
        </p:txBody>
      </p:sp>
      <p:sp>
        <p:nvSpPr>
          <p:cNvPr id="4" name="Title 3"/>
          <p:cNvSpPr>
            <a:spLocks noGrp="1"/>
          </p:cNvSpPr>
          <p:nvPr>
            <p:ph type="title"/>
          </p:nvPr>
        </p:nvSpPr>
        <p:spPr>
          <a:xfrm>
            <a:off x="2297151" y="355998"/>
            <a:ext cx="9126838" cy="718667"/>
          </a:xfrm>
        </p:spPr>
        <p:txBody>
          <a:bodyPr/>
          <a:lstStyle/>
          <a:p>
            <a:pPr>
              <a:lnSpc>
                <a:spcPct val="100000"/>
              </a:lnSpc>
            </a:pPr>
            <a:r>
              <a:rPr lang="en-GB" dirty="0"/>
              <a:t>7.1 What should I do if I have a conflict </a:t>
            </a:r>
            <a:r>
              <a:rPr lang="en-GB" dirty="0" smtClean="0"/>
              <a:t>of </a:t>
            </a:r>
            <a:r>
              <a:rPr lang="en-GB" dirty="0"/>
              <a:t>interest?</a:t>
            </a:r>
            <a:endParaRPr lang="en-AU" dirty="0"/>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22899" r="28448"/>
          <a:stretch/>
        </p:blipFill>
        <p:spPr>
          <a:xfrm rot="736951">
            <a:off x="-635425" y="3030731"/>
            <a:ext cx="3440919" cy="4239873"/>
          </a:xfrm>
          <a:prstGeom prst="rect">
            <a:avLst/>
          </a:prstGeom>
        </p:spPr>
      </p:pic>
    </p:spTree>
    <p:extLst>
      <p:ext uri="{BB962C8B-B14F-4D97-AF65-F5344CB8AC3E}">
        <p14:creationId xmlns:p14="http://schemas.microsoft.com/office/powerpoint/2010/main" val="1441094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51164" y="1870364"/>
            <a:ext cx="7010400" cy="3952974"/>
          </a:xfrm>
        </p:spPr>
        <p:txBody>
          <a:bodyPr>
            <a:normAutofit/>
          </a:bodyPr>
          <a:lstStyle/>
          <a:p>
            <a:pPr>
              <a:lnSpc>
                <a:spcPct val="100000"/>
              </a:lnSpc>
              <a:spcAft>
                <a:spcPts val="1200"/>
              </a:spcAft>
            </a:pPr>
            <a:r>
              <a:rPr lang="en-AU" sz="2800" b="1" dirty="0">
                <a:solidFill>
                  <a:schemeClr val="accent2"/>
                </a:solidFill>
              </a:rPr>
              <a:t>If you are unsure about whether you have a conflict of interest, it is better to declare it anyway. </a:t>
            </a:r>
            <a:endParaRPr lang="en-AU" sz="2800" b="1" dirty="0" smtClean="0">
              <a:solidFill>
                <a:schemeClr val="accent2"/>
              </a:solidFill>
            </a:endParaRPr>
          </a:p>
          <a:p>
            <a:pPr>
              <a:lnSpc>
                <a:spcPct val="100000"/>
              </a:lnSpc>
              <a:spcAft>
                <a:spcPts val="1200"/>
              </a:spcAft>
            </a:pPr>
            <a:r>
              <a:rPr lang="en-AU" sz="2600" dirty="0" smtClean="0"/>
              <a:t>You </a:t>
            </a:r>
            <a:r>
              <a:rPr lang="en-AU" sz="2600" dirty="0"/>
              <a:t>must not make any comments on the decision before or after you leave the room, </a:t>
            </a:r>
            <a:r>
              <a:rPr lang="en-AU" sz="2600" dirty="0" smtClean="0"/>
              <a:t>as </a:t>
            </a:r>
            <a:r>
              <a:rPr lang="en-AU" sz="2600" dirty="0"/>
              <a:t>the matter may still be in question and </a:t>
            </a:r>
            <a:r>
              <a:rPr lang="en-AU" sz="2600" dirty="0" smtClean="0"/>
              <a:t>you </a:t>
            </a:r>
            <a:r>
              <a:rPr lang="en-AU" sz="2600" dirty="0"/>
              <a:t>are potentially influencing the decision.</a:t>
            </a:r>
          </a:p>
          <a:p>
            <a:pPr>
              <a:lnSpc>
                <a:spcPct val="100000"/>
              </a:lnSpc>
              <a:spcAft>
                <a:spcPts val="1200"/>
              </a:spcAft>
            </a:pPr>
            <a:endParaRPr lang="en-AU" sz="2600" dirty="0"/>
          </a:p>
        </p:txBody>
      </p:sp>
      <p:sp>
        <p:nvSpPr>
          <p:cNvPr id="4" name="Title 3"/>
          <p:cNvSpPr>
            <a:spLocks noGrp="1"/>
          </p:cNvSpPr>
          <p:nvPr>
            <p:ph type="title"/>
          </p:nvPr>
        </p:nvSpPr>
        <p:spPr>
          <a:xfrm>
            <a:off x="651164" y="355998"/>
            <a:ext cx="12178145" cy="718667"/>
          </a:xfrm>
        </p:spPr>
        <p:txBody>
          <a:bodyPr/>
          <a:lstStyle/>
          <a:p>
            <a:pPr>
              <a:lnSpc>
                <a:spcPct val="100000"/>
              </a:lnSpc>
            </a:pPr>
            <a:r>
              <a:rPr lang="en-GB" dirty="0" smtClean="0"/>
              <a:t>7.2 </a:t>
            </a:r>
            <a:r>
              <a:rPr lang="en-GB" dirty="0"/>
              <a:t>What should I do if I have </a:t>
            </a:r>
            <a:r>
              <a:rPr lang="en-GB" dirty="0" smtClean="0"/>
              <a:t/>
            </a:r>
            <a:br>
              <a:rPr lang="en-GB" dirty="0" smtClean="0"/>
            </a:br>
            <a:r>
              <a:rPr lang="en-GB" dirty="0" smtClean="0"/>
              <a:t>a conflict </a:t>
            </a:r>
            <a:r>
              <a:rPr lang="en-GB" dirty="0"/>
              <a:t>of interest?</a:t>
            </a:r>
            <a:endParaRPr lang="en-AU"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859" y="2478196"/>
            <a:ext cx="5428450" cy="3254357"/>
          </a:xfrm>
          <a:prstGeom prst="rect">
            <a:avLst/>
          </a:prstGeom>
        </p:spPr>
      </p:pic>
    </p:spTree>
    <p:extLst>
      <p:ext uri="{BB962C8B-B14F-4D97-AF65-F5344CB8AC3E}">
        <p14:creationId xmlns:p14="http://schemas.microsoft.com/office/powerpoint/2010/main" val="2760846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625" y="0"/>
            <a:ext cx="2019300" cy="6857999"/>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0"/>
          </p:nvPr>
        </p:nvSpPr>
        <p:spPr>
          <a:xfrm>
            <a:off x="2808093" y="1715635"/>
            <a:ext cx="9383907" cy="4227965"/>
          </a:xfrm>
        </p:spPr>
        <p:txBody>
          <a:bodyPr>
            <a:noAutofit/>
          </a:bodyPr>
          <a:lstStyle/>
          <a:p>
            <a:pPr>
              <a:spcAft>
                <a:spcPts val="1200"/>
              </a:spcAft>
            </a:pPr>
            <a:r>
              <a:rPr lang="en-AU" sz="2400" b="1" dirty="0" smtClean="0">
                <a:solidFill>
                  <a:schemeClr val="accent2"/>
                </a:solidFill>
              </a:rPr>
              <a:t>Not disclosing a conflict of interest is an offence under the </a:t>
            </a:r>
            <a:r>
              <a:rPr lang="en-AU" sz="2400" b="1" i="1" dirty="0" smtClean="0">
                <a:solidFill>
                  <a:schemeClr val="accent2"/>
                </a:solidFill>
              </a:rPr>
              <a:t>Local Government Act 2019 </a:t>
            </a:r>
            <a:r>
              <a:rPr lang="en-AU" sz="2400" b="1" dirty="0" smtClean="0">
                <a:solidFill>
                  <a:schemeClr val="accent2"/>
                </a:solidFill>
              </a:rPr>
              <a:t>and breaches the council’s Code of Conduct</a:t>
            </a:r>
            <a:r>
              <a:rPr lang="en-AU" sz="2400" b="1" dirty="0">
                <a:solidFill>
                  <a:schemeClr val="accent2"/>
                </a:solidFill>
              </a:rPr>
              <a:t>. </a:t>
            </a:r>
            <a:endParaRPr lang="en-AU" sz="2400" b="1" dirty="0" smtClean="0">
              <a:solidFill>
                <a:schemeClr val="accent2"/>
              </a:solidFill>
            </a:endParaRPr>
          </a:p>
          <a:p>
            <a:pPr>
              <a:spcAft>
                <a:spcPts val="1200"/>
              </a:spcAft>
            </a:pPr>
            <a:r>
              <a:rPr lang="en-AU" sz="2400" dirty="0" smtClean="0"/>
              <a:t>It </a:t>
            </a:r>
            <a:r>
              <a:rPr lang="en-AU" sz="2400" dirty="0"/>
              <a:t>may also be improper conduct under the </a:t>
            </a:r>
            <a:r>
              <a:rPr lang="en-AU" sz="2400" i="1" dirty="0"/>
              <a:t>Independent Commissioner Against Corruption Act</a:t>
            </a:r>
            <a:r>
              <a:rPr lang="en-AU" sz="2400" i="1" dirty="0" smtClean="0"/>
              <a:t>. </a:t>
            </a:r>
          </a:p>
          <a:p>
            <a:pPr>
              <a:spcAft>
                <a:spcPts val="1200"/>
              </a:spcAft>
            </a:pPr>
            <a:r>
              <a:rPr lang="en-AU" sz="2400" dirty="0" smtClean="0"/>
              <a:t>Disclose </a:t>
            </a:r>
            <a:r>
              <a:rPr lang="en-AU" sz="2400" dirty="0"/>
              <a:t>the conflict as soon as you realise it. If you forget to disclose a conflict at the start of the meeting, disclose it as soon as you remember.</a:t>
            </a:r>
          </a:p>
          <a:p>
            <a:pPr>
              <a:spcAft>
                <a:spcPts val="1200"/>
              </a:spcAft>
            </a:pPr>
            <a:r>
              <a:rPr lang="en-AU" sz="2400" dirty="0"/>
              <a:t>If you do not disclose a conflict of interest or do not leave the meeting room, the decision made can be questioned by a court and overturned or cancelled.</a:t>
            </a:r>
          </a:p>
          <a:p>
            <a:pPr>
              <a:spcAft>
                <a:spcPts val="1200"/>
              </a:spcAft>
            </a:pPr>
            <a:endParaRPr lang="en-AU" sz="2400" i="1" dirty="0" smtClean="0"/>
          </a:p>
        </p:txBody>
      </p:sp>
      <p:sp>
        <p:nvSpPr>
          <p:cNvPr id="2" name="Title 1"/>
          <p:cNvSpPr>
            <a:spLocks noGrp="1"/>
          </p:cNvSpPr>
          <p:nvPr>
            <p:ph type="title"/>
          </p:nvPr>
        </p:nvSpPr>
        <p:spPr>
          <a:xfrm>
            <a:off x="2726268" y="413430"/>
            <a:ext cx="10702026" cy="718667"/>
          </a:xfrm>
        </p:spPr>
        <p:txBody>
          <a:bodyPr/>
          <a:lstStyle/>
          <a:p>
            <a:r>
              <a:rPr lang="en-GB" dirty="0" smtClean="0"/>
              <a:t>8. What </a:t>
            </a:r>
            <a:r>
              <a:rPr lang="en-GB" dirty="0"/>
              <a:t>happens if I don’t disclose </a:t>
            </a:r>
            <a:r>
              <a:rPr lang="en-GB" dirty="0" smtClean="0"/>
              <a:t/>
            </a:r>
            <a:br>
              <a:rPr lang="en-GB" dirty="0" smtClean="0"/>
            </a:br>
            <a:r>
              <a:rPr lang="en-GB" dirty="0" smtClean="0"/>
              <a:t>the </a:t>
            </a:r>
            <a:r>
              <a:rPr lang="en-GB" dirty="0"/>
              <a:t>conflict of interest?</a:t>
            </a:r>
            <a:endParaRPr lang="en-AU"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4511" t="11171" r="36005"/>
          <a:stretch/>
        </p:blipFill>
        <p:spPr>
          <a:xfrm>
            <a:off x="-668453" y="3733800"/>
            <a:ext cx="4799791" cy="6074194"/>
          </a:xfrm>
          <a:prstGeom prst="rect">
            <a:avLst/>
          </a:prstGeom>
        </p:spPr>
      </p:pic>
    </p:spTree>
    <p:extLst>
      <p:ext uri="{BB962C8B-B14F-4D97-AF65-F5344CB8AC3E}">
        <p14:creationId xmlns:p14="http://schemas.microsoft.com/office/powerpoint/2010/main" val="2548021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867598" y="1911927"/>
            <a:ext cx="8248693" cy="3810712"/>
          </a:xfrm>
        </p:spPr>
        <p:txBody>
          <a:bodyPr/>
          <a:lstStyle/>
          <a:p>
            <a:pPr>
              <a:spcAft>
                <a:spcPts val="1200"/>
              </a:spcAft>
            </a:pPr>
            <a:r>
              <a:rPr lang="en-AU" sz="2600" b="1" dirty="0">
                <a:solidFill>
                  <a:schemeClr val="accent2"/>
                </a:solidFill>
              </a:rPr>
              <a:t>Your reputation in the community may be damaged if you are seen to be getting benefits for yourself, your family, friends or business partners because of your role as a council member.</a:t>
            </a:r>
          </a:p>
          <a:p>
            <a:pPr>
              <a:spcAft>
                <a:spcPts val="1200"/>
              </a:spcAft>
            </a:pPr>
            <a:r>
              <a:rPr lang="en-AU" sz="2600" dirty="0"/>
              <a:t>It is always safest to declare a conflict of interest </a:t>
            </a:r>
            <a:r>
              <a:rPr lang="en-AU" sz="2600" dirty="0" smtClean="0"/>
              <a:t>and to </a:t>
            </a:r>
            <a:r>
              <a:rPr lang="en-AU" sz="2600" dirty="0"/>
              <a:t>not participate in council’s discussion or decision. </a:t>
            </a:r>
            <a:endParaRPr lang="en-AU" sz="2600" dirty="0" smtClean="0"/>
          </a:p>
          <a:p>
            <a:pPr>
              <a:spcAft>
                <a:spcPts val="1200"/>
              </a:spcAft>
            </a:pPr>
            <a:r>
              <a:rPr lang="en-AU" sz="2600" dirty="0" smtClean="0"/>
              <a:t>This </a:t>
            </a:r>
            <a:r>
              <a:rPr lang="en-AU" sz="2600" dirty="0"/>
              <a:t>will help to ensure that decisions are made in the best interests of the whole community. </a:t>
            </a:r>
          </a:p>
        </p:txBody>
      </p:sp>
      <p:sp>
        <p:nvSpPr>
          <p:cNvPr id="4" name="Title 3"/>
          <p:cNvSpPr>
            <a:spLocks noGrp="1"/>
          </p:cNvSpPr>
          <p:nvPr>
            <p:ph type="title"/>
          </p:nvPr>
        </p:nvSpPr>
        <p:spPr/>
        <p:txBody>
          <a:bodyPr/>
          <a:lstStyle/>
          <a:p>
            <a:r>
              <a:rPr lang="en-GB" dirty="0"/>
              <a:t>8. What happens if I don’t disclose </a:t>
            </a:r>
            <a:br>
              <a:rPr lang="en-GB" dirty="0"/>
            </a:br>
            <a:r>
              <a:rPr lang="en-GB" dirty="0"/>
              <a:t>the conflict of interest?</a:t>
            </a:r>
            <a:endParaRPr lang="en-AU" dirty="0"/>
          </a:p>
        </p:txBody>
      </p:sp>
      <p:sp>
        <p:nvSpPr>
          <p:cNvPr id="5" name="Rectangle 4"/>
          <p:cNvSpPr/>
          <p:nvPr/>
        </p:nvSpPr>
        <p:spPr>
          <a:xfrm>
            <a:off x="10172700" y="1"/>
            <a:ext cx="2019300" cy="6857999"/>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3200" t="2878" r="42079" b="39537"/>
          <a:stretch/>
        </p:blipFill>
        <p:spPr>
          <a:xfrm>
            <a:off x="6939988" y="1911927"/>
            <a:ext cx="6828864" cy="4946073"/>
          </a:xfrm>
          <a:prstGeom prst="rect">
            <a:avLst/>
          </a:prstGeom>
        </p:spPr>
      </p:pic>
      <p:sp>
        <p:nvSpPr>
          <p:cNvPr id="7" name="Oval Callout 6"/>
          <p:cNvSpPr/>
          <p:nvPr/>
        </p:nvSpPr>
        <p:spPr>
          <a:xfrm>
            <a:off x="9855888" y="140728"/>
            <a:ext cx="1667246" cy="1146205"/>
          </a:xfrm>
          <a:prstGeom prst="wedgeEllipseCallout">
            <a:avLst>
              <a:gd name="adj1" fmla="val 12937"/>
              <a:gd name="adj2" fmla="val 17142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TextBox 7"/>
          <p:cNvSpPr txBox="1"/>
          <p:nvPr/>
        </p:nvSpPr>
        <p:spPr>
          <a:xfrm>
            <a:off x="9873362" y="252165"/>
            <a:ext cx="1600200" cy="923330"/>
          </a:xfrm>
          <a:prstGeom prst="rect">
            <a:avLst/>
          </a:prstGeom>
          <a:noFill/>
        </p:spPr>
        <p:txBody>
          <a:bodyPr wrap="square" rtlCol="0">
            <a:spAutoFit/>
          </a:bodyPr>
          <a:lstStyle/>
          <a:p>
            <a:pPr algn="ctr"/>
            <a:r>
              <a:rPr lang="en-AU" b="1" dirty="0" smtClean="0">
                <a:solidFill>
                  <a:srgbClr val="454347"/>
                </a:solidFill>
              </a:rPr>
              <a:t>I have a conflict of interest</a:t>
            </a:r>
            <a:endParaRPr lang="en-AU" b="1" dirty="0">
              <a:solidFill>
                <a:srgbClr val="454347"/>
              </a:solidFill>
            </a:endParaRPr>
          </a:p>
        </p:txBody>
      </p:sp>
    </p:spTree>
    <p:extLst>
      <p:ext uri="{BB962C8B-B14F-4D97-AF65-F5344CB8AC3E}">
        <p14:creationId xmlns:p14="http://schemas.microsoft.com/office/powerpoint/2010/main" val="1591844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rgbClr val="0071BC"/>
              </a:gs>
              <a:gs pos="59000">
                <a:srgbClr val="00A7BC"/>
              </a:gs>
              <a:gs pos="100000">
                <a:srgbClr val="00A7B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13E31889-0FBA-4C8E-ADED-8C438844B4FB}"/>
              </a:ext>
            </a:extLst>
          </p:cNvPr>
          <p:cNvSpPr>
            <a:spLocks noGrp="1"/>
          </p:cNvSpPr>
          <p:nvPr>
            <p:ph type="title"/>
          </p:nvPr>
        </p:nvSpPr>
        <p:spPr>
          <a:xfrm>
            <a:off x="867600" y="355998"/>
            <a:ext cx="10508768" cy="718667"/>
          </a:xfrm>
        </p:spPr>
        <p:txBody>
          <a:bodyPr>
            <a:normAutofit/>
          </a:bodyPr>
          <a:lstStyle/>
          <a:p>
            <a:r>
              <a:rPr lang="en-GB" dirty="0">
                <a:solidFill>
                  <a:schemeClr val="bg1"/>
                </a:solidFill>
              </a:rPr>
              <a:t>Course overview</a:t>
            </a:r>
          </a:p>
        </p:txBody>
      </p:sp>
      <p:sp>
        <p:nvSpPr>
          <p:cNvPr id="6" name="Rounded Rectangle 5"/>
          <p:cNvSpPr/>
          <p:nvPr/>
        </p:nvSpPr>
        <p:spPr>
          <a:xfrm>
            <a:off x="2291137" y="1904102"/>
            <a:ext cx="8918331" cy="34316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4662736" y="2150232"/>
            <a:ext cx="5928096" cy="3016210"/>
          </a:xfrm>
          <a:prstGeom prst="rect">
            <a:avLst/>
          </a:prstGeom>
        </p:spPr>
        <p:txBody>
          <a:bodyPr wrap="square">
            <a:spAutoFit/>
          </a:bodyPr>
          <a:lstStyle/>
          <a:p>
            <a:pPr marL="342900" lvl="0" indent="-342900">
              <a:spcAft>
                <a:spcPts val="1200"/>
              </a:spcAft>
              <a:buFont typeface="Symbol" panose="05050102010706020507" pitchFamily="18" charset="2"/>
              <a:buChar char=""/>
            </a:pPr>
            <a:r>
              <a:rPr lang="en-AU" sz="2000" dirty="0">
                <a:latin typeface="Lato" panose="020F0502020204030203" pitchFamily="34" charset="0"/>
                <a:ea typeface="Times New Roman" panose="02020603050405020304" pitchFamily="18" charset="0"/>
                <a:cs typeface="Times New Roman" panose="02020603050405020304" pitchFamily="18" charset="0"/>
              </a:rPr>
              <a:t>Introduction to what is a conflict of interest for a council member</a:t>
            </a:r>
          </a:p>
          <a:p>
            <a:pPr marL="342900" lvl="0" indent="-342900">
              <a:spcAft>
                <a:spcPts val="1200"/>
              </a:spcAft>
              <a:buFont typeface="Symbol" panose="05050102010706020507" pitchFamily="18" charset="2"/>
              <a:buChar char=""/>
            </a:pPr>
            <a:r>
              <a:rPr lang="en-AU" sz="2000" dirty="0">
                <a:latin typeface="Lato" panose="020F0502020204030203" pitchFamily="34" charset="0"/>
                <a:ea typeface="Times New Roman" panose="02020603050405020304" pitchFamily="18" charset="0"/>
                <a:cs typeface="Times New Roman" panose="02020603050405020304" pitchFamily="18" charset="0"/>
              </a:rPr>
              <a:t>Ability to understand and identify when conflicts of interest arise</a:t>
            </a:r>
          </a:p>
          <a:p>
            <a:pPr marL="342900" lvl="0" indent="-342900">
              <a:spcAft>
                <a:spcPts val="1200"/>
              </a:spcAft>
              <a:buFont typeface="Symbol" panose="05050102010706020507" pitchFamily="18" charset="2"/>
              <a:buChar char=""/>
            </a:pPr>
            <a:r>
              <a:rPr lang="en-AU" sz="2000" dirty="0">
                <a:latin typeface="Lato" panose="020F0502020204030203" pitchFamily="34" charset="0"/>
                <a:ea typeface="Times New Roman" panose="02020603050405020304" pitchFamily="18" charset="0"/>
                <a:cs typeface="Times New Roman" panose="02020603050405020304" pitchFamily="18" charset="0"/>
              </a:rPr>
              <a:t>Understanding how and when to disclose a conflict of interest</a:t>
            </a:r>
          </a:p>
          <a:p>
            <a:pPr marL="342900" lvl="0" indent="-342900">
              <a:spcAft>
                <a:spcPts val="1200"/>
              </a:spcAft>
              <a:buFont typeface="Symbol" panose="05050102010706020507" pitchFamily="18" charset="2"/>
              <a:buChar char=""/>
            </a:pPr>
            <a:r>
              <a:rPr lang="en-AU" sz="2000" dirty="0">
                <a:latin typeface="Lato" panose="020F0502020204030203" pitchFamily="34" charset="0"/>
                <a:ea typeface="Times New Roman" panose="02020603050405020304" pitchFamily="18" charset="0"/>
                <a:cs typeface="Times New Roman" panose="02020603050405020304" pitchFamily="18" charset="0"/>
              </a:rPr>
              <a:t>Understanding how to manage a conflict of interest and where to seek support</a:t>
            </a:r>
          </a:p>
        </p:txBody>
      </p:sp>
      <p:sp>
        <p:nvSpPr>
          <p:cNvPr id="11" name="Oval 10"/>
          <p:cNvSpPr/>
          <p:nvPr/>
        </p:nvSpPr>
        <p:spPr>
          <a:xfrm>
            <a:off x="632662" y="1803916"/>
            <a:ext cx="3651662" cy="3651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686" y="2380622"/>
            <a:ext cx="2324940" cy="2555429"/>
          </a:xfrm>
          <a:prstGeom prst="rect">
            <a:avLst/>
          </a:prstGeom>
        </p:spPr>
      </p:pic>
    </p:spTree>
    <p:extLst>
      <p:ext uri="{BB962C8B-B14F-4D97-AF65-F5344CB8AC3E}">
        <p14:creationId xmlns:p14="http://schemas.microsoft.com/office/powerpoint/2010/main" val="1985182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739691" y="3732211"/>
            <a:ext cx="6354369" cy="3603865"/>
          </a:xfrm>
        </p:spPr>
      </p:pic>
      <p:sp>
        <p:nvSpPr>
          <p:cNvPr id="2" name="Title 1">
            <a:extLst>
              <a:ext uri="{FF2B5EF4-FFF2-40B4-BE49-F238E27FC236}">
                <a16:creationId xmlns:a16="http://schemas.microsoft.com/office/drawing/2014/main" id="{9FFF5E94-366F-4B44-AE67-58DEC742F461}"/>
              </a:ext>
            </a:extLst>
          </p:cNvPr>
          <p:cNvSpPr>
            <a:spLocks noGrp="1"/>
          </p:cNvSpPr>
          <p:nvPr>
            <p:ph type="title"/>
          </p:nvPr>
        </p:nvSpPr>
        <p:spPr/>
        <p:txBody>
          <a:bodyPr>
            <a:normAutofit/>
          </a:bodyPr>
          <a:lstStyle/>
          <a:p>
            <a:r>
              <a:rPr lang="en-GB" dirty="0"/>
              <a:t>When </a:t>
            </a:r>
            <a:r>
              <a:rPr lang="en-GB" dirty="0" smtClean="0"/>
              <a:t>it’s </a:t>
            </a:r>
            <a:r>
              <a:rPr lang="en-GB" u="sng" dirty="0" smtClean="0"/>
              <a:t>not</a:t>
            </a:r>
            <a:r>
              <a:rPr lang="en-GB" dirty="0" smtClean="0"/>
              <a:t> a conflict of interest</a:t>
            </a:r>
            <a:endParaRPr lang="en-GB" dirty="0"/>
          </a:p>
        </p:txBody>
      </p:sp>
      <p:sp>
        <p:nvSpPr>
          <p:cNvPr id="6" name="Rectangle 5"/>
          <p:cNvSpPr/>
          <p:nvPr/>
        </p:nvSpPr>
        <p:spPr>
          <a:xfrm>
            <a:off x="867600" y="1074665"/>
            <a:ext cx="7120482" cy="4847481"/>
          </a:xfrm>
          <a:prstGeom prst="rect">
            <a:avLst/>
          </a:prstGeom>
        </p:spPr>
        <p:txBody>
          <a:bodyPr wrap="square">
            <a:spAutoFit/>
          </a:bodyPr>
          <a:lstStyle/>
          <a:p>
            <a:pPr>
              <a:spcAft>
                <a:spcPts val="1000"/>
              </a:spcAft>
            </a:pPr>
            <a:r>
              <a:rPr lang="en-AU" sz="2600" b="1" dirty="0">
                <a:solidFill>
                  <a:schemeClr val="accent2"/>
                </a:solidFill>
                <a:latin typeface="Lato" panose="020F0502020204030203" pitchFamily="34" charset="0"/>
                <a:ea typeface="Calibri" panose="020F0502020204030204" pitchFamily="34" charset="0"/>
                <a:cs typeface="Times New Roman" panose="02020603050405020304" pitchFamily="18" charset="0"/>
              </a:rPr>
              <a:t>In some circumstances you do not have a conflict of interest, if the interest is shared with other people in the community or residential area</a:t>
            </a:r>
            <a:r>
              <a:rPr lang="en-AU" sz="2600" b="1" dirty="0" smtClean="0">
                <a:solidFill>
                  <a:schemeClr val="accent2"/>
                </a:solidFill>
                <a:latin typeface="Lato" panose="020F0502020204030203" pitchFamily="34" charset="0"/>
                <a:ea typeface="Calibri" panose="020F0502020204030204" pitchFamily="34" charset="0"/>
                <a:cs typeface="Times New Roman" panose="02020603050405020304" pitchFamily="18" charset="0"/>
              </a:rPr>
              <a:t>.</a:t>
            </a:r>
          </a:p>
          <a:p>
            <a:pPr>
              <a:spcAft>
                <a:spcPts val="1000"/>
              </a:spcAft>
            </a:pPr>
            <a:r>
              <a:rPr lang="en-AU" sz="2600" dirty="0">
                <a:solidFill>
                  <a:srgbClr val="454347"/>
                </a:solidFill>
              </a:rPr>
              <a:t>For example, you might need to make a decision about whether to upgrade the footy oval in your residential area or increase rates. </a:t>
            </a:r>
            <a:endParaRPr lang="en-AU" sz="2600" dirty="0" smtClean="0">
              <a:solidFill>
                <a:srgbClr val="454347"/>
              </a:solidFill>
            </a:endParaRPr>
          </a:p>
          <a:p>
            <a:pPr>
              <a:spcAft>
                <a:spcPts val="1000"/>
              </a:spcAft>
            </a:pPr>
            <a:r>
              <a:rPr lang="en-AU" sz="2600" dirty="0" smtClean="0">
                <a:solidFill>
                  <a:srgbClr val="454347"/>
                </a:solidFill>
              </a:rPr>
              <a:t>These </a:t>
            </a:r>
            <a:r>
              <a:rPr lang="en-AU" sz="2600" dirty="0">
                <a:solidFill>
                  <a:srgbClr val="454347"/>
                </a:solidFill>
              </a:rPr>
              <a:t>situations are not conflicts of interest, as the interest is shared by others in the community.</a:t>
            </a:r>
          </a:p>
          <a:p>
            <a:pPr>
              <a:spcAft>
                <a:spcPts val="1000"/>
              </a:spcAft>
            </a:pPr>
            <a:endParaRPr lang="en-AU" sz="2400" b="1" dirty="0">
              <a:solidFill>
                <a:schemeClr val="accent2"/>
              </a:solidFill>
              <a:latin typeface="Lato"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132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13317" y="1420353"/>
            <a:ext cx="7370956" cy="4139706"/>
          </a:xfrm>
          <a:prstGeom prst="round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6CC7D6C3-22DE-412C-80DB-561E782A29B3}"/>
              </a:ext>
            </a:extLst>
          </p:cNvPr>
          <p:cNvSpPr>
            <a:spLocks noGrp="1"/>
          </p:cNvSpPr>
          <p:nvPr>
            <p:ph type="title"/>
          </p:nvPr>
        </p:nvSpPr>
        <p:spPr>
          <a:xfrm>
            <a:off x="867600" y="355998"/>
            <a:ext cx="10508768" cy="718667"/>
          </a:xfrm>
        </p:spPr>
        <p:txBody>
          <a:bodyPr>
            <a:normAutofit/>
          </a:bodyPr>
          <a:lstStyle/>
          <a:p>
            <a:r>
              <a:rPr lang="en-GB" dirty="0"/>
              <a:t>Who can I talk to?</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6248" r="19676"/>
          <a:stretch/>
        </p:blipFill>
        <p:spPr>
          <a:xfrm>
            <a:off x="7482468" y="1951464"/>
            <a:ext cx="4468476" cy="3954284"/>
          </a:xfrm>
          <a:prstGeom prst="rect">
            <a:avLst/>
          </a:prstGeom>
        </p:spPr>
      </p:pic>
      <p:sp>
        <p:nvSpPr>
          <p:cNvPr id="7" name="Content Placeholder 6"/>
          <p:cNvSpPr>
            <a:spLocks noGrp="1"/>
          </p:cNvSpPr>
          <p:nvPr>
            <p:ph idx="1"/>
          </p:nvPr>
        </p:nvSpPr>
        <p:spPr>
          <a:xfrm>
            <a:off x="1012566" y="1660015"/>
            <a:ext cx="6570264" cy="3737175"/>
          </a:xfrm>
        </p:spPr>
        <p:txBody>
          <a:bodyPr>
            <a:normAutofit/>
          </a:bodyPr>
          <a:lstStyle/>
          <a:p>
            <a:pPr>
              <a:lnSpc>
                <a:spcPct val="100000"/>
              </a:lnSpc>
            </a:pPr>
            <a:r>
              <a:rPr lang="en-AU" sz="2600" dirty="0">
                <a:solidFill>
                  <a:schemeClr val="bg1"/>
                </a:solidFill>
              </a:rPr>
              <a:t>If you are unsure about whether you have a conflict of interest, you can talk with your CEO or the Chair</a:t>
            </a:r>
            <a:r>
              <a:rPr lang="en-AU" sz="2600" dirty="0" smtClean="0">
                <a:solidFill>
                  <a:schemeClr val="bg1"/>
                </a:solidFill>
              </a:rPr>
              <a:t>.</a:t>
            </a:r>
          </a:p>
          <a:p>
            <a:pPr>
              <a:lnSpc>
                <a:spcPct val="100000"/>
              </a:lnSpc>
            </a:pPr>
            <a:endParaRPr lang="en-AU" sz="2600" dirty="0">
              <a:solidFill>
                <a:schemeClr val="bg1"/>
              </a:solidFill>
            </a:endParaRPr>
          </a:p>
          <a:p>
            <a:pPr>
              <a:lnSpc>
                <a:spcPct val="100000"/>
              </a:lnSpc>
            </a:pPr>
            <a:r>
              <a:rPr lang="en-AU" sz="2600" dirty="0">
                <a:solidFill>
                  <a:schemeClr val="bg1"/>
                </a:solidFill>
              </a:rPr>
              <a:t>If you think another member has a conflict of interest you should talk to the Chair</a:t>
            </a:r>
            <a:r>
              <a:rPr lang="en-AU" sz="2600" dirty="0" smtClean="0">
                <a:solidFill>
                  <a:schemeClr val="bg1"/>
                </a:solidFill>
              </a:rPr>
              <a:t>.</a:t>
            </a:r>
          </a:p>
          <a:p>
            <a:pPr>
              <a:lnSpc>
                <a:spcPct val="100000"/>
              </a:lnSpc>
            </a:pPr>
            <a:endParaRPr lang="en-AU" sz="2600" dirty="0">
              <a:solidFill>
                <a:schemeClr val="bg1"/>
              </a:solidFill>
            </a:endParaRPr>
          </a:p>
          <a:p>
            <a:pPr>
              <a:lnSpc>
                <a:spcPct val="100000"/>
              </a:lnSpc>
            </a:pPr>
            <a:r>
              <a:rPr lang="en-AU" sz="2600" dirty="0">
                <a:solidFill>
                  <a:schemeClr val="bg1"/>
                </a:solidFill>
              </a:rPr>
              <a:t>It’s important to ask questions so you know your responsibilities as a member.</a:t>
            </a:r>
          </a:p>
          <a:p>
            <a:pPr>
              <a:lnSpc>
                <a:spcPct val="100000"/>
              </a:lnSpc>
            </a:pPr>
            <a:endParaRPr lang="en-AU" sz="2600" dirty="0">
              <a:solidFill>
                <a:schemeClr val="bg1"/>
              </a:solidFill>
            </a:endParaRPr>
          </a:p>
        </p:txBody>
      </p:sp>
    </p:spTree>
    <p:extLst>
      <p:ext uri="{BB962C8B-B14F-4D97-AF65-F5344CB8AC3E}">
        <p14:creationId xmlns:p14="http://schemas.microsoft.com/office/powerpoint/2010/main" val="839180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rgbClr val="0071BC"/>
              </a:gs>
              <a:gs pos="59000">
                <a:srgbClr val="00A7BC"/>
              </a:gs>
              <a:gs pos="100000">
                <a:srgbClr val="00A7B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A8182844-4347-4878-9694-3E65ED72F615}"/>
              </a:ext>
            </a:extLst>
          </p:cNvPr>
          <p:cNvSpPr>
            <a:spLocks noGrp="1"/>
          </p:cNvSpPr>
          <p:nvPr>
            <p:ph type="title"/>
          </p:nvPr>
        </p:nvSpPr>
        <p:spPr>
          <a:xfrm>
            <a:off x="6573127" y="3143802"/>
            <a:ext cx="3378820" cy="918646"/>
          </a:xfrm>
        </p:spPr>
        <p:txBody>
          <a:bodyPr/>
          <a:lstStyle/>
          <a:p>
            <a:r>
              <a:rPr lang="en-GB" dirty="0" smtClean="0">
                <a:solidFill>
                  <a:schemeClr val="bg1"/>
                </a:solidFill>
              </a:rPr>
              <a:t>Quiz</a:t>
            </a:r>
            <a:endParaRPr lang="en-GB"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544" y="1516565"/>
            <a:ext cx="4418039" cy="4650059"/>
          </a:xfrm>
          <a:prstGeom prst="rect">
            <a:avLst/>
          </a:prstGeom>
        </p:spPr>
      </p:pic>
    </p:spTree>
    <p:extLst>
      <p:ext uri="{BB962C8B-B14F-4D97-AF65-F5344CB8AC3E}">
        <p14:creationId xmlns:p14="http://schemas.microsoft.com/office/powerpoint/2010/main" val="1192173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D8ED-8F29-4E13-AD3A-A00DAB3B6EC3}"/>
              </a:ext>
            </a:extLst>
          </p:cNvPr>
          <p:cNvSpPr>
            <a:spLocks noGrp="1"/>
          </p:cNvSpPr>
          <p:nvPr>
            <p:ph type="title"/>
          </p:nvPr>
        </p:nvSpPr>
        <p:spPr>
          <a:xfrm>
            <a:off x="833417" y="663646"/>
            <a:ext cx="10508768" cy="718667"/>
          </a:xfrm>
        </p:spPr>
        <p:txBody>
          <a:bodyPr/>
          <a:lstStyle/>
          <a:p>
            <a:r>
              <a:rPr lang="en-AU" sz="2800" b="1" dirty="0" smtClean="0">
                <a:latin typeface="Lato" panose="020F0502020204030203"/>
                <a:ea typeface="Calibri" panose="020F0502020204030204" pitchFamily="34" charset="0"/>
                <a:cs typeface="Times New Roman" panose="02020603050405020304" pitchFamily="18" charset="0"/>
              </a:rPr>
              <a:t>1. Why </a:t>
            </a:r>
            <a:r>
              <a:rPr lang="en-AU" sz="2800" b="1" dirty="0">
                <a:latin typeface="Lato" panose="020F0502020204030203"/>
                <a:ea typeface="Calibri" panose="020F0502020204030204" pitchFamily="34" charset="0"/>
                <a:cs typeface="Times New Roman" panose="02020603050405020304" pitchFamily="18" charset="0"/>
              </a:rPr>
              <a:t>is it important to declare a conflict of interest?</a:t>
            </a:r>
            <a:r>
              <a:rPr lang="en-GB" sz="2800" dirty="0">
                <a:latin typeface="Lato" panose="020F0502020204030203"/>
                <a:ea typeface="Calibri" panose="020F0502020204030204" pitchFamily="34" charset="0"/>
                <a:cs typeface="Times New Roman" panose="02020603050405020304" pitchFamily="18" charset="0"/>
              </a:rPr>
              <a:t/>
            </a: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D05DCC4A-2CA1-4C52-81CC-AC89F9CF5EF7}"/>
              </a:ext>
            </a:extLst>
          </p:cNvPr>
          <p:cNvSpPr>
            <a:spLocks noGrp="1"/>
          </p:cNvSpPr>
          <p:nvPr>
            <p:ph idx="1"/>
          </p:nvPr>
        </p:nvSpPr>
        <p:spPr>
          <a:xfrm>
            <a:off x="833417" y="1621975"/>
            <a:ext cx="10508768" cy="4408312"/>
          </a:xfrm>
        </p:spPr>
        <p:txBody>
          <a:bodyPr/>
          <a:lstStyle/>
          <a:p>
            <a:pPr>
              <a:spcAft>
                <a:spcPts val="1000"/>
              </a:spcAft>
            </a:pPr>
            <a:r>
              <a:rPr lang="en-AU" sz="2400" dirty="0" smtClean="0">
                <a:effectLst/>
                <a:latin typeface="Lato" panose="020F0502020204030203"/>
                <a:ea typeface="Calibri" panose="020F0502020204030204" pitchFamily="34" charset="0"/>
                <a:cs typeface="Times New Roman" panose="02020603050405020304" pitchFamily="18" charset="0"/>
              </a:rPr>
              <a:t>a</a:t>
            </a:r>
            <a:r>
              <a:rPr lang="en-AU" sz="2400" dirty="0">
                <a:effectLst/>
                <a:latin typeface="Lato" panose="020F0502020204030203"/>
                <a:ea typeface="Calibri" panose="020F0502020204030204" pitchFamily="34" charset="0"/>
                <a:cs typeface="Times New Roman" panose="02020603050405020304" pitchFamily="18" charset="0"/>
              </a:rPr>
              <a:t>. </a:t>
            </a:r>
            <a:r>
              <a:rPr lang="en-AU" sz="2400" dirty="0" smtClean="0">
                <a:latin typeface="Lato" panose="020F0502020204030203"/>
                <a:ea typeface="Calibri" panose="020F0502020204030204" pitchFamily="34" charset="0"/>
                <a:cs typeface="Times New Roman" panose="02020603050405020304" pitchFamily="18" charset="0"/>
              </a:rPr>
              <a:t>It is a requirement of </a:t>
            </a:r>
            <a:r>
              <a:rPr lang="en-AU" sz="2400" dirty="0" smtClean="0">
                <a:effectLst/>
                <a:latin typeface="Lato" panose="020F0502020204030203"/>
                <a:ea typeface="Calibri" panose="020F0502020204030204" pitchFamily="34" charset="0"/>
                <a:cs typeface="Times New Roman" panose="02020603050405020304" pitchFamily="18" charset="0"/>
              </a:rPr>
              <a:t>the </a:t>
            </a:r>
            <a:r>
              <a:rPr lang="en-AU" sz="2400" i="1" dirty="0">
                <a:effectLst/>
                <a:latin typeface="Lato" panose="020F0502020204030203"/>
                <a:ea typeface="Calibri" panose="020F0502020204030204" pitchFamily="34" charset="0"/>
                <a:cs typeface="Times New Roman" panose="02020603050405020304" pitchFamily="18" charset="0"/>
              </a:rPr>
              <a:t>Local Government Act 2019</a:t>
            </a:r>
            <a:r>
              <a:rPr lang="en-AU" sz="2400" dirty="0">
                <a:effectLst/>
                <a:latin typeface="Lato" panose="020F0502020204030203"/>
                <a:ea typeface="Calibri" panose="020F0502020204030204" pitchFamily="34" charset="0"/>
                <a:cs typeface="Times New Roman" panose="02020603050405020304" pitchFamily="18" charset="0"/>
              </a:rPr>
              <a:t>.</a:t>
            </a:r>
            <a:endParaRPr lang="en-GB" sz="2400" dirty="0">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dirty="0">
                <a:effectLst/>
                <a:latin typeface="Lato" panose="020F0502020204030203"/>
                <a:ea typeface="Calibri" panose="020F0502020204030204" pitchFamily="34" charset="0"/>
                <a:cs typeface="Times New Roman" panose="02020603050405020304" pitchFamily="18" charset="0"/>
              </a:rPr>
              <a:t>b. To make sure council decisions are in the best interests of the community.</a:t>
            </a:r>
            <a:endParaRPr lang="en-GB" sz="2400" dirty="0">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dirty="0">
                <a:effectLst/>
                <a:latin typeface="Lato" panose="020F0502020204030203"/>
                <a:ea typeface="Calibri" panose="020F0502020204030204" pitchFamily="34" charset="0"/>
                <a:cs typeface="Times New Roman" panose="02020603050405020304" pitchFamily="18" charset="0"/>
              </a:rPr>
              <a:t>c. To comply with the Code of Conduct.</a:t>
            </a:r>
            <a:endParaRPr lang="en-GB" sz="2400" dirty="0">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dirty="0" smtClean="0">
                <a:latin typeface="Lato" panose="020F0502020204030203"/>
                <a:ea typeface="Calibri" panose="020F0502020204030204" pitchFamily="34" charset="0"/>
                <a:cs typeface="Times New Roman" panose="02020603050405020304" pitchFamily="18" charset="0"/>
              </a:rPr>
              <a:t>d. All of the above</a:t>
            </a:r>
            <a:endParaRPr lang="en-GB" sz="2400" dirty="0" smtClean="0">
              <a:latin typeface="Lato" panose="020F0502020204030203"/>
              <a:ea typeface="Calibri" panose="020F0502020204030204" pitchFamily="34" charset="0"/>
              <a:cs typeface="Times New Roman" panose="02020603050405020304" pitchFamily="18" charset="0"/>
            </a:endParaRPr>
          </a:p>
          <a:p>
            <a:pPr>
              <a:spcAft>
                <a:spcPts val="1200"/>
              </a:spcAft>
            </a:pPr>
            <a:endParaRPr lang="en-AU" sz="1800" b="1" dirty="0" smtClean="0">
              <a:solidFill>
                <a:srgbClr val="000000"/>
              </a:solidFill>
              <a:ea typeface="Calibri" panose="020F0502020204030204" pitchFamily="34" charset="0"/>
              <a:cs typeface="Lato" panose="020F0502020204030203"/>
            </a:endParaRPr>
          </a:p>
          <a:p>
            <a:pPr>
              <a:spcAft>
                <a:spcPts val="1200"/>
              </a:spcAft>
            </a:pPr>
            <a:r>
              <a:rPr lang="en-AU" sz="2400" b="1" dirty="0" smtClean="0">
                <a:solidFill>
                  <a:srgbClr val="000000"/>
                </a:solidFill>
                <a:ea typeface="Calibri" panose="020F0502020204030204" pitchFamily="34" charset="0"/>
                <a:cs typeface="Lato" panose="020F0502020204030203"/>
              </a:rPr>
              <a:t>Correct. </a:t>
            </a:r>
            <a:r>
              <a:rPr lang="en-AU" sz="2400" dirty="0" smtClean="0">
                <a:solidFill>
                  <a:srgbClr val="000000"/>
                </a:solidFill>
                <a:ea typeface="Calibri" panose="020F0502020204030204" pitchFamily="34" charset="0"/>
                <a:cs typeface="Lato" panose="020F0502020204030203"/>
              </a:rPr>
              <a:t>These are all important and are aimed at making sure that Council makes good and fair decisions.</a:t>
            </a:r>
            <a:endParaRPr lang="en-GB" sz="2400" dirty="0" smtClean="0">
              <a:ea typeface="Calibri" panose="020F0502020204030204" pitchFamily="34" charset="0"/>
              <a:cs typeface="Times New Roman" panose="02020603050405020304" pitchFamily="18" charset="0"/>
            </a:endParaRPr>
          </a:p>
          <a:p>
            <a:pPr>
              <a:spcAft>
                <a:spcPts val="1200"/>
              </a:spcAft>
            </a:pPr>
            <a:endParaRPr lang="en-AU" sz="1800" b="1" dirty="0" smtClean="0">
              <a:solidFill>
                <a:srgbClr val="000000"/>
              </a:solidFill>
              <a:effectLst/>
              <a:latin typeface="Lato" panose="020F0502020204030203"/>
              <a:ea typeface="Calibri" panose="020F0502020204030204" pitchFamily="34" charset="0"/>
              <a:cs typeface="Lato" panose="020F0502020204030203"/>
            </a:endParaRP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2721" y="3038447"/>
            <a:ext cx="366546" cy="300985"/>
          </a:xfrm>
          <a:prstGeom prst="rect">
            <a:avLst/>
          </a:prstGeom>
        </p:spPr>
      </p:pic>
    </p:spTree>
    <p:extLst>
      <p:ext uri="{BB962C8B-B14F-4D97-AF65-F5344CB8AC3E}">
        <p14:creationId xmlns:p14="http://schemas.microsoft.com/office/powerpoint/2010/main" val="4070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3" end="3"/>
                                            </p:txEl>
                                          </p:spTgt>
                                        </p:tgtEl>
                                        <p:attrNameLst>
                                          <p:attrName>style.fontWeight</p:attrName>
                                        </p:attrNameLst>
                                      </p:cBhvr>
                                      <p:to>
                                        <p:strVal val="bold"/>
                                      </p:to>
                                    </p:set>
                                  </p:childTnLst>
                                </p:cTn>
                              </p:par>
                              <p:par>
                                <p:cTn id="7" presetID="16" presetClass="emph" presetSubtype="0" fill="hold" nodeType="withEffect">
                                  <p:stCondLst>
                                    <p:cond delay="0"/>
                                  </p:stCondLst>
                                  <p:iterate type="lt">
                                    <p:tmPct val="4000"/>
                                  </p:iterate>
                                  <p:childTnLst>
                                    <p:set>
                                      <p:cBhvr override="childStyle">
                                        <p:cTn id="8" dur="500" fill="hold"/>
                                        <p:tgtEl>
                                          <p:spTgt spid="3">
                                            <p:txEl>
                                              <p:pRg st="3" end="3"/>
                                            </p:txEl>
                                          </p:spTgt>
                                        </p:tgtEl>
                                        <p:attrNameLst>
                                          <p:attrName>style.color</p:attrName>
                                        </p:attrNameLst>
                                      </p:cBhvr>
                                      <p:to>
                                        <p:clrVal>
                                          <a:srgbClr val="00B050"/>
                                        </p:clrVal>
                                      </p:to>
                                    </p:set>
                                    <p:set>
                                      <p:cBhvr>
                                        <p:cTn id="9" dur="500" fill="hold"/>
                                        <p:tgtEl>
                                          <p:spTgt spid="3">
                                            <p:txEl>
                                              <p:pRg st="3" end="3"/>
                                            </p:txEl>
                                          </p:spTgt>
                                        </p:tgtEl>
                                        <p:attrNameLst>
                                          <p:attrName>fillcolor</p:attrName>
                                        </p:attrNameLst>
                                      </p:cBhvr>
                                      <p:to>
                                        <p:clrVal>
                                          <a:srgbClr val="00B050"/>
                                        </p:clrVal>
                                      </p:to>
                                    </p:set>
                                    <p:set>
                                      <p:cBhvr>
                                        <p:cTn id="10" dur="500" fill="hold"/>
                                        <p:tgtEl>
                                          <p:spTgt spid="3">
                                            <p:txEl>
                                              <p:pRg st="3" end="3"/>
                                            </p:txEl>
                                          </p:spTgt>
                                        </p:tgtEl>
                                        <p:attrNameLst>
                                          <p:attrName>fill.type</p:attrName>
                                        </p:attrNameLst>
                                      </p:cBhvr>
                                      <p:to>
                                        <p:strVal val="solid"/>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1000"/>
                                        <p:tgtEl>
                                          <p:spTgt spid="3">
                                            <p:txEl>
                                              <p:pRg st="5" end="5"/>
                                            </p:txEl>
                                          </p:spTgt>
                                        </p:tgtEl>
                                      </p:cBhvr>
                                    </p:animEffect>
                                    <p:anim calcmode="lin" valueType="num">
                                      <p:cBhvr>
                                        <p:cTn id="1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7E06-6319-41FE-B385-C80FBC5CB8D6}"/>
              </a:ext>
            </a:extLst>
          </p:cNvPr>
          <p:cNvSpPr>
            <a:spLocks noGrp="1"/>
          </p:cNvSpPr>
          <p:nvPr>
            <p:ph type="title"/>
          </p:nvPr>
        </p:nvSpPr>
        <p:spPr>
          <a:xfrm>
            <a:off x="850509" y="606232"/>
            <a:ext cx="10508768" cy="1137036"/>
          </a:xfrm>
        </p:spPr>
        <p:txBody>
          <a:bodyPr/>
          <a:lstStyle/>
          <a:p>
            <a:r>
              <a:rPr lang="en-AU" sz="2800" b="1" dirty="0" smtClean="0">
                <a:latin typeface="Lato" panose="020F0502020204030203"/>
                <a:ea typeface="Calibri" panose="020F0502020204030204" pitchFamily="34" charset="0"/>
                <a:cs typeface="Times New Roman" panose="02020603050405020304" pitchFamily="18" charset="0"/>
              </a:rPr>
              <a:t>2. When should you </a:t>
            </a:r>
            <a:r>
              <a:rPr lang="en-AU" sz="2800" b="1" dirty="0">
                <a:latin typeface="Lato" panose="020F0502020204030203"/>
                <a:ea typeface="Calibri" panose="020F0502020204030204" pitchFamily="34" charset="0"/>
                <a:cs typeface="Times New Roman" panose="02020603050405020304" pitchFamily="18" charset="0"/>
              </a:rPr>
              <a:t>declare a conflict of interest?</a:t>
            </a:r>
            <a:r>
              <a:rPr lang="en-GB" sz="5400" dirty="0">
                <a:latin typeface="Lato" panose="020F0502020204030203"/>
                <a:ea typeface="Calibri" panose="020F0502020204030204" pitchFamily="34" charset="0"/>
                <a:cs typeface="Times New Roman" panose="02020603050405020304" pitchFamily="18" charset="0"/>
              </a:rPr>
              <a:t/>
            </a:r>
            <a:br>
              <a:rPr lang="en-GB" sz="5400" dirty="0">
                <a:latin typeface="Lato" panose="020F0502020204030203"/>
                <a:ea typeface="Calibri" panose="020F0502020204030204" pitchFamily="34" charset="0"/>
                <a:cs typeface="Times New Roman" panose="02020603050405020304" pitchFamily="18" charset="0"/>
              </a:rPr>
            </a:br>
            <a:endParaRPr lang="en-GB" sz="5400" dirty="0"/>
          </a:p>
        </p:txBody>
      </p:sp>
      <p:sp>
        <p:nvSpPr>
          <p:cNvPr id="3" name="Content Placeholder 2">
            <a:extLst>
              <a:ext uri="{FF2B5EF4-FFF2-40B4-BE49-F238E27FC236}">
                <a16:creationId xmlns:a16="http://schemas.microsoft.com/office/drawing/2014/main" id="{43A815B7-F5B6-4DED-B0E4-F34E7A185E67}"/>
              </a:ext>
            </a:extLst>
          </p:cNvPr>
          <p:cNvSpPr>
            <a:spLocks noGrp="1"/>
          </p:cNvSpPr>
          <p:nvPr>
            <p:ph idx="1"/>
          </p:nvPr>
        </p:nvSpPr>
        <p:spPr>
          <a:xfrm>
            <a:off x="850509" y="1570701"/>
            <a:ext cx="10508768" cy="4408312"/>
          </a:xfrm>
        </p:spPr>
        <p:txBody>
          <a:bodyPr>
            <a:normAutofit/>
          </a:bodyPr>
          <a:lstStyle/>
          <a:p>
            <a:pPr>
              <a:spcAft>
                <a:spcPts val="1000"/>
              </a:spcAft>
            </a:pPr>
            <a:r>
              <a:rPr lang="en-AU" sz="2400" dirty="0" smtClean="0">
                <a:effectLst/>
                <a:latin typeface="Lato" panose="020F0502020204030203"/>
                <a:ea typeface="Calibri" panose="020F0502020204030204" pitchFamily="34" charset="0"/>
                <a:cs typeface="Times New Roman" panose="02020603050405020304" pitchFamily="18" charset="0"/>
              </a:rPr>
              <a:t>a</a:t>
            </a:r>
            <a:r>
              <a:rPr lang="en-AU" sz="2400" dirty="0">
                <a:effectLst/>
                <a:latin typeface="Lato" panose="020F0502020204030203"/>
                <a:ea typeface="Calibri" panose="020F0502020204030204" pitchFamily="34" charset="0"/>
                <a:cs typeface="Times New Roman" panose="02020603050405020304" pitchFamily="18" charset="0"/>
              </a:rPr>
              <a:t>. </a:t>
            </a:r>
            <a:r>
              <a:rPr lang="en-AU" sz="2400" dirty="0" smtClean="0">
                <a:effectLst/>
                <a:latin typeface="Lato" panose="020F0502020204030203"/>
                <a:ea typeface="Calibri" panose="020F0502020204030204" pitchFamily="34" charset="0"/>
                <a:cs typeface="Times New Roman" panose="02020603050405020304" pitchFamily="18" charset="0"/>
              </a:rPr>
              <a:t>Only </a:t>
            </a:r>
            <a:r>
              <a:rPr lang="en-AU" sz="2400" dirty="0">
                <a:effectLst/>
                <a:latin typeface="Lato" panose="020F0502020204030203"/>
                <a:ea typeface="Calibri" panose="020F0502020204030204" pitchFamily="34" charset="0"/>
                <a:cs typeface="Times New Roman" panose="02020603050405020304" pitchFamily="18" charset="0"/>
              </a:rPr>
              <a:t>at the start of the meeting during the relevant agenda item.</a:t>
            </a:r>
            <a:endParaRPr lang="en-GB" sz="2400" dirty="0">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dirty="0">
                <a:latin typeface="Lato" panose="020F0502020204030203"/>
                <a:cs typeface="Times New Roman" panose="02020603050405020304" pitchFamily="18" charset="0"/>
              </a:rPr>
              <a:t>b</a:t>
            </a:r>
            <a:r>
              <a:rPr lang="en-AU" sz="2400" dirty="0" smtClean="0"/>
              <a:t>. </a:t>
            </a:r>
            <a:r>
              <a:rPr lang="en-AU" sz="2400" dirty="0"/>
              <a:t>At any time </a:t>
            </a:r>
            <a:r>
              <a:rPr lang="en-AU" sz="2400" dirty="0" smtClean="0"/>
              <a:t>when </a:t>
            </a:r>
            <a:r>
              <a:rPr lang="en-AU" sz="2400" dirty="0"/>
              <a:t>you become aware of the conflict</a:t>
            </a:r>
            <a:r>
              <a:rPr lang="en-AU" sz="2400" dirty="0" smtClean="0"/>
              <a:t>.</a:t>
            </a:r>
          </a:p>
          <a:p>
            <a:pPr>
              <a:spcAft>
                <a:spcPts val="1000"/>
              </a:spcAft>
            </a:pPr>
            <a:r>
              <a:rPr lang="en-AU" sz="2400" dirty="0" smtClean="0"/>
              <a:t>c.  You don’t need to worry if the meeting is over.</a:t>
            </a:r>
            <a:endParaRPr lang="en-GB" sz="2400" dirty="0" smtClean="0"/>
          </a:p>
          <a:p>
            <a:pPr>
              <a:spcAft>
                <a:spcPts val="1200"/>
              </a:spcAft>
            </a:pPr>
            <a:endParaRPr lang="en-AU" sz="2400" b="1" dirty="0" smtClean="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smtClean="0">
                <a:solidFill>
                  <a:srgbClr val="000000"/>
                </a:solidFill>
                <a:effectLst/>
                <a:latin typeface="Lato" panose="020F0502020204030203"/>
                <a:ea typeface="Calibri" panose="020F0502020204030204" pitchFamily="34" charset="0"/>
                <a:cs typeface="Lato" panose="020F0502020204030203"/>
              </a:rPr>
              <a:t>Correct.  </a:t>
            </a:r>
            <a:r>
              <a:rPr lang="en-AU" sz="2400" dirty="0">
                <a:solidFill>
                  <a:srgbClr val="000000"/>
                </a:solidFill>
                <a:effectLst/>
                <a:latin typeface="Lato" panose="020F0502020204030203"/>
                <a:ea typeface="Calibri" panose="020F0502020204030204" pitchFamily="34" charset="0"/>
                <a:cs typeface="Lato" panose="020F0502020204030203"/>
              </a:rPr>
              <a:t>Declare a conflict of interest as soon as you know about it.  In some cases you may not become aware of a conflict until a matter is discussed but it is still important to declare it.</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485" y="2088681"/>
            <a:ext cx="307317" cy="285957"/>
          </a:xfrm>
          <a:prstGeom prst="rect">
            <a:avLst/>
          </a:prstGeom>
        </p:spPr>
      </p:pic>
    </p:spTree>
    <p:extLst>
      <p:ext uri="{BB962C8B-B14F-4D97-AF65-F5344CB8AC3E}">
        <p14:creationId xmlns:p14="http://schemas.microsoft.com/office/powerpoint/2010/main" val="350376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8DF31-BF84-4FD9-A2FD-0E5DDC0EF70C}"/>
              </a:ext>
            </a:extLst>
          </p:cNvPr>
          <p:cNvSpPr>
            <a:spLocks noGrp="1"/>
          </p:cNvSpPr>
          <p:nvPr>
            <p:ph type="title"/>
          </p:nvPr>
        </p:nvSpPr>
        <p:spPr/>
        <p:txBody>
          <a:bodyPr/>
          <a:lstStyle/>
          <a:p>
            <a:r>
              <a:rPr lang="en-AU" sz="2800" b="1" dirty="0" smtClean="0">
                <a:latin typeface="Lato" panose="020F0502020204030203"/>
                <a:ea typeface="Calibri" panose="020F0502020204030204" pitchFamily="34" charset="0"/>
                <a:cs typeface="Times New Roman" panose="02020603050405020304" pitchFamily="18" charset="0"/>
              </a:rPr>
              <a:t>3. What </a:t>
            </a:r>
            <a:r>
              <a:rPr lang="en-AU" sz="2800" b="1" dirty="0">
                <a:latin typeface="Lato" panose="020F0502020204030203"/>
                <a:ea typeface="Calibri" panose="020F0502020204030204" pitchFamily="34" charset="0"/>
                <a:cs typeface="Times New Roman" panose="02020603050405020304" pitchFamily="18" charset="0"/>
              </a:rPr>
              <a:t>types of conflicts of interest must you disclose?</a:t>
            </a:r>
            <a:r>
              <a:rPr lang="en-GB" sz="2800" dirty="0">
                <a:latin typeface="Lato" panose="020F0502020204030203"/>
                <a:ea typeface="Calibri" panose="020F0502020204030204" pitchFamily="34" charset="0"/>
                <a:cs typeface="Times New Roman" panose="02020603050405020304" pitchFamily="18" charset="0"/>
              </a:rPr>
              <a:t/>
            </a: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3D857038-4D7E-4B45-8C69-13E18FED5FF6}"/>
              </a:ext>
            </a:extLst>
          </p:cNvPr>
          <p:cNvSpPr>
            <a:spLocks noGrp="1"/>
          </p:cNvSpPr>
          <p:nvPr>
            <p:ph idx="1"/>
          </p:nvPr>
        </p:nvSpPr>
        <p:spPr/>
        <p:txBody>
          <a:bodyPr>
            <a:normAutofit/>
          </a:bodyPr>
          <a:lstStyle/>
          <a:p>
            <a:pPr>
              <a:spcAft>
                <a:spcPts val="1000"/>
              </a:spcAft>
            </a:pPr>
            <a:r>
              <a:rPr lang="en-AU" sz="2400" dirty="0" smtClean="0">
                <a:effectLst/>
                <a:latin typeface="Lato" panose="020F0502020204030203"/>
                <a:ea typeface="Calibri" panose="020F0502020204030204" pitchFamily="34" charset="0"/>
                <a:cs typeface="Times New Roman" panose="02020603050405020304" pitchFamily="18" charset="0"/>
              </a:rPr>
              <a:t>a. </a:t>
            </a:r>
            <a:r>
              <a:rPr lang="en-AU" sz="2400" dirty="0">
                <a:effectLst/>
                <a:latin typeface="Lato" panose="020F0502020204030203"/>
                <a:ea typeface="Calibri" panose="020F0502020204030204" pitchFamily="34" charset="0"/>
                <a:cs typeface="Times New Roman" panose="02020603050405020304" pitchFamily="18" charset="0"/>
              </a:rPr>
              <a:t>Only when I will personally benefit from the decision.</a:t>
            </a:r>
            <a:endParaRPr lang="en-GB" sz="2400" dirty="0">
              <a:effectLst/>
              <a:latin typeface="Lato" panose="020F0502020204030203"/>
              <a:ea typeface="Calibri" panose="020F0502020204030204" pitchFamily="34" charset="0"/>
              <a:cs typeface="Times New Roman" panose="02020603050405020304" pitchFamily="18" charset="0"/>
            </a:endParaRPr>
          </a:p>
          <a:p>
            <a:pPr>
              <a:spcAft>
                <a:spcPts val="1000"/>
              </a:spcAft>
            </a:pPr>
            <a:r>
              <a:rPr lang="en-AU" sz="2400" dirty="0"/>
              <a:t>b. All conflicts of interest, </a:t>
            </a:r>
            <a:r>
              <a:rPr lang="en-AU" sz="2400" dirty="0" smtClean="0"/>
              <a:t>including actual </a:t>
            </a:r>
            <a:r>
              <a:rPr lang="en-AU" sz="2400" dirty="0"/>
              <a:t>and potential conflicts.</a:t>
            </a:r>
            <a:endParaRPr lang="en-GB" sz="2400" dirty="0"/>
          </a:p>
          <a:p>
            <a:pPr>
              <a:spcAft>
                <a:spcPts val="1000"/>
              </a:spcAft>
            </a:pPr>
            <a:r>
              <a:rPr lang="en-AU" sz="2400" dirty="0">
                <a:effectLst/>
                <a:latin typeface="Lato" panose="020F0502020204030203"/>
                <a:ea typeface="Calibri" panose="020F0502020204030204" pitchFamily="34" charset="0"/>
                <a:cs typeface="Times New Roman" panose="02020603050405020304" pitchFamily="18" charset="0"/>
              </a:rPr>
              <a:t>c. </a:t>
            </a:r>
            <a:r>
              <a:rPr lang="en-AU" sz="2400" dirty="0" smtClean="0">
                <a:effectLst/>
                <a:latin typeface="Lato" panose="020F0502020204030203"/>
                <a:ea typeface="Calibri" panose="020F0502020204030204" pitchFamily="34" charset="0"/>
                <a:cs typeface="Times New Roman" panose="02020603050405020304" pitchFamily="18" charset="0"/>
              </a:rPr>
              <a:t>Only </a:t>
            </a:r>
            <a:r>
              <a:rPr lang="en-AU" sz="2400" dirty="0">
                <a:effectLst/>
                <a:latin typeface="Lato" panose="020F0502020204030203"/>
                <a:ea typeface="Calibri" panose="020F0502020204030204" pitchFamily="34" charset="0"/>
                <a:cs typeface="Times New Roman" panose="02020603050405020304" pitchFamily="18" charset="0"/>
              </a:rPr>
              <a:t>when </a:t>
            </a:r>
            <a:r>
              <a:rPr lang="en-AU" sz="2400" dirty="0" smtClean="0">
                <a:effectLst/>
                <a:latin typeface="Lato" panose="020F0502020204030203"/>
                <a:ea typeface="Calibri" panose="020F0502020204030204" pitchFamily="34" charset="0"/>
                <a:cs typeface="Times New Roman" panose="02020603050405020304" pitchFamily="18" charset="0"/>
              </a:rPr>
              <a:t>you think someone migh</a:t>
            </a:r>
            <a:r>
              <a:rPr lang="en-AU" sz="2400" dirty="0" smtClean="0">
                <a:latin typeface="Lato" panose="020F0502020204030203"/>
                <a:ea typeface="Calibri" panose="020F0502020204030204" pitchFamily="34" charset="0"/>
                <a:cs typeface="Times New Roman" panose="02020603050405020304" pitchFamily="18" charset="0"/>
              </a:rPr>
              <a:t>t complain about it</a:t>
            </a:r>
            <a:r>
              <a:rPr lang="en-AU" sz="2400" dirty="0" smtClean="0">
                <a:effectLst/>
                <a:latin typeface="Lato" panose="020F0502020204030203"/>
                <a:ea typeface="Calibri" panose="020F0502020204030204" pitchFamily="34" charset="0"/>
                <a:cs typeface="Times New Roman" panose="02020603050405020304" pitchFamily="18" charset="0"/>
              </a:rPr>
              <a:t>.</a:t>
            </a:r>
            <a:endParaRPr lang="en-GB" sz="2400" dirty="0">
              <a:effectLst/>
              <a:latin typeface="Lato" panose="020F0502020204030203"/>
              <a:ea typeface="Calibri" panose="020F0502020204030204" pitchFamily="34" charset="0"/>
              <a:cs typeface="Times New Roman" panose="02020603050405020304" pitchFamily="18" charset="0"/>
            </a:endParaRPr>
          </a:p>
          <a:p>
            <a:pPr>
              <a:spcAft>
                <a:spcPts val="1200"/>
              </a:spcAft>
            </a:pPr>
            <a:endParaRPr lang="en-AU" sz="2400" b="1" dirty="0" smtClean="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smtClean="0">
                <a:solidFill>
                  <a:srgbClr val="000000"/>
                </a:solidFill>
                <a:effectLst/>
                <a:latin typeface="Lato" panose="020F0502020204030203"/>
                <a:ea typeface="Calibri" panose="020F0502020204030204" pitchFamily="34" charset="0"/>
                <a:cs typeface="Lato" panose="020F0502020204030203"/>
              </a:rPr>
              <a:t>Correct. </a:t>
            </a:r>
            <a:r>
              <a:rPr lang="en-AU" sz="2400" dirty="0" smtClean="0">
                <a:solidFill>
                  <a:srgbClr val="000000"/>
                </a:solidFill>
                <a:effectLst/>
                <a:latin typeface="Lato" panose="020F0502020204030203"/>
                <a:ea typeface="Calibri" panose="020F0502020204030204" pitchFamily="34" charset="0"/>
                <a:cs typeface="Lato" panose="020F0502020204030203"/>
              </a:rPr>
              <a:t>It </a:t>
            </a:r>
            <a:r>
              <a:rPr lang="en-AU" sz="2400" dirty="0">
                <a:solidFill>
                  <a:srgbClr val="000000"/>
                </a:solidFill>
                <a:effectLst/>
                <a:latin typeface="Lato" panose="020F0502020204030203"/>
                <a:ea typeface="Calibri" panose="020F0502020204030204" pitchFamily="34" charset="0"/>
                <a:cs typeface="Lato" panose="020F0502020204030203"/>
              </a:rPr>
              <a:t>is important that you disclose everything that may look like a conflict of interest even though it might not be.</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6940" y="1802720"/>
            <a:ext cx="366546" cy="300985"/>
          </a:xfrm>
          <a:prstGeom prst="rect">
            <a:avLst/>
          </a:prstGeom>
        </p:spPr>
      </p:pic>
    </p:spTree>
    <p:extLst>
      <p:ext uri="{BB962C8B-B14F-4D97-AF65-F5344CB8AC3E}">
        <p14:creationId xmlns:p14="http://schemas.microsoft.com/office/powerpoint/2010/main" val="291227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3" presetClass="emph" presetSubtype="2" fill="hold" nodeType="withEffect">
                                  <p:stCondLst>
                                    <p:cond delay="0"/>
                                  </p:stCondLst>
                                  <p:iterate type="lt">
                                    <p:tmPct val="0"/>
                                  </p:iterate>
                                  <p:childTnLst>
                                    <p:animClr clrSpc="rgb" dir="cw">
                                      <p:cBhvr override="childStyle">
                                        <p:cTn id="8" dur="2000" fill="hold"/>
                                        <p:tgtEl>
                                          <p:spTgt spid="3">
                                            <p:txEl>
                                              <p:pRg st="1" end="1"/>
                                            </p:txEl>
                                          </p:spTgt>
                                        </p:tgtEl>
                                        <p:attrNameLst>
                                          <p:attrName>style.color</p:attrName>
                                        </p:attrNameLst>
                                      </p:cBhvr>
                                      <p:to>
                                        <a:srgbClr val="00B050"/>
                                      </p:to>
                                    </p:animClr>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anim calcmode="lin" valueType="num">
                                      <p:cBhvr>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7013-E2C5-453E-9BFB-282A7E47F0C8}"/>
              </a:ext>
            </a:extLst>
          </p:cNvPr>
          <p:cNvSpPr>
            <a:spLocks noGrp="1"/>
          </p:cNvSpPr>
          <p:nvPr>
            <p:ph type="title"/>
          </p:nvPr>
        </p:nvSpPr>
        <p:spPr>
          <a:xfrm>
            <a:off x="859054" y="1041667"/>
            <a:ext cx="10508768" cy="718667"/>
          </a:xfrm>
        </p:spPr>
        <p:txBody>
          <a:bodyPr/>
          <a:lstStyle/>
          <a:p>
            <a:pPr>
              <a:lnSpc>
                <a:spcPct val="100000"/>
              </a:lnSpc>
              <a:spcAft>
                <a:spcPts val="0"/>
              </a:spcAft>
            </a:pPr>
            <a:r>
              <a:rPr lang="en-AU" sz="2800" b="1" dirty="0" smtClean="0">
                <a:latin typeface="+mn-lt"/>
              </a:rPr>
              <a:t>4. Even </a:t>
            </a:r>
            <a:r>
              <a:rPr lang="en-AU" sz="2800" b="1" dirty="0">
                <a:latin typeface="+mn-lt"/>
              </a:rPr>
              <a:t>if you have a conflict of interest, you can still make a few </a:t>
            </a:r>
            <a:r>
              <a:rPr lang="en-AU" sz="2800" b="1" dirty="0" smtClean="0">
                <a:latin typeface="+mn-lt"/>
              </a:rPr>
              <a:t>comments before </a:t>
            </a:r>
            <a:r>
              <a:rPr lang="en-AU" sz="2800" b="1" dirty="0">
                <a:latin typeface="+mn-lt"/>
              </a:rPr>
              <a:t>you leave the meeting room.</a:t>
            </a:r>
            <a:endParaRPr lang="en-GB" sz="2800" b="1" dirty="0">
              <a:latin typeface="+mn-lt"/>
            </a:endParaRPr>
          </a:p>
        </p:txBody>
      </p:sp>
      <p:sp>
        <p:nvSpPr>
          <p:cNvPr id="3" name="Content Placeholder 2">
            <a:extLst>
              <a:ext uri="{FF2B5EF4-FFF2-40B4-BE49-F238E27FC236}">
                <a16:creationId xmlns:a16="http://schemas.microsoft.com/office/drawing/2014/main" id="{7DEA0796-DA45-4444-BEA3-E0564D477EF1}"/>
              </a:ext>
            </a:extLst>
          </p:cNvPr>
          <p:cNvSpPr>
            <a:spLocks noGrp="1"/>
          </p:cNvSpPr>
          <p:nvPr>
            <p:ph idx="1"/>
          </p:nvPr>
        </p:nvSpPr>
        <p:spPr>
          <a:xfrm>
            <a:off x="859054" y="2605659"/>
            <a:ext cx="10508768" cy="4408312"/>
          </a:xfrm>
        </p:spPr>
        <p:txBody>
          <a:bodyPr>
            <a:normAutofit/>
          </a:bodyPr>
          <a:lstStyle/>
          <a:p>
            <a:pPr marL="342900" lvl="0" indent="-342900">
              <a:spcAft>
                <a:spcPts val="600"/>
              </a:spcAft>
              <a:buFont typeface="Symbol" panose="05050102010706020507" pitchFamily="18" charset="2"/>
              <a:buChar char=""/>
            </a:pPr>
            <a:r>
              <a:rPr lang="en-AU" sz="2400" dirty="0" smtClean="0">
                <a:effectLst/>
                <a:latin typeface="Lato" panose="020F0502020204030203"/>
                <a:ea typeface="Times New Roman" panose="02020603050405020304" pitchFamily="18" charset="0"/>
                <a:cs typeface="Times New Roman" panose="02020603050405020304" pitchFamily="18" charset="0"/>
              </a:rPr>
              <a:t>True</a:t>
            </a:r>
            <a:endParaRPr lang="en-GB" sz="2400" dirty="0">
              <a:effectLst/>
              <a:latin typeface="Lato" panose="020F0502020204030203"/>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pPr>
            <a:r>
              <a:rPr lang="en-AU" sz="2400" dirty="0" smtClean="0"/>
              <a:t>False </a:t>
            </a:r>
            <a:endParaRPr lang="en-GB" sz="2400" dirty="0"/>
          </a:p>
          <a:p>
            <a:pPr>
              <a:spcAft>
                <a:spcPts val="1200"/>
              </a:spcAft>
            </a:pPr>
            <a:endParaRPr lang="en-AU" sz="2400" b="1" dirty="0" smtClean="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smtClean="0">
                <a:solidFill>
                  <a:srgbClr val="000000"/>
                </a:solidFill>
                <a:effectLst/>
                <a:latin typeface="Lato" panose="020F0502020204030203"/>
                <a:ea typeface="Calibri" panose="020F0502020204030204" pitchFamily="34" charset="0"/>
                <a:cs typeface="Lato" panose="020F0502020204030203"/>
              </a:rPr>
              <a:t>Correct. </a:t>
            </a:r>
            <a:r>
              <a:rPr lang="en-AU" sz="2400" dirty="0" smtClean="0">
                <a:solidFill>
                  <a:srgbClr val="000000"/>
                </a:solidFill>
                <a:effectLst/>
                <a:latin typeface="Lato" panose="020F0502020204030203"/>
                <a:ea typeface="Calibri" panose="020F0502020204030204" pitchFamily="34" charset="0"/>
                <a:cs typeface="Lato" panose="020F0502020204030203"/>
              </a:rPr>
              <a:t>It </a:t>
            </a:r>
            <a:r>
              <a:rPr lang="en-AU" sz="2400" dirty="0">
                <a:solidFill>
                  <a:srgbClr val="000000"/>
                </a:solidFill>
                <a:effectLst/>
                <a:latin typeface="Lato" panose="020F0502020204030203"/>
                <a:ea typeface="Calibri" panose="020F0502020204030204" pitchFamily="34" charset="0"/>
                <a:cs typeface="Lato" panose="020F0502020204030203"/>
              </a:rPr>
              <a:t>is </a:t>
            </a:r>
            <a:r>
              <a:rPr lang="en-AU" sz="2400" dirty="0" smtClean="0">
                <a:solidFill>
                  <a:srgbClr val="000000"/>
                </a:solidFill>
                <a:effectLst/>
                <a:latin typeface="Lato" panose="020F0502020204030203"/>
                <a:ea typeface="Calibri" panose="020F0502020204030204" pitchFamily="34" charset="0"/>
                <a:cs typeface="Lato" panose="020F0502020204030203"/>
              </a:rPr>
              <a:t>better </a:t>
            </a:r>
            <a:r>
              <a:rPr lang="en-AU" sz="2400" dirty="0">
                <a:solidFill>
                  <a:srgbClr val="000000"/>
                </a:solidFill>
                <a:effectLst/>
                <a:latin typeface="Lato" panose="020F0502020204030203"/>
                <a:ea typeface="Calibri" panose="020F0502020204030204" pitchFamily="34" charset="0"/>
                <a:cs typeface="Lato" panose="020F0502020204030203"/>
              </a:rPr>
              <a:t>not to say anything so that you cannot be accused of influencing the decision.</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2357" y="3006536"/>
            <a:ext cx="366546" cy="300985"/>
          </a:xfrm>
          <a:prstGeom prst="rect">
            <a:avLst/>
          </a:prstGeom>
        </p:spPr>
      </p:pic>
    </p:spTree>
    <p:extLst>
      <p:ext uri="{BB962C8B-B14F-4D97-AF65-F5344CB8AC3E}">
        <p14:creationId xmlns:p14="http://schemas.microsoft.com/office/powerpoint/2010/main" val="49092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rgbClr val="00B050"/>
                                        </p:clrVal>
                                      </p:to>
                                    </p:set>
                                    <p:set>
                                      <p:cBhvr>
                                        <p:cTn id="7" dur="500" fill="hold"/>
                                        <p:tgtEl>
                                          <p:spTgt spid="3">
                                            <p:txEl>
                                              <p:pRg st="1" end="1"/>
                                            </p:txEl>
                                          </p:spTgt>
                                        </p:tgtEl>
                                        <p:attrNameLst>
                                          <p:attrName>fillcolor</p:attrName>
                                        </p:attrNameLst>
                                      </p:cBhvr>
                                      <p:to>
                                        <p:clrVal>
                                          <a:srgbClr val="00B050"/>
                                        </p:clrVal>
                                      </p:to>
                                    </p:set>
                                    <p:set>
                                      <p:cBhvr>
                                        <p:cTn id="8" dur="500" fill="hold"/>
                                        <p:tgtEl>
                                          <p:spTgt spid="3">
                                            <p:txEl>
                                              <p:pRg st="1" end="1"/>
                                            </p:txEl>
                                          </p:spTgt>
                                        </p:tgtEl>
                                        <p:attrNameLst>
                                          <p:attrName>fill.type</p:attrName>
                                        </p:attrNameLst>
                                      </p:cBhvr>
                                      <p:to>
                                        <p:strVal val="solid"/>
                                      </p:to>
                                    </p:set>
                                  </p:childTnLst>
                                </p:cTn>
                              </p:par>
                              <p:par>
                                <p:cTn id="9" presetID="15" presetClass="emph" presetSubtype="0" nodeType="withEffect">
                                  <p:stCondLst>
                                    <p:cond delay="0"/>
                                  </p:stCondLst>
                                  <p:iterate type="lt">
                                    <p:tmAbs val="25"/>
                                  </p:iterate>
                                  <p:childTnLst>
                                    <p:set>
                                      <p:cBhvr override="childStyle">
                                        <p:cTn id="10" dur="indefinite"/>
                                        <p:tgtEl>
                                          <p:spTgt spid="3">
                                            <p:txEl>
                                              <p:pRg st="1" end="1"/>
                                            </p:txEl>
                                          </p:spTgt>
                                        </p:tgtEl>
                                        <p:attrNameLst>
                                          <p:attrName>style.fontWeight</p:attrName>
                                        </p:attrNameLst>
                                      </p:cBhvr>
                                      <p:to>
                                        <p:strVal val="bold"/>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1000"/>
                                        <p:tgtEl>
                                          <p:spTgt spid="3">
                                            <p:txEl>
                                              <p:pRg st="3" end="3"/>
                                            </p:txEl>
                                          </p:spTgt>
                                        </p:tgtEl>
                                      </p:cBhvr>
                                    </p:animEffect>
                                    <p:anim calcmode="lin" valueType="num">
                                      <p:cBhvr>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4580-08D0-4279-B331-E4D6C7DCDC8E}"/>
              </a:ext>
            </a:extLst>
          </p:cNvPr>
          <p:cNvSpPr>
            <a:spLocks noGrp="1"/>
          </p:cNvSpPr>
          <p:nvPr>
            <p:ph type="title"/>
          </p:nvPr>
        </p:nvSpPr>
        <p:spPr>
          <a:xfrm>
            <a:off x="859054" y="1058298"/>
            <a:ext cx="10508768" cy="1059334"/>
          </a:xfrm>
        </p:spPr>
        <p:txBody>
          <a:bodyPr/>
          <a:lstStyle/>
          <a:p>
            <a:pPr>
              <a:lnSpc>
                <a:spcPct val="100000"/>
              </a:lnSpc>
              <a:spcAft>
                <a:spcPts val="0"/>
              </a:spcAft>
            </a:pPr>
            <a:r>
              <a:rPr lang="en-AU" sz="2800" b="1" dirty="0" smtClean="0">
                <a:latin typeface="Lato" panose="020F0502020204030203"/>
                <a:ea typeface="Calibri" panose="020F0502020204030204" pitchFamily="34" charset="0"/>
                <a:cs typeface="Times New Roman" panose="02020603050405020304" pitchFamily="18" charset="0"/>
              </a:rPr>
              <a:t>5. If </a:t>
            </a:r>
            <a:r>
              <a:rPr lang="en-AU" sz="2800" b="1" dirty="0">
                <a:latin typeface="Lato" panose="020F0502020204030203"/>
                <a:ea typeface="Calibri" panose="020F0502020204030204" pitchFamily="34" charset="0"/>
                <a:cs typeface="Times New Roman" panose="02020603050405020304" pitchFamily="18" charset="0"/>
              </a:rPr>
              <a:t>you are unsure if you have a conflict of interest, it is safer to </a:t>
            </a:r>
            <a:r>
              <a:rPr lang="en-AU" sz="2800" b="1" dirty="0" smtClean="0">
                <a:latin typeface="Lato" panose="020F0502020204030203"/>
                <a:ea typeface="Calibri" panose="020F0502020204030204" pitchFamily="34" charset="0"/>
                <a:cs typeface="Times New Roman" panose="02020603050405020304" pitchFamily="18" charset="0"/>
              </a:rPr>
              <a:t> say so and </a:t>
            </a:r>
            <a:r>
              <a:rPr lang="en-AU" sz="2800" b="1" dirty="0">
                <a:latin typeface="Lato" panose="020F0502020204030203"/>
                <a:ea typeface="Calibri" panose="020F0502020204030204" pitchFamily="34" charset="0"/>
                <a:cs typeface="Times New Roman" panose="02020603050405020304" pitchFamily="18" charset="0"/>
              </a:rPr>
              <a:t>leave the meeting </a:t>
            </a:r>
            <a:r>
              <a:rPr lang="en-AU" sz="2800" b="1" dirty="0" smtClean="0">
                <a:latin typeface="Lato" panose="020F0502020204030203"/>
                <a:ea typeface="Calibri" panose="020F0502020204030204" pitchFamily="34" charset="0"/>
                <a:cs typeface="Times New Roman" panose="02020603050405020304" pitchFamily="18" charset="0"/>
              </a:rPr>
              <a:t>room.</a:t>
            </a:r>
            <a:endParaRPr lang="en-GB" sz="2800" dirty="0">
              <a:latin typeface="Lato" panose="020F0502020204030203"/>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F5C154-F9B2-41F3-A595-64D6A4D2173C}"/>
              </a:ext>
            </a:extLst>
          </p:cNvPr>
          <p:cNvSpPr>
            <a:spLocks noGrp="1"/>
          </p:cNvSpPr>
          <p:nvPr>
            <p:ph idx="1"/>
          </p:nvPr>
        </p:nvSpPr>
        <p:spPr>
          <a:xfrm>
            <a:off x="859054" y="2978727"/>
            <a:ext cx="10508768" cy="3547216"/>
          </a:xfrm>
        </p:spPr>
        <p:txBody>
          <a:bodyPr>
            <a:normAutofit/>
          </a:bodyPr>
          <a:lstStyle/>
          <a:p>
            <a:pPr marL="342900" lvl="0" indent="-342900">
              <a:spcAft>
                <a:spcPts val="600"/>
              </a:spcAft>
              <a:buFont typeface="Symbol" panose="05050102010706020507" pitchFamily="18" charset="2"/>
              <a:buChar char=""/>
            </a:pPr>
            <a:r>
              <a:rPr lang="en-AU" sz="2400" dirty="0" smtClean="0"/>
              <a:t>True </a:t>
            </a:r>
            <a:endParaRPr lang="en-GB" sz="2400" dirty="0"/>
          </a:p>
          <a:p>
            <a:pPr marL="342900" lvl="0" indent="-342900">
              <a:spcAft>
                <a:spcPts val="600"/>
              </a:spcAft>
              <a:buFont typeface="Symbol" panose="05050102010706020507" pitchFamily="18" charset="2"/>
              <a:buChar char=""/>
            </a:pPr>
            <a:r>
              <a:rPr lang="en-AU" sz="2400" dirty="0">
                <a:effectLst/>
                <a:latin typeface="Lato" panose="020F0502020204030203"/>
                <a:ea typeface="Times New Roman" panose="02020603050405020304" pitchFamily="18" charset="0"/>
                <a:cs typeface="Times New Roman" panose="02020603050405020304" pitchFamily="18" charset="0"/>
              </a:rPr>
              <a:t>False</a:t>
            </a:r>
            <a:endParaRPr lang="en-GB" sz="2400" dirty="0">
              <a:effectLst/>
              <a:latin typeface="Lato" panose="020F0502020204030203"/>
              <a:ea typeface="Times New Roman" panose="02020603050405020304" pitchFamily="18" charset="0"/>
              <a:cs typeface="Times New Roman" panose="02020603050405020304" pitchFamily="18" charset="0"/>
            </a:endParaRPr>
          </a:p>
          <a:p>
            <a:pPr>
              <a:spcAft>
                <a:spcPts val="1200"/>
              </a:spcAft>
            </a:pPr>
            <a:endParaRPr lang="en-AU" sz="2400" b="1" dirty="0" smtClean="0">
              <a:solidFill>
                <a:srgbClr val="000000"/>
              </a:solidFill>
              <a:effectLst/>
              <a:latin typeface="Lato" panose="020F0502020204030203"/>
              <a:ea typeface="Calibri" panose="020F0502020204030204" pitchFamily="34" charset="0"/>
              <a:cs typeface="Lato" panose="020F0502020204030203"/>
            </a:endParaRPr>
          </a:p>
          <a:p>
            <a:pPr>
              <a:spcAft>
                <a:spcPts val="1200"/>
              </a:spcAft>
            </a:pPr>
            <a:endParaRPr lang="en-AU" sz="2400" b="1" dirty="0">
              <a:solidFill>
                <a:srgbClr val="000000"/>
              </a:solidFill>
              <a:latin typeface="Lato" panose="020F0502020204030203"/>
              <a:ea typeface="Calibri" panose="020F0502020204030204" pitchFamily="34" charset="0"/>
              <a:cs typeface="Lato" panose="020F0502020204030203"/>
            </a:endParaRPr>
          </a:p>
          <a:p>
            <a:pPr>
              <a:spcAft>
                <a:spcPts val="1200"/>
              </a:spcAft>
            </a:pPr>
            <a:r>
              <a:rPr lang="en-AU" sz="2400" b="1" dirty="0" smtClean="0">
                <a:solidFill>
                  <a:srgbClr val="000000"/>
                </a:solidFill>
                <a:effectLst/>
                <a:latin typeface="Lato" panose="020F0502020204030203"/>
                <a:ea typeface="Calibri" panose="020F0502020204030204" pitchFamily="34" charset="0"/>
                <a:cs typeface="Lato" panose="020F0502020204030203"/>
              </a:rPr>
              <a:t>Correct. </a:t>
            </a:r>
            <a:r>
              <a:rPr lang="en-AU" sz="2400" dirty="0" smtClean="0">
                <a:solidFill>
                  <a:srgbClr val="000000"/>
                </a:solidFill>
                <a:effectLst/>
                <a:latin typeface="Lato" panose="020F0502020204030203"/>
                <a:ea typeface="Calibri" panose="020F0502020204030204" pitchFamily="34" charset="0"/>
                <a:cs typeface="Lato" panose="020F0502020204030203"/>
              </a:rPr>
              <a:t>It </a:t>
            </a:r>
            <a:r>
              <a:rPr lang="en-AU" sz="2400" dirty="0">
                <a:solidFill>
                  <a:srgbClr val="000000"/>
                </a:solidFill>
                <a:effectLst/>
                <a:latin typeface="Lato" panose="020F0502020204030203"/>
                <a:ea typeface="Calibri" panose="020F0502020204030204" pitchFamily="34" charset="0"/>
                <a:cs typeface="Lato" panose="020F0502020204030203"/>
              </a:rPr>
              <a:t>is better to do this than have someone make a complaint about you later.</a:t>
            </a:r>
            <a:endParaRPr lang="en-GB" sz="2400" dirty="0">
              <a:effectLst/>
              <a:latin typeface="Lato" panose="020F0502020204030203"/>
              <a:ea typeface="Calibri" panose="020F0502020204030204" pitchFamily="34" charset="0"/>
              <a:cs typeface="Times New Roman" panose="02020603050405020304" pitchFamily="18" charset="0"/>
            </a:endParaRPr>
          </a:p>
          <a:p>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4757" y="2937162"/>
            <a:ext cx="366546" cy="300985"/>
          </a:xfrm>
          <a:prstGeom prst="rect">
            <a:avLst/>
          </a:prstGeom>
        </p:spPr>
      </p:pic>
    </p:spTree>
    <p:extLst>
      <p:ext uri="{BB962C8B-B14F-4D97-AF65-F5344CB8AC3E}">
        <p14:creationId xmlns:p14="http://schemas.microsoft.com/office/powerpoint/2010/main" val="411225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16" presetClass="emph" presetSubtype="0" fill="hold" nodeType="withEffect">
                                  <p:stCondLst>
                                    <p:cond delay="0"/>
                                  </p:stCondLst>
                                  <p:iterate type="lt">
                                    <p:tmPct val="4000"/>
                                  </p:iterate>
                                  <p:childTnLst>
                                    <p:set>
                                      <p:cBhvr override="childStyle">
                                        <p:cTn id="8" dur="500" fill="hold"/>
                                        <p:tgtEl>
                                          <p:spTgt spid="3">
                                            <p:txEl>
                                              <p:pRg st="0" end="0"/>
                                            </p:txEl>
                                          </p:spTgt>
                                        </p:tgtEl>
                                        <p:attrNameLst>
                                          <p:attrName>style.color</p:attrName>
                                        </p:attrNameLst>
                                      </p:cBhvr>
                                      <p:to>
                                        <p:clrVal>
                                          <a:srgbClr val="00B050"/>
                                        </p:clrVal>
                                      </p:to>
                                    </p:set>
                                    <p:set>
                                      <p:cBhvr>
                                        <p:cTn id="9" dur="500" fill="hold"/>
                                        <p:tgtEl>
                                          <p:spTgt spid="3">
                                            <p:txEl>
                                              <p:pRg st="0" end="0"/>
                                            </p:txEl>
                                          </p:spTgt>
                                        </p:tgtEl>
                                        <p:attrNameLst>
                                          <p:attrName>fillcolor</p:attrName>
                                        </p:attrNameLst>
                                      </p:cBhvr>
                                      <p:to>
                                        <p:clrVal>
                                          <a:srgbClr val="00B050"/>
                                        </p:clrVal>
                                      </p:to>
                                    </p:set>
                                    <p:set>
                                      <p:cBhvr>
                                        <p:cTn id="10" dur="500" fill="hold"/>
                                        <p:tgtEl>
                                          <p:spTgt spid="3">
                                            <p:txEl>
                                              <p:pRg st="0" end="0"/>
                                            </p:txEl>
                                          </p:spTgt>
                                        </p:tgtEl>
                                        <p:attrNameLst>
                                          <p:attrName>fill.type</p:attrName>
                                        </p:attrNameLst>
                                      </p:cBhvr>
                                      <p:to>
                                        <p:strVal val="solid"/>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4580-08D0-4279-B331-E4D6C7DCDC8E}"/>
              </a:ext>
            </a:extLst>
          </p:cNvPr>
          <p:cNvSpPr>
            <a:spLocks noGrp="1"/>
          </p:cNvSpPr>
          <p:nvPr>
            <p:ph type="title"/>
          </p:nvPr>
        </p:nvSpPr>
        <p:spPr>
          <a:xfrm>
            <a:off x="859054" y="640550"/>
            <a:ext cx="10508768" cy="1281935"/>
          </a:xfrm>
        </p:spPr>
        <p:txBody>
          <a:bodyPr/>
          <a:lstStyle/>
          <a:p>
            <a:pPr>
              <a:lnSpc>
                <a:spcPct val="100000"/>
              </a:lnSpc>
              <a:spcAft>
                <a:spcPts val="0"/>
              </a:spcAft>
            </a:pPr>
            <a:r>
              <a:rPr lang="en-AU" sz="2800" b="1" dirty="0" smtClean="0">
                <a:latin typeface="Lato" panose="020F0502020204030203"/>
                <a:ea typeface="Calibri" panose="020F0502020204030204" pitchFamily="34" charset="0"/>
                <a:cs typeface="Times New Roman" panose="02020603050405020304" pitchFamily="18" charset="0"/>
              </a:rPr>
              <a:t>6. If you have a conflict of interest it </a:t>
            </a:r>
            <a:r>
              <a:rPr lang="en-AU" sz="2800" b="1" dirty="0">
                <a:latin typeface="Lato" panose="020F0502020204030203"/>
                <a:ea typeface="Calibri" panose="020F0502020204030204" pitchFamily="34" charset="0"/>
                <a:cs typeface="Times New Roman" panose="02020603050405020304" pitchFamily="18" charset="0"/>
              </a:rPr>
              <a:t>is okay to stay in the room while a matter is being discussed, as long as you </a:t>
            </a:r>
            <a:r>
              <a:rPr lang="en-AU" sz="2800" b="1" dirty="0" smtClean="0">
                <a:latin typeface="Lato" panose="020F0502020204030203"/>
                <a:ea typeface="Calibri" panose="020F0502020204030204" pitchFamily="34" charset="0"/>
                <a:cs typeface="Times New Roman" panose="02020603050405020304" pitchFamily="18" charset="0"/>
              </a:rPr>
              <a:t>don’t </a:t>
            </a:r>
            <a:r>
              <a:rPr lang="en-AU" sz="2800" b="1" dirty="0">
                <a:latin typeface="Lato" panose="020F0502020204030203"/>
                <a:ea typeface="Calibri" panose="020F0502020204030204" pitchFamily="34" charset="0"/>
                <a:cs typeface="Times New Roman" panose="02020603050405020304" pitchFamily="18" charset="0"/>
              </a:rPr>
              <a:t>vote on the decision.</a:t>
            </a:r>
            <a:endParaRPr lang="en-GB" sz="2800" dirty="0">
              <a:latin typeface="Lato" panose="020F0502020204030203"/>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F5C154-F9B2-41F3-A595-64D6A4D2173C}"/>
              </a:ext>
            </a:extLst>
          </p:cNvPr>
          <p:cNvSpPr>
            <a:spLocks noGrp="1"/>
          </p:cNvSpPr>
          <p:nvPr>
            <p:ph idx="1"/>
          </p:nvPr>
        </p:nvSpPr>
        <p:spPr>
          <a:xfrm>
            <a:off x="859054" y="2117632"/>
            <a:ext cx="10508768" cy="4408312"/>
          </a:xfrm>
        </p:spPr>
        <p:txBody>
          <a:bodyPr>
            <a:normAutofit/>
          </a:bodyPr>
          <a:lstStyle/>
          <a:p>
            <a:pPr marL="342900" lvl="0" indent="-342900">
              <a:spcAft>
                <a:spcPts val="600"/>
              </a:spcAft>
              <a:buFont typeface="Symbol" panose="05050102010706020507" pitchFamily="18" charset="2"/>
              <a:buChar char=""/>
            </a:pPr>
            <a:r>
              <a:rPr lang="en-AU" sz="2400" dirty="0" smtClean="0"/>
              <a:t>True </a:t>
            </a:r>
            <a:endParaRPr lang="en-GB" sz="2400" dirty="0"/>
          </a:p>
          <a:p>
            <a:pPr marL="342900" lvl="0" indent="-342900">
              <a:spcAft>
                <a:spcPts val="600"/>
              </a:spcAft>
              <a:buFont typeface="Symbol" panose="05050102010706020507" pitchFamily="18" charset="2"/>
              <a:buChar char=""/>
            </a:pPr>
            <a:r>
              <a:rPr lang="en-AU" sz="2400" dirty="0">
                <a:effectLst/>
                <a:latin typeface="Lato" panose="020F0502020204030203"/>
                <a:ea typeface="Times New Roman" panose="02020603050405020304" pitchFamily="18" charset="0"/>
                <a:cs typeface="Times New Roman" panose="02020603050405020304" pitchFamily="18" charset="0"/>
              </a:rPr>
              <a:t>False</a:t>
            </a:r>
            <a:endParaRPr lang="en-GB" sz="2400" dirty="0">
              <a:effectLst/>
              <a:latin typeface="Lato" panose="020F0502020204030203"/>
              <a:ea typeface="Times New Roman" panose="02020603050405020304" pitchFamily="18" charset="0"/>
              <a:cs typeface="Times New Roman" panose="02020603050405020304" pitchFamily="18" charset="0"/>
            </a:endParaRPr>
          </a:p>
          <a:p>
            <a:pPr>
              <a:spcAft>
                <a:spcPts val="1200"/>
              </a:spcAft>
            </a:pPr>
            <a:endParaRPr lang="en-AU" sz="2400" b="1" dirty="0" smtClean="0">
              <a:solidFill>
                <a:srgbClr val="000000"/>
              </a:solidFill>
              <a:effectLst/>
              <a:latin typeface="Lato" panose="020F0502020204030203"/>
              <a:ea typeface="Calibri" panose="020F0502020204030204" pitchFamily="34" charset="0"/>
              <a:cs typeface="Lato" panose="020F0502020204030203"/>
            </a:endParaRPr>
          </a:p>
          <a:p>
            <a:pPr>
              <a:spcAft>
                <a:spcPts val="1200"/>
              </a:spcAft>
            </a:pPr>
            <a:endParaRPr lang="en-AU" sz="2400" b="1" dirty="0">
              <a:solidFill>
                <a:srgbClr val="000000"/>
              </a:solidFill>
              <a:latin typeface="Lato" panose="020F0502020204030203"/>
              <a:ea typeface="Calibri" panose="020F0502020204030204" pitchFamily="34" charset="0"/>
              <a:cs typeface="Lato" panose="020F0502020204030203"/>
            </a:endParaRPr>
          </a:p>
          <a:p>
            <a:pPr>
              <a:spcAft>
                <a:spcPts val="1200"/>
              </a:spcAft>
            </a:pPr>
            <a:r>
              <a:rPr lang="en-AU" sz="2400" b="1" dirty="0" smtClean="0">
                <a:solidFill>
                  <a:srgbClr val="000000"/>
                </a:solidFill>
                <a:effectLst/>
                <a:latin typeface="Lato" panose="020F0502020204030203"/>
                <a:ea typeface="Calibri" panose="020F0502020204030204" pitchFamily="34" charset="0"/>
                <a:cs typeface="Lato" panose="020F0502020204030203"/>
              </a:rPr>
              <a:t>Correct.</a:t>
            </a:r>
            <a:r>
              <a:rPr lang="en-AU" sz="2400" dirty="0">
                <a:solidFill>
                  <a:srgbClr val="000000"/>
                </a:solidFill>
                <a:ea typeface="Calibri" panose="020F0502020204030204" pitchFamily="34" charset="0"/>
                <a:cs typeface="Lato" panose="020F0502020204030203"/>
              </a:rPr>
              <a:t> If you have declared a conflict of interest you should leave the room so that no-one can say you influenced the decision. You should also ask that the minute taker records when you leave and when you return.</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3217" y="2507925"/>
            <a:ext cx="366546" cy="300985"/>
          </a:xfrm>
          <a:prstGeom prst="rect">
            <a:avLst/>
          </a:prstGeom>
        </p:spPr>
      </p:pic>
    </p:spTree>
    <p:extLst>
      <p:ext uri="{BB962C8B-B14F-4D97-AF65-F5344CB8AC3E}">
        <p14:creationId xmlns:p14="http://schemas.microsoft.com/office/powerpoint/2010/main" val="424316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3" presetClass="emph" presetSubtype="2" fill="hold" nodeType="withEffect">
                                  <p:stCondLst>
                                    <p:cond delay="0"/>
                                  </p:stCondLst>
                                  <p:iterate type="lt">
                                    <p:tmPct val="0"/>
                                  </p:iterate>
                                  <p:childTnLst>
                                    <p:animClr clrSpc="rgb" dir="cw">
                                      <p:cBhvr override="childStyle">
                                        <p:cTn id="11" dur="2000" fill="hold"/>
                                        <p:tgtEl>
                                          <p:spTgt spid="3">
                                            <p:txEl>
                                              <p:pRg st="1" end="1"/>
                                            </p:txEl>
                                          </p:spTgt>
                                        </p:tgtEl>
                                        <p:attrNameLst>
                                          <p:attrName>style.color</p:attrName>
                                        </p:attrNameLst>
                                      </p:cBhvr>
                                      <p:to>
                                        <a:srgbClr val="00B050"/>
                                      </p:to>
                                    </p:animClr>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anim calcmode="lin" valueType="num">
                                      <p:cBhvr>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4580-08D0-4279-B331-E4D6C7DCDC8E}"/>
              </a:ext>
            </a:extLst>
          </p:cNvPr>
          <p:cNvSpPr>
            <a:spLocks noGrp="1"/>
          </p:cNvSpPr>
          <p:nvPr>
            <p:ph type="title"/>
          </p:nvPr>
        </p:nvSpPr>
        <p:spPr>
          <a:xfrm>
            <a:off x="859054" y="530270"/>
            <a:ext cx="10508768" cy="1059334"/>
          </a:xfrm>
        </p:spPr>
        <p:txBody>
          <a:bodyPr/>
          <a:lstStyle/>
          <a:p>
            <a:pPr>
              <a:lnSpc>
                <a:spcPct val="100000"/>
              </a:lnSpc>
              <a:spcAft>
                <a:spcPts val="0"/>
              </a:spcAft>
            </a:pPr>
            <a:r>
              <a:rPr lang="en-AU" sz="2800" b="1" dirty="0" smtClean="0">
                <a:latin typeface="Lato" panose="020F0502020204030203"/>
                <a:ea typeface="Calibri" panose="020F0502020204030204" pitchFamily="34" charset="0"/>
                <a:cs typeface="Times New Roman" panose="02020603050405020304" pitchFamily="18" charset="0"/>
              </a:rPr>
              <a:t>7. Which </a:t>
            </a:r>
            <a:r>
              <a:rPr lang="en-AU" sz="2800" b="1" dirty="0">
                <a:latin typeface="Lato" panose="020F0502020204030203"/>
                <a:ea typeface="Calibri" panose="020F0502020204030204" pitchFamily="34" charset="0"/>
                <a:cs typeface="Times New Roman" panose="02020603050405020304" pitchFamily="18" charset="0"/>
              </a:rPr>
              <a:t>of the following are conflicts of interest </a:t>
            </a:r>
            <a:r>
              <a:rPr lang="en-AU" sz="2800" b="1" dirty="0" smtClean="0">
                <a:latin typeface="Lato" panose="020F0502020204030203"/>
                <a:ea typeface="Calibri" panose="020F0502020204030204" pitchFamily="34" charset="0"/>
                <a:cs typeface="Times New Roman" panose="02020603050405020304" pitchFamily="18" charset="0"/>
              </a:rPr>
              <a:t/>
            </a:r>
            <a:br>
              <a:rPr lang="en-AU" sz="2800" b="1" dirty="0" smtClean="0">
                <a:latin typeface="Lato" panose="020F0502020204030203"/>
                <a:ea typeface="Calibri" panose="020F0502020204030204" pitchFamily="34" charset="0"/>
                <a:cs typeface="Times New Roman" panose="02020603050405020304" pitchFamily="18" charset="0"/>
              </a:rPr>
            </a:br>
            <a:r>
              <a:rPr lang="en-AU" sz="2800" b="1" i="1" dirty="0" smtClean="0">
                <a:latin typeface="Lato" panose="020F0502020204030203"/>
                <a:ea typeface="Calibri" panose="020F0502020204030204" pitchFamily="34" charset="0"/>
                <a:cs typeface="Times New Roman" panose="02020603050405020304" pitchFamily="18" charset="0"/>
              </a:rPr>
              <a:t>(</a:t>
            </a:r>
            <a:r>
              <a:rPr lang="en-AU" sz="2800" b="1" i="1" dirty="0">
                <a:latin typeface="Lato" panose="020F0502020204030203"/>
                <a:ea typeface="Calibri" panose="020F0502020204030204" pitchFamily="34" charset="0"/>
                <a:cs typeface="Times New Roman" panose="02020603050405020304" pitchFamily="18" charset="0"/>
              </a:rPr>
              <a:t>select all that apply)</a:t>
            </a:r>
            <a:endParaRPr lang="en-GB" sz="2800" i="1" dirty="0">
              <a:latin typeface="Lato" panose="020F0502020204030203"/>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F5C154-F9B2-41F3-A595-64D6A4D2173C}"/>
              </a:ext>
            </a:extLst>
          </p:cNvPr>
          <p:cNvSpPr>
            <a:spLocks noGrp="1"/>
          </p:cNvSpPr>
          <p:nvPr>
            <p:ph idx="1"/>
          </p:nvPr>
        </p:nvSpPr>
        <p:spPr>
          <a:xfrm>
            <a:off x="859054" y="1839464"/>
            <a:ext cx="10931164" cy="4686480"/>
          </a:xfrm>
        </p:spPr>
        <p:txBody>
          <a:bodyPr>
            <a:noAutofit/>
          </a:bodyPr>
          <a:lstStyle/>
          <a:p>
            <a:pPr marL="342900" lvl="0" indent="-342900">
              <a:spcAft>
                <a:spcPts val="600"/>
              </a:spcAft>
              <a:buFont typeface="+mj-lt"/>
              <a:buAutoNum type="alphaLcPeriod"/>
            </a:pPr>
            <a:r>
              <a:rPr lang="en-AU" sz="2400" dirty="0" smtClean="0"/>
              <a:t>Council is considering offering my sister’s business bookkeeping work.</a:t>
            </a:r>
            <a:endParaRPr lang="en-GB" sz="2400" dirty="0"/>
          </a:p>
          <a:p>
            <a:pPr marL="342900" lvl="0" indent="-342900">
              <a:spcAft>
                <a:spcPts val="600"/>
              </a:spcAft>
              <a:buFont typeface="+mj-lt"/>
              <a:buAutoNum type="alphaLcPeriod"/>
            </a:pPr>
            <a:r>
              <a:rPr lang="en-AU" sz="2400" dirty="0" smtClean="0">
                <a:ea typeface="Times New Roman" panose="02020603050405020304" pitchFamily="18" charset="0"/>
                <a:cs typeface="Times New Roman" panose="02020603050405020304" pitchFamily="18" charset="0"/>
              </a:rPr>
              <a:t>A </a:t>
            </a:r>
            <a:r>
              <a:rPr lang="en-AU" sz="2400" dirty="0">
                <a:ea typeface="Times New Roman" panose="02020603050405020304" pitchFamily="18" charset="0"/>
                <a:cs typeface="Times New Roman" panose="02020603050405020304" pitchFamily="18" charset="0"/>
              </a:rPr>
              <a:t>community organisation seeking a grant from Council has sent me free tickets to a concert</a:t>
            </a:r>
            <a:r>
              <a:rPr lang="en-AU" sz="2400" dirty="0" smtClean="0">
                <a:ea typeface="Times New Roman" panose="02020603050405020304" pitchFamily="18" charset="0"/>
                <a:cs typeface="Times New Roman" panose="02020603050405020304" pitchFamily="18" charset="0"/>
              </a:rPr>
              <a:t>.</a:t>
            </a:r>
          </a:p>
          <a:p>
            <a:pPr marL="342900" lvl="0" indent="-342900">
              <a:spcAft>
                <a:spcPts val="600"/>
              </a:spcAft>
              <a:buFont typeface="+mj-lt"/>
              <a:buAutoNum type="alphaLcPeriod"/>
            </a:pPr>
            <a:r>
              <a:rPr lang="en-AU" sz="2400" dirty="0">
                <a:ea typeface="Calibri" panose="020F0502020204030204" pitchFamily="34" charset="0"/>
                <a:cs typeface="Lato" panose="020F0502020204030203"/>
              </a:rPr>
              <a:t>The Council is upgrading the street lighting in my </a:t>
            </a:r>
            <a:r>
              <a:rPr lang="en-AU" sz="2400" dirty="0" smtClean="0">
                <a:ea typeface="Calibri" panose="020F0502020204030204" pitchFamily="34" charset="0"/>
                <a:cs typeface="Lato" panose="020F0502020204030203"/>
              </a:rPr>
              <a:t>whole area.</a:t>
            </a:r>
          </a:p>
          <a:p>
            <a:pPr marL="342900" lvl="0" indent="-342900">
              <a:spcAft>
                <a:spcPts val="600"/>
              </a:spcAft>
              <a:buFont typeface="+mj-lt"/>
              <a:buAutoNum type="alphaLcPeriod"/>
            </a:pPr>
            <a:r>
              <a:rPr lang="en-AU" sz="2400" dirty="0" smtClean="0">
                <a:ea typeface="Calibri" panose="020F0502020204030204" pitchFamily="34" charset="0"/>
                <a:cs typeface="Lato" panose="020F0502020204030203"/>
              </a:rPr>
              <a:t>My </a:t>
            </a:r>
            <a:r>
              <a:rPr lang="en-AU" sz="2400" dirty="0">
                <a:ea typeface="Calibri" panose="020F0502020204030204" pitchFamily="34" charset="0"/>
                <a:cs typeface="Lato" panose="020F0502020204030203"/>
              </a:rPr>
              <a:t>employer is seeking to get a contract to do work with the Council.</a:t>
            </a:r>
            <a:endParaRPr lang="en-AU" sz="2400" dirty="0" smtClean="0">
              <a:effectLst/>
              <a:latin typeface="Lato" panose="020F0502020204030203"/>
              <a:ea typeface="Calibri" panose="020F0502020204030204" pitchFamily="34" charset="0"/>
              <a:cs typeface="Lato" panose="020F0502020204030203"/>
            </a:endParaRPr>
          </a:p>
          <a:p>
            <a:pPr>
              <a:spcAft>
                <a:spcPts val="1200"/>
              </a:spcAft>
            </a:pPr>
            <a:endParaRPr lang="en-AU" sz="2400" b="1" dirty="0">
              <a:solidFill>
                <a:srgbClr val="000000"/>
              </a:solidFill>
              <a:latin typeface="Lato" panose="020F0502020204030203"/>
              <a:ea typeface="Calibri" panose="020F0502020204030204" pitchFamily="34" charset="0"/>
              <a:cs typeface="Lato" panose="020F0502020204030203"/>
            </a:endParaRPr>
          </a:p>
          <a:p>
            <a:pPr>
              <a:spcAft>
                <a:spcPts val="1200"/>
              </a:spcAft>
            </a:pPr>
            <a:r>
              <a:rPr lang="en-AU" sz="2400" b="1" dirty="0" smtClean="0">
                <a:solidFill>
                  <a:srgbClr val="000000"/>
                </a:solidFill>
                <a:effectLst/>
                <a:latin typeface="Lato" panose="020F0502020204030203"/>
                <a:ea typeface="Calibri" panose="020F0502020204030204" pitchFamily="34" charset="0"/>
                <a:cs typeface="Lato" panose="020F0502020204030203"/>
              </a:rPr>
              <a:t>Correct.</a:t>
            </a:r>
            <a:r>
              <a:rPr lang="en-AU" sz="2400" dirty="0">
                <a:solidFill>
                  <a:srgbClr val="000000"/>
                </a:solidFill>
                <a:ea typeface="Calibri" panose="020F0502020204030204" pitchFamily="34" charset="0"/>
                <a:cs typeface="Lato" panose="020F0502020204030203"/>
              </a:rPr>
              <a:t> If the decision might benefit you or one of your family members then it is a conflict (even if it just looks like you might benefit). However if the Council is providing services that benefit a broader group in the community or all the people in the Council area that would generally not be seen as a conflict.</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2398" y="1839464"/>
            <a:ext cx="366546" cy="3009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3312" y="2577044"/>
            <a:ext cx="366546" cy="3009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2398" y="3398517"/>
            <a:ext cx="366546" cy="300985"/>
          </a:xfrm>
          <a:prstGeom prst="rect">
            <a:avLst/>
          </a:prstGeom>
        </p:spPr>
      </p:pic>
    </p:spTree>
    <p:extLst>
      <p:ext uri="{BB962C8B-B14F-4D97-AF65-F5344CB8AC3E}">
        <p14:creationId xmlns:p14="http://schemas.microsoft.com/office/powerpoint/2010/main" val="375469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0"/>
                                  </p:iterate>
                                  <p:childTnLst>
                                    <p:animClr clrSpc="rgb" dir="cw">
                                      <p:cBhvr override="childStyle">
                                        <p:cTn id="6" dur="2000" fill="hold"/>
                                        <p:tgtEl>
                                          <p:spTgt spid="3">
                                            <p:txEl>
                                              <p:pRg st="0" end="0"/>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5" presetClass="emph" presetSubtype="0" nodeType="withEffect">
                                  <p:stCondLst>
                                    <p:cond delay="0"/>
                                  </p:stCondLst>
                                  <p:iterate type="lt">
                                    <p:tmAbs val="25"/>
                                  </p:iterate>
                                  <p:childTnLst>
                                    <p:set>
                                      <p:cBhvr override="childStyle">
                                        <p:cTn id="11" dur="indefinite"/>
                                        <p:tgtEl>
                                          <p:spTgt spid="3">
                                            <p:txEl>
                                              <p:pRg st="0" end="0"/>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15" presetClass="emph" presetSubtype="0" nodeType="clickEffect">
                                  <p:stCondLst>
                                    <p:cond delay="0"/>
                                  </p:stCondLst>
                                  <p:iterate type="lt">
                                    <p:tmAbs val="25"/>
                                  </p:iterate>
                                  <p:childTnLst>
                                    <p:set>
                                      <p:cBhvr override="childStyle">
                                        <p:cTn id="15" dur="indefinite"/>
                                        <p:tgtEl>
                                          <p:spTgt spid="3">
                                            <p:txEl>
                                              <p:pRg st="1" end="1"/>
                                            </p:txEl>
                                          </p:spTgt>
                                        </p:tgtEl>
                                        <p:attrNameLst>
                                          <p:attrName>style.fontWeight</p:attrName>
                                        </p:attrNameLst>
                                      </p:cBhvr>
                                      <p:to>
                                        <p:strVal val="bold"/>
                                      </p:to>
                                    </p:set>
                                  </p:childTnLst>
                                </p:cTn>
                              </p:par>
                            </p:childTnLst>
                          </p:cTn>
                        </p:par>
                        <p:par>
                          <p:cTn id="16" fill="hold">
                            <p:stCondLst>
                              <p:cond delay="1925"/>
                            </p:stCondLst>
                            <p:childTnLst>
                              <p:par>
                                <p:cTn id="17" presetID="3" presetClass="emph" presetSubtype="2" fill="hold" nodeType="afterEffect">
                                  <p:stCondLst>
                                    <p:cond delay="0"/>
                                  </p:stCondLst>
                                  <p:iterate type="lt">
                                    <p:tmPct val="0"/>
                                  </p:iterate>
                                  <p:childTnLst>
                                    <p:animClr clrSpc="rgb" dir="cw">
                                      <p:cBhvr override="childStyle">
                                        <p:cTn id="18" dur="2000" fill="hold"/>
                                        <p:tgtEl>
                                          <p:spTgt spid="3">
                                            <p:txEl>
                                              <p:pRg st="1" end="1"/>
                                            </p:txEl>
                                          </p:spTgt>
                                        </p:tgtEl>
                                        <p:attrNameLst>
                                          <p:attrName>style.color</p:attrName>
                                        </p:attrNameLst>
                                      </p:cBhvr>
                                      <p:to>
                                        <a:srgbClr val="00B050"/>
                                      </p:to>
                                    </p:animClr>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mph" presetSubtype="0" nodeType="clickEffect">
                                  <p:stCondLst>
                                    <p:cond delay="0"/>
                                  </p:stCondLst>
                                  <p:iterate type="lt">
                                    <p:tmAbs val="25"/>
                                  </p:iterate>
                                  <p:childTnLst>
                                    <p:set>
                                      <p:cBhvr override="childStyle">
                                        <p:cTn id="25" dur="indefinite"/>
                                        <p:tgtEl>
                                          <p:spTgt spid="3">
                                            <p:txEl>
                                              <p:pRg st="3" end="3"/>
                                            </p:txEl>
                                          </p:spTgt>
                                        </p:tgtEl>
                                        <p:attrNameLst>
                                          <p:attrName>style.fontWeight</p:attrName>
                                        </p:attrNameLst>
                                      </p:cBhvr>
                                      <p:to>
                                        <p:strVal val="bold"/>
                                      </p:to>
                                    </p:set>
                                  </p:childTnLst>
                                </p:cTn>
                              </p:par>
                              <p:par>
                                <p:cTn id="26" presetID="3" presetClass="emph" presetSubtype="2" fill="hold" nodeType="withEffect">
                                  <p:stCondLst>
                                    <p:cond delay="0"/>
                                  </p:stCondLst>
                                  <p:iterate type="lt">
                                    <p:tmPct val="0"/>
                                  </p:iterate>
                                  <p:childTnLst>
                                    <p:animClr clrSpc="rgb" dir="cw">
                                      <p:cBhvr override="childStyle">
                                        <p:cTn id="27" dur="2000" fill="hold"/>
                                        <p:tgtEl>
                                          <p:spTgt spid="3">
                                            <p:txEl>
                                              <p:pRg st="3" end="3"/>
                                            </p:txEl>
                                          </p:spTgt>
                                        </p:tgtEl>
                                        <p:attrNameLst>
                                          <p:attrName>style.color</p:attrName>
                                        </p:attrNameLst>
                                      </p:cBhvr>
                                      <p:to>
                                        <a:srgbClr val="00B050"/>
                                      </p:to>
                                    </p:animClr>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4DF19303-B531-40A8-A210-D306D6147E44}"/>
              </a:ext>
            </a:extLst>
          </p:cNvPr>
          <p:cNvSpPr txBox="1"/>
          <p:nvPr/>
        </p:nvSpPr>
        <p:spPr>
          <a:xfrm>
            <a:off x="5637402" y="2973897"/>
            <a:ext cx="914400" cy="914400"/>
          </a:xfrm>
          <a:prstGeom prst="rect">
            <a:avLst/>
          </a:prstGeom>
          <a:noFill/>
        </p:spPr>
        <p:txBody>
          <a:bodyPr wrap="square" rtlCol="0">
            <a:spAutoFit/>
          </a:bodyPr>
          <a:lstStyle/>
          <a:p>
            <a:endParaRPr lang="en-GB" dirty="0"/>
          </a:p>
        </p:txBody>
      </p:sp>
      <p:sp>
        <p:nvSpPr>
          <p:cNvPr id="12" name="TextBox 11">
            <a:extLst>
              <a:ext uri="{FF2B5EF4-FFF2-40B4-BE49-F238E27FC236}">
                <a16:creationId xmlns:a16="http://schemas.microsoft.com/office/drawing/2014/main" id="{C854DCDB-E5CB-4CE4-B4EB-D411E6AB8B11}"/>
              </a:ext>
            </a:extLst>
          </p:cNvPr>
          <p:cNvSpPr txBox="1"/>
          <p:nvPr/>
        </p:nvSpPr>
        <p:spPr>
          <a:xfrm>
            <a:off x="1766337" y="6478324"/>
            <a:ext cx="8656530" cy="338554"/>
          </a:xfrm>
          <a:prstGeom prst="rect">
            <a:avLst/>
          </a:prstGeom>
          <a:noFill/>
        </p:spPr>
        <p:txBody>
          <a:bodyPr wrap="square" rtlCol="0">
            <a:spAutoFit/>
          </a:bodyPr>
          <a:lstStyle/>
          <a:p>
            <a:pPr algn="ctr">
              <a:spcAft>
                <a:spcPts val="1000"/>
              </a:spcAft>
            </a:pPr>
            <a:r>
              <a:rPr lang="en-AU" sz="1600" b="1" dirty="0" smtClean="0">
                <a:solidFill>
                  <a:schemeClr val="bg1"/>
                </a:solidFill>
                <a:hlinkClick r:id="rId4"/>
              </a:rPr>
              <a:t>Conflict </a:t>
            </a:r>
            <a:r>
              <a:rPr lang="en-AU" sz="1600" b="1" dirty="0">
                <a:solidFill>
                  <a:schemeClr val="bg1"/>
                </a:solidFill>
                <a:hlinkClick r:id="rId4"/>
              </a:rPr>
              <a:t>of Interest - YouTube</a:t>
            </a:r>
            <a:endParaRPr lang="en-GB" sz="1600" b="1" dirty="0">
              <a:solidFill>
                <a:schemeClr val="bg1"/>
              </a:solidFill>
            </a:endParaRPr>
          </a:p>
        </p:txBody>
      </p:sp>
      <p:pic>
        <p:nvPicPr>
          <p:cNvPr id="13" name="qZM-ige8ZNI"/>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490113" y="174812"/>
            <a:ext cx="11200100" cy="6263171"/>
          </a:xfrm>
          <a:prstGeom prst="rect">
            <a:avLst/>
          </a:prstGeom>
        </p:spPr>
      </p:pic>
    </p:spTree>
    <p:extLst>
      <p:ext uri="{BB962C8B-B14F-4D97-AF65-F5344CB8AC3E}">
        <p14:creationId xmlns:p14="http://schemas.microsoft.com/office/powerpoint/2010/main" val="903457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fill="hold" display="0">
                  <p:stCondLst>
                    <p:cond delay="indefinite"/>
                  </p:stCondLst>
                </p:cTn>
                <p:tgtEl>
                  <p:spTgt spid="13"/>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4580-08D0-4279-B331-E4D6C7DCDC8E}"/>
              </a:ext>
            </a:extLst>
          </p:cNvPr>
          <p:cNvSpPr>
            <a:spLocks noGrp="1"/>
          </p:cNvSpPr>
          <p:nvPr>
            <p:ph type="title"/>
          </p:nvPr>
        </p:nvSpPr>
        <p:spPr>
          <a:xfrm>
            <a:off x="847903" y="514559"/>
            <a:ext cx="10508768" cy="1323866"/>
          </a:xfrm>
        </p:spPr>
        <p:txBody>
          <a:bodyPr/>
          <a:lstStyle/>
          <a:p>
            <a:pPr>
              <a:lnSpc>
                <a:spcPct val="100000"/>
              </a:lnSpc>
              <a:spcAft>
                <a:spcPts val="0"/>
              </a:spcAft>
            </a:pPr>
            <a:r>
              <a:rPr lang="en-AU" sz="2800" b="1" dirty="0" smtClean="0">
                <a:latin typeface="Lato" panose="020F0502020204030203"/>
                <a:ea typeface="Calibri" panose="020F0502020204030204" pitchFamily="34" charset="0"/>
                <a:cs typeface="Times New Roman" panose="02020603050405020304" pitchFamily="18" charset="0"/>
              </a:rPr>
              <a:t>8. </a:t>
            </a:r>
            <a:r>
              <a:rPr lang="en-AU" sz="2800" b="1" dirty="0" smtClean="0">
                <a:latin typeface="Lato" panose="020F0502020204030203"/>
                <a:ea typeface="Calibri" panose="020F0502020204030204" pitchFamily="34" charset="0"/>
                <a:cs typeface="Times New Roman" panose="02020603050405020304" pitchFamily="18" charset="0"/>
              </a:rPr>
              <a:t>If the council is going to upgrade the football oval and you use the football oval along with other members of the community is this a conflict of interest? </a:t>
            </a:r>
            <a:endParaRPr lang="en-GB" sz="2800" dirty="0">
              <a:latin typeface="Lato" panose="020F0502020204030203"/>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F5C154-F9B2-41F3-A595-64D6A4D2173C}"/>
              </a:ext>
            </a:extLst>
          </p:cNvPr>
          <p:cNvSpPr>
            <a:spLocks noGrp="1"/>
          </p:cNvSpPr>
          <p:nvPr>
            <p:ph idx="1"/>
          </p:nvPr>
        </p:nvSpPr>
        <p:spPr>
          <a:xfrm>
            <a:off x="847903" y="1756773"/>
            <a:ext cx="11025442" cy="4153139"/>
          </a:xfrm>
        </p:spPr>
        <p:txBody>
          <a:bodyPr>
            <a:noAutofit/>
          </a:bodyPr>
          <a:lstStyle/>
          <a:p>
            <a:pPr lvl="0">
              <a:spcAft>
                <a:spcPts val="600"/>
              </a:spcAft>
            </a:pPr>
            <a:endParaRPr lang="en-AU" sz="2400" dirty="0">
              <a:ea typeface="Calibri" panose="020F0502020204030204" pitchFamily="34" charset="0"/>
              <a:cs typeface="Lato" panose="020F0502020204030203"/>
            </a:endParaRPr>
          </a:p>
          <a:p>
            <a:pPr marL="342900" lvl="0" indent="-342900">
              <a:spcAft>
                <a:spcPts val="600"/>
              </a:spcAft>
              <a:buFont typeface="Arial" panose="020B0604020202020204" pitchFamily="34" charset="0"/>
              <a:buChar char="•"/>
            </a:pPr>
            <a:r>
              <a:rPr lang="en-AU" sz="2400" dirty="0" smtClean="0">
                <a:ea typeface="Calibri" panose="020F0502020204030204" pitchFamily="34" charset="0"/>
                <a:cs typeface="Lato" panose="020F0502020204030203"/>
              </a:rPr>
              <a:t>Yes</a:t>
            </a:r>
          </a:p>
          <a:p>
            <a:pPr marL="342900" lvl="0" indent="-342900">
              <a:spcAft>
                <a:spcPts val="600"/>
              </a:spcAft>
              <a:buFont typeface="Arial" panose="020B0604020202020204" pitchFamily="34" charset="0"/>
              <a:buChar char="•"/>
            </a:pPr>
            <a:r>
              <a:rPr lang="en-AU" sz="2400" dirty="0" smtClean="0">
                <a:ea typeface="Calibri" panose="020F0502020204030204" pitchFamily="34" charset="0"/>
                <a:cs typeface="Lato" panose="020F0502020204030203"/>
              </a:rPr>
              <a:t>No</a:t>
            </a:r>
            <a:r>
              <a:rPr lang="en-AU" sz="2400" dirty="0" smtClean="0">
                <a:ea typeface="Calibri" panose="020F0502020204030204" pitchFamily="34" charset="0"/>
                <a:cs typeface="Lato" panose="020F0502020204030203"/>
              </a:rPr>
              <a:t>   </a:t>
            </a:r>
            <a:endParaRPr lang="en-AU" sz="2400" dirty="0" smtClean="0">
              <a:effectLst/>
              <a:latin typeface="Lato" panose="020F0502020204030203"/>
              <a:ea typeface="Calibri" panose="020F0502020204030204" pitchFamily="34" charset="0"/>
              <a:cs typeface="Lato" panose="020F0502020204030203"/>
            </a:endParaRPr>
          </a:p>
          <a:p>
            <a:pPr>
              <a:spcAft>
                <a:spcPts val="600"/>
              </a:spcAft>
            </a:pPr>
            <a:endParaRPr lang="en-AU" sz="2400" b="1" dirty="0">
              <a:solidFill>
                <a:srgbClr val="000000"/>
              </a:solidFill>
              <a:latin typeface="Lato" panose="020F0502020204030203"/>
              <a:ea typeface="Calibri" panose="020F0502020204030204" pitchFamily="34" charset="0"/>
              <a:cs typeface="Lato" panose="020F0502020204030203"/>
            </a:endParaRPr>
          </a:p>
          <a:p>
            <a:pPr>
              <a:spcAft>
                <a:spcPts val="1200"/>
              </a:spcAft>
            </a:pPr>
            <a:r>
              <a:rPr lang="en-AU" sz="2400" b="1" dirty="0" smtClean="0">
                <a:solidFill>
                  <a:srgbClr val="000000"/>
                </a:solidFill>
                <a:effectLst/>
                <a:latin typeface="Lato" panose="020F0502020204030203"/>
                <a:ea typeface="Calibri" panose="020F0502020204030204" pitchFamily="34" charset="0"/>
                <a:cs typeface="Lato" panose="020F0502020204030203"/>
              </a:rPr>
              <a:t>Correct.</a:t>
            </a:r>
            <a:r>
              <a:rPr lang="en-AU" sz="2400" dirty="0">
                <a:solidFill>
                  <a:srgbClr val="000000"/>
                </a:solidFill>
                <a:ea typeface="Calibri" panose="020F0502020204030204" pitchFamily="34" charset="0"/>
                <a:cs typeface="Lato" panose="020F0502020204030203"/>
              </a:rPr>
              <a:t> If you or one of your family members directly gains from a decision then it is a conflict.  However if the decision applies to </a:t>
            </a:r>
            <a:r>
              <a:rPr lang="en-AU" sz="2400" dirty="0" smtClean="0">
                <a:solidFill>
                  <a:srgbClr val="000000"/>
                </a:solidFill>
                <a:ea typeface="Calibri" panose="020F0502020204030204" pitchFamily="34" charset="0"/>
                <a:cs typeface="Lato" panose="020F0502020204030203"/>
              </a:rPr>
              <a:t>a lot of </a:t>
            </a:r>
            <a:r>
              <a:rPr lang="en-AU" sz="2400" dirty="0" smtClean="0">
                <a:solidFill>
                  <a:srgbClr val="000000"/>
                </a:solidFill>
                <a:ea typeface="Calibri" panose="020F0502020204030204" pitchFamily="34" charset="0"/>
                <a:cs typeface="Lato" panose="020F0502020204030203"/>
              </a:rPr>
              <a:t>people in the council area </a:t>
            </a:r>
            <a:r>
              <a:rPr lang="en-AU" sz="2400" dirty="0" smtClean="0">
                <a:solidFill>
                  <a:srgbClr val="000000"/>
                </a:solidFill>
                <a:ea typeface="Calibri" panose="020F0502020204030204" pitchFamily="34" charset="0"/>
                <a:cs typeface="Lato" panose="020F0502020204030203"/>
              </a:rPr>
              <a:t>then </a:t>
            </a:r>
            <a:r>
              <a:rPr lang="en-AU" sz="2400" dirty="0">
                <a:solidFill>
                  <a:srgbClr val="000000"/>
                </a:solidFill>
                <a:ea typeface="Calibri" panose="020F0502020204030204" pitchFamily="34" charset="0"/>
                <a:cs typeface="Lato" panose="020F0502020204030203"/>
              </a:rPr>
              <a:t>it is not a conflict.</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8773" y="2577044"/>
            <a:ext cx="366546" cy="300985"/>
          </a:xfrm>
          <a:prstGeom prst="rect">
            <a:avLst/>
          </a:prstGeom>
        </p:spPr>
      </p:pic>
    </p:spTree>
    <p:extLst>
      <p:ext uri="{BB962C8B-B14F-4D97-AF65-F5344CB8AC3E}">
        <p14:creationId xmlns:p14="http://schemas.microsoft.com/office/powerpoint/2010/main" val="18482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4580-08D0-4279-B331-E4D6C7DCDC8E}"/>
              </a:ext>
            </a:extLst>
          </p:cNvPr>
          <p:cNvSpPr>
            <a:spLocks noGrp="1"/>
          </p:cNvSpPr>
          <p:nvPr>
            <p:ph type="title"/>
          </p:nvPr>
        </p:nvSpPr>
        <p:spPr>
          <a:xfrm>
            <a:off x="859054" y="490766"/>
            <a:ext cx="10508768" cy="1059334"/>
          </a:xfrm>
        </p:spPr>
        <p:txBody>
          <a:bodyPr/>
          <a:lstStyle/>
          <a:p>
            <a:pPr>
              <a:lnSpc>
                <a:spcPct val="100000"/>
              </a:lnSpc>
              <a:spcAft>
                <a:spcPts val="0"/>
              </a:spcAft>
            </a:pPr>
            <a:r>
              <a:rPr lang="en-AU" sz="2400" b="1" dirty="0" smtClean="0">
                <a:latin typeface="Lato" panose="020F0502020204030203"/>
                <a:ea typeface="Calibri" panose="020F0502020204030204" pitchFamily="34" charset="0"/>
                <a:cs typeface="Times New Roman" panose="02020603050405020304" pitchFamily="18" charset="0"/>
              </a:rPr>
              <a:t>9. A </a:t>
            </a:r>
            <a:r>
              <a:rPr lang="en-AU" sz="2400" b="1" dirty="0">
                <a:latin typeface="Lato" panose="020F0502020204030203"/>
                <a:ea typeface="Calibri" panose="020F0502020204030204" pitchFamily="34" charset="0"/>
                <a:cs typeface="Times New Roman" panose="02020603050405020304" pitchFamily="18" charset="0"/>
              </a:rPr>
              <a:t>‘perceived conflict of interest’ means that a reasonable person might think you have a conflict of interest, even if you </a:t>
            </a:r>
            <a:r>
              <a:rPr lang="en-AU" sz="2400" b="1" dirty="0" smtClean="0">
                <a:latin typeface="Lato" panose="020F0502020204030203"/>
                <a:ea typeface="Calibri" panose="020F0502020204030204" pitchFamily="34" charset="0"/>
                <a:cs typeface="Times New Roman" panose="02020603050405020304" pitchFamily="18" charset="0"/>
              </a:rPr>
              <a:t>don’t. Do </a:t>
            </a:r>
            <a:r>
              <a:rPr lang="en-AU" sz="2400" b="1" dirty="0">
                <a:latin typeface="Lato" panose="020F0502020204030203"/>
                <a:ea typeface="Calibri" panose="020F0502020204030204" pitchFamily="34" charset="0"/>
                <a:cs typeface="Times New Roman" panose="02020603050405020304" pitchFamily="18" charset="0"/>
              </a:rPr>
              <a:t>you have to declare a perceived conflict of interest?</a:t>
            </a:r>
            <a:endParaRPr lang="en-GB" sz="2400" dirty="0">
              <a:latin typeface="Lato" panose="020F0502020204030203"/>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F5C154-F9B2-41F3-A595-64D6A4D2173C}"/>
              </a:ext>
            </a:extLst>
          </p:cNvPr>
          <p:cNvSpPr>
            <a:spLocks noGrp="1"/>
          </p:cNvSpPr>
          <p:nvPr>
            <p:ph idx="1"/>
          </p:nvPr>
        </p:nvSpPr>
        <p:spPr>
          <a:xfrm>
            <a:off x="859054" y="1923666"/>
            <a:ext cx="9957629" cy="4408312"/>
          </a:xfrm>
        </p:spPr>
        <p:txBody>
          <a:bodyPr>
            <a:normAutofit/>
          </a:bodyPr>
          <a:lstStyle/>
          <a:p>
            <a:pPr marL="342900" lvl="0" indent="-342900">
              <a:spcAft>
                <a:spcPts val="600"/>
              </a:spcAft>
              <a:buFont typeface="+mj-lt"/>
              <a:buAutoNum type="alphaLcPeriod"/>
            </a:pPr>
            <a:r>
              <a:rPr lang="en-AU" sz="2400" dirty="0" smtClean="0">
                <a:ea typeface="Calibri" panose="020F0502020204030204" pitchFamily="34" charset="0"/>
                <a:cs typeface="Lato" panose="020F0502020204030203"/>
              </a:rPr>
              <a:t>Yes </a:t>
            </a:r>
            <a:r>
              <a:rPr lang="en-AU" sz="2400" dirty="0">
                <a:ea typeface="Calibri" panose="020F0502020204030204" pitchFamily="34" charset="0"/>
                <a:cs typeface="Lato" panose="020F0502020204030203"/>
              </a:rPr>
              <a:t>– I need to always be thinking about how others might </a:t>
            </a:r>
            <a:r>
              <a:rPr lang="en-AU" sz="2400" dirty="0" smtClean="0">
                <a:ea typeface="Calibri" panose="020F0502020204030204" pitchFamily="34" charset="0"/>
                <a:cs typeface="Lato" panose="020F0502020204030203"/>
              </a:rPr>
              <a:t>see things and </a:t>
            </a:r>
            <a:r>
              <a:rPr lang="en-AU" sz="2400" dirty="0">
                <a:ea typeface="Calibri" panose="020F0502020204030204" pitchFamily="34" charset="0"/>
                <a:cs typeface="Lato" panose="020F0502020204030203"/>
              </a:rPr>
              <a:t>declare when I have a perceived conflict of interest</a:t>
            </a:r>
            <a:r>
              <a:rPr lang="en-AU" sz="2400" dirty="0" smtClean="0">
                <a:ea typeface="Calibri" panose="020F0502020204030204" pitchFamily="34" charset="0"/>
                <a:cs typeface="Lato" panose="020F0502020204030203"/>
              </a:rPr>
              <a:t>.</a:t>
            </a:r>
          </a:p>
          <a:p>
            <a:pPr marL="342900" lvl="0" indent="-342900">
              <a:spcAft>
                <a:spcPts val="600"/>
              </a:spcAft>
              <a:buFont typeface="+mj-lt"/>
              <a:buAutoNum type="alphaLcPeriod"/>
            </a:pPr>
            <a:r>
              <a:rPr lang="en-AU" sz="2400" dirty="0">
                <a:ea typeface="Calibri" panose="020F0502020204030204" pitchFamily="34" charset="0"/>
                <a:cs typeface="Lato" panose="020F0502020204030203"/>
              </a:rPr>
              <a:t>No </a:t>
            </a:r>
            <a:r>
              <a:rPr lang="en-AU" sz="2400" dirty="0" smtClean="0">
                <a:ea typeface="Calibri" panose="020F0502020204030204" pitchFamily="34" charset="0"/>
                <a:cs typeface="Lato" panose="020F0502020204030203"/>
              </a:rPr>
              <a:t>– It </a:t>
            </a:r>
            <a:r>
              <a:rPr lang="en-AU" sz="2400" dirty="0">
                <a:ea typeface="Calibri" panose="020F0502020204030204" pitchFamily="34" charset="0"/>
                <a:cs typeface="Lato" panose="020F0502020204030203"/>
              </a:rPr>
              <a:t>doesn’t matter what other people think</a:t>
            </a:r>
            <a:r>
              <a:rPr lang="en-AU" sz="2400" dirty="0" smtClean="0">
                <a:ea typeface="Calibri" panose="020F0502020204030204" pitchFamily="34" charset="0"/>
                <a:cs typeface="Lato" panose="020F0502020204030203"/>
              </a:rPr>
              <a:t>.</a:t>
            </a:r>
          </a:p>
          <a:p>
            <a:pPr marL="342900" lvl="0" indent="-342900">
              <a:spcAft>
                <a:spcPts val="600"/>
              </a:spcAft>
              <a:buFont typeface="+mj-lt"/>
              <a:buAutoNum type="alphaLcPeriod"/>
            </a:pPr>
            <a:r>
              <a:rPr lang="en-AU" sz="2400" dirty="0" smtClean="0">
                <a:ea typeface="Calibri" panose="020F0502020204030204" pitchFamily="34" charset="0"/>
                <a:cs typeface="Lato" panose="020F0502020204030203"/>
              </a:rPr>
              <a:t>No </a:t>
            </a:r>
            <a:r>
              <a:rPr lang="en-AU" sz="2400" dirty="0">
                <a:ea typeface="Calibri" panose="020F0502020204030204" pitchFamily="34" charset="0"/>
                <a:cs typeface="Lato" panose="020F0502020204030203"/>
              </a:rPr>
              <a:t>– I only need to declare when I have an actual conflict of interest</a:t>
            </a:r>
            <a:r>
              <a:rPr lang="en-AU" sz="2400" dirty="0" smtClean="0">
                <a:ea typeface="Calibri" panose="020F0502020204030204" pitchFamily="34" charset="0"/>
                <a:cs typeface="Lato" panose="020F0502020204030203"/>
              </a:rPr>
              <a:t>.</a:t>
            </a:r>
          </a:p>
          <a:p>
            <a:pPr marL="342900" lvl="0" indent="-342900">
              <a:spcAft>
                <a:spcPts val="600"/>
              </a:spcAft>
              <a:buFont typeface="+mj-lt"/>
              <a:buAutoNum type="alphaLcPeriod"/>
            </a:pPr>
            <a:endParaRPr lang="en-AU" sz="2400" dirty="0">
              <a:solidFill>
                <a:srgbClr val="000000"/>
              </a:solidFill>
              <a:latin typeface="Lato" panose="020F0502020204030203"/>
              <a:ea typeface="Calibri" panose="020F0502020204030204" pitchFamily="34" charset="0"/>
              <a:cs typeface="Lato" panose="020F0502020204030203"/>
            </a:endParaRPr>
          </a:p>
          <a:p>
            <a:pPr>
              <a:spcAft>
                <a:spcPts val="1200"/>
              </a:spcAft>
            </a:pPr>
            <a:r>
              <a:rPr lang="en-AU" sz="2400" b="1" dirty="0" smtClean="0">
                <a:solidFill>
                  <a:srgbClr val="000000"/>
                </a:solidFill>
                <a:effectLst/>
                <a:latin typeface="Lato" panose="020F0502020204030203"/>
                <a:ea typeface="Calibri" panose="020F0502020204030204" pitchFamily="34" charset="0"/>
                <a:cs typeface="Lato" panose="020F0502020204030203"/>
              </a:rPr>
              <a:t>Correct.</a:t>
            </a:r>
            <a:r>
              <a:rPr lang="en-AU" sz="2400" dirty="0">
                <a:solidFill>
                  <a:srgbClr val="000000"/>
                </a:solidFill>
                <a:ea typeface="Calibri" panose="020F0502020204030204" pitchFamily="34" charset="0"/>
                <a:cs typeface="Lato" panose="020F0502020204030203"/>
              </a:rPr>
              <a:t> It is safer to declare it as others might think you have a conflict of interest.</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3410" y="2200228"/>
            <a:ext cx="366546" cy="300985"/>
          </a:xfrm>
          <a:prstGeom prst="rect">
            <a:avLst/>
          </a:prstGeom>
        </p:spPr>
      </p:pic>
    </p:spTree>
    <p:extLst>
      <p:ext uri="{BB962C8B-B14F-4D97-AF65-F5344CB8AC3E}">
        <p14:creationId xmlns:p14="http://schemas.microsoft.com/office/powerpoint/2010/main" val="21202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par>
                                <p:cTn id="7" presetID="3" presetClass="emph" presetSubtype="2" fill="hold" nodeType="withEffect">
                                  <p:stCondLst>
                                    <p:cond delay="0"/>
                                  </p:stCondLst>
                                  <p:iterate type="lt">
                                    <p:tmPct val="0"/>
                                  </p:iterate>
                                  <p:childTnLst>
                                    <p:animClr clrSpc="rgb" dir="cw">
                                      <p:cBhvr override="childStyle">
                                        <p:cTn id="8" dur="2000" fill="hold"/>
                                        <p:tgtEl>
                                          <p:spTgt spid="3">
                                            <p:txEl>
                                              <p:pRg st="0" end="0"/>
                                            </p:txEl>
                                          </p:spTgt>
                                        </p:tgtEl>
                                        <p:attrNameLst>
                                          <p:attrName>style.color</p:attrName>
                                        </p:attrNameLst>
                                      </p:cBhvr>
                                      <p:to>
                                        <a:srgbClr val="00B050"/>
                                      </p:to>
                                    </p:animClr>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000"/>
                                        <p:tgtEl>
                                          <p:spTgt spid="3">
                                            <p:txEl>
                                              <p:pRg st="4" end="4"/>
                                            </p:txEl>
                                          </p:spTgt>
                                        </p:tgtEl>
                                      </p:cBhvr>
                                    </p:animEffect>
                                    <p:anim calcmode="lin" valueType="num">
                                      <p:cBhvr>
                                        <p:cTn id="1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04580-08D0-4279-B331-E4D6C7DCDC8E}"/>
              </a:ext>
            </a:extLst>
          </p:cNvPr>
          <p:cNvSpPr>
            <a:spLocks noGrp="1"/>
          </p:cNvSpPr>
          <p:nvPr>
            <p:ph type="title"/>
          </p:nvPr>
        </p:nvSpPr>
        <p:spPr>
          <a:xfrm>
            <a:off x="859054" y="417103"/>
            <a:ext cx="10508768" cy="1059334"/>
          </a:xfrm>
        </p:spPr>
        <p:txBody>
          <a:bodyPr/>
          <a:lstStyle/>
          <a:p>
            <a:pPr>
              <a:lnSpc>
                <a:spcPct val="100000"/>
              </a:lnSpc>
              <a:spcAft>
                <a:spcPts val="0"/>
              </a:spcAft>
            </a:pPr>
            <a:r>
              <a:rPr lang="en-AU" sz="2400" b="1" dirty="0" smtClean="0">
                <a:latin typeface="Lato" panose="020F0502020204030203"/>
                <a:ea typeface="Calibri" panose="020F0502020204030204" pitchFamily="34" charset="0"/>
                <a:cs typeface="Times New Roman" panose="02020603050405020304" pitchFamily="18" charset="0"/>
              </a:rPr>
              <a:t>10. You </a:t>
            </a:r>
            <a:r>
              <a:rPr lang="en-AU" sz="2400" b="1" dirty="0">
                <a:latin typeface="Lato" panose="020F0502020204030203"/>
                <a:ea typeface="Calibri" panose="020F0502020204030204" pitchFamily="34" charset="0"/>
                <a:cs typeface="Times New Roman" panose="02020603050405020304" pitchFamily="18" charset="0"/>
              </a:rPr>
              <a:t>are reading the agenda papers for a </a:t>
            </a:r>
            <a:r>
              <a:rPr lang="en-AU" sz="2400" b="1" dirty="0" smtClean="0">
                <a:latin typeface="Lato" panose="020F0502020204030203"/>
                <a:ea typeface="Calibri" panose="020F0502020204030204" pitchFamily="34" charset="0"/>
                <a:cs typeface="Times New Roman" panose="02020603050405020304" pitchFamily="18" charset="0"/>
              </a:rPr>
              <a:t>meeting </a:t>
            </a:r>
            <a:r>
              <a:rPr lang="en-AU" sz="2400" b="1" dirty="0">
                <a:latin typeface="Lato" panose="020F0502020204030203"/>
                <a:ea typeface="Calibri" panose="020F0502020204030204" pitchFamily="34" charset="0"/>
                <a:cs typeface="Times New Roman" panose="02020603050405020304" pitchFamily="18" charset="0"/>
              </a:rPr>
              <a:t>and you are concerned that another member has a </a:t>
            </a:r>
            <a:r>
              <a:rPr lang="en-AU" sz="2400" b="1" dirty="0" smtClean="0">
                <a:latin typeface="Lato" panose="020F0502020204030203"/>
                <a:ea typeface="Calibri" panose="020F0502020204030204" pitchFamily="34" charset="0"/>
                <a:cs typeface="Times New Roman" panose="02020603050405020304" pitchFamily="18" charset="0"/>
              </a:rPr>
              <a:t>conflict </a:t>
            </a:r>
            <a:r>
              <a:rPr lang="en-AU" sz="2400" b="1" dirty="0">
                <a:latin typeface="Lato" panose="020F0502020204030203"/>
                <a:ea typeface="Calibri" panose="020F0502020204030204" pitchFamily="34" charset="0"/>
                <a:cs typeface="Times New Roman" panose="02020603050405020304" pitchFamily="18" charset="0"/>
              </a:rPr>
              <a:t>of </a:t>
            </a:r>
            <a:r>
              <a:rPr lang="en-AU" sz="2400" b="1" dirty="0" smtClean="0">
                <a:latin typeface="Lato" panose="020F0502020204030203"/>
                <a:ea typeface="Calibri" panose="020F0502020204030204" pitchFamily="34" charset="0"/>
                <a:cs typeface="Times New Roman" panose="02020603050405020304" pitchFamily="18" charset="0"/>
              </a:rPr>
              <a:t>interest. </a:t>
            </a:r>
            <a:r>
              <a:rPr lang="en-AU" sz="2400" b="1" dirty="0">
                <a:latin typeface="Lato" panose="020F0502020204030203"/>
                <a:ea typeface="Calibri" panose="020F0502020204030204" pitchFamily="34" charset="0"/>
                <a:cs typeface="Times New Roman" panose="02020603050405020304" pitchFamily="18" charset="0"/>
              </a:rPr>
              <a:t>What might be the best action you could take?</a:t>
            </a:r>
            <a:endParaRPr lang="en-GB" sz="2400" dirty="0">
              <a:latin typeface="Lato" panose="020F0502020204030203"/>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0F5C154-F9B2-41F3-A595-64D6A4D2173C}"/>
              </a:ext>
            </a:extLst>
          </p:cNvPr>
          <p:cNvSpPr>
            <a:spLocks noGrp="1"/>
          </p:cNvSpPr>
          <p:nvPr>
            <p:ph idx="1"/>
          </p:nvPr>
        </p:nvSpPr>
        <p:spPr>
          <a:xfrm>
            <a:off x="859054" y="1816549"/>
            <a:ext cx="11016995" cy="4408312"/>
          </a:xfrm>
        </p:spPr>
        <p:txBody>
          <a:bodyPr>
            <a:noAutofit/>
          </a:bodyPr>
          <a:lstStyle/>
          <a:p>
            <a:pPr lvl="0">
              <a:spcAft>
                <a:spcPts val="600"/>
              </a:spcAft>
            </a:pPr>
            <a:r>
              <a:rPr lang="en-AU" sz="2000" smtClean="0"/>
              <a:t>a. Do </a:t>
            </a:r>
            <a:r>
              <a:rPr lang="en-AU" sz="2000" dirty="0"/>
              <a:t>nothing as this is the member’s own decision</a:t>
            </a:r>
            <a:r>
              <a:rPr lang="en-AU" sz="2000" dirty="0" smtClean="0"/>
              <a:t>.</a:t>
            </a:r>
          </a:p>
          <a:p>
            <a:pPr lvl="0">
              <a:spcAft>
                <a:spcPts val="600"/>
              </a:spcAft>
            </a:pPr>
            <a:r>
              <a:rPr lang="en-AU" sz="2000" dirty="0" smtClean="0">
                <a:ea typeface="Calibri" panose="020F0502020204030204" pitchFamily="34" charset="0"/>
                <a:cs typeface="Lato" panose="020F0502020204030203"/>
              </a:rPr>
              <a:t>b. Raise </a:t>
            </a:r>
            <a:r>
              <a:rPr lang="en-AU" sz="2000" dirty="0">
                <a:ea typeface="Calibri" panose="020F0502020204030204" pitchFamily="34" charset="0"/>
                <a:cs typeface="Lato" panose="020F0502020204030203"/>
              </a:rPr>
              <a:t>your concern with the member and the Chair in a conversation before the meeting</a:t>
            </a:r>
            <a:r>
              <a:rPr lang="en-AU" sz="2000" dirty="0" smtClean="0">
                <a:ea typeface="Calibri" panose="020F0502020204030204" pitchFamily="34" charset="0"/>
                <a:cs typeface="Lato" panose="020F0502020204030203"/>
              </a:rPr>
              <a:t>.</a:t>
            </a:r>
          </a:p>
          <a:p>
            <a:pPr marL="342900" lvl="0" indent="-342900">
              <a:spcAft>
                <a:spcPts val="600"/>
              </a:spcAft>
              <a:buFont typeface="+mj-lt"/>
              <a:buAutoNum type="alphaLcPeriod"/>
            </a:pPr>
            <a:r>
              <a:rPr lang="en-AU" sz="2000" dirty="0">
                <a:ea typeface="Calibri" panose="020F0502020204030204" pitchFamily="34" charset="0"/>
                <a:cs typeface="Lato" panose="020F0502020204030203"/>
              </a:rPr>
              <a:t>Say nothing and then ask the member why they haven’t declared when the agenda item is being discussed</a:t>
            </a:r>
            <a:r>
              <a:rPr lang="en-AU" sz="2000" dirty="0" smtClean="0">
                <a:ea typeface="Calibri" panose="020F0502020204030204" pitchFamily="34" charset="0"/>
                <a:cs typeface="Lato" panose="020F0502020204030203"/>
              </a:rPr>
              <a:t>.</a:t>
            </a:r>
          </a:p>
          <a:p>
            <a:pPr marL="342900" lvl="0" indent="-342900">
              <a:spcAft>
                <a:spcPts val="600"/>
              </a:spcAft>
              <a:buFont typeface="+mj-lt"/>
              <a:buAutoNum type="alphaLcPeriod"/>
            </a:pPr>
            <a:endParaRPr lang="en-AU" sz="2000" dirty="0">
              <a:latin typeface="Lato" panose="020F0502020204030203"/>
              <a:ea typeface="Calibri" panose="020F0502020204030204" pitchFamily="34" charset="0"/>
              <a:cs typeface="Lato" panose="020F0502020204030203"/>
            </a:endParaRPr>
          </a:p>
          <a:p>
            <a:pPr>
              <a:spcAft>
                <a:spcPts val="1200"/>
              </a:spcAft>
            </a:pPr>
            <a:r>
              <a:rPr lang="en-AU" sz="2000" b="1" dirty="0" smtClean="0">
                <a:effectLst/>
                <a:latin typeface="Lato" panose="020F0502020204030203"/>
                <a:ea typeface="Calibri" panose="020F0502020204030204" pitchFamily="34" charset="0"/>
                <a:cs typeface="Lato" panose="020F0502020204030203"/>
              </a:rPr>
              <a:t>Correct.</a:t>
            </a:r>
            <a:r>
              <a:rPr lang="en-AU" sz="2000" dirty="0">
                <a:ea typeface="Calibri" panose="020F0502020204030204" pitchFamily="34" charset="0"/>
                <a:cs typeface="Lato" panose="020F0502020204030203"/>
              </a:rPr>
              <a:t> All of the members of council are responsible for the decisions made. A decision may be </a:t>
            </a:r>
            <a:r>
              <a:rPr lang="en-AU" sz="2000" dirty="0" smtClean="0">
                <a:ea typeface="Calibri" panose="020F0502020204030204" pitchFamily="34" charset="0"/>
                <a:cs typeface="Lato" panose="020F0502020204030203"/>
              </a:rPr>
              <a:t>cancelled by a </a:t>
            </a:r>
            <a:r>
              <a:rPr lang="en-AU" sz="2000" dirty="0">
                <a:ea typeface="Calibri" panose="020F0502020204030204" pitchFamily="34" charset="0"/>
                <a:cs typeface="Lato" panose="020F0502020204030203"/>
              </a:rPr>
              <a:t>conflict of interest and so it is important that the matter is raised. It is good to raise it with the person who may have a conflict – sometimes it is difficult to know if you have a conflict or not. It is also good to raise with the Chair, who is responsible for running the meeting and can raise it when it comes up on the agenda.</a:t>
            </a:r>
            <a:endParaRPr lang="en-GB"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7822" y="2183597"/>
            <a:ext cx="366546" cy="300985"/>
          </a:xfrm>
          <a:prstGeom prst="rect">
            <a:avLst/>
          </a:prstGeom>
        </p:spPr>
      </p:pic>
    </p:spTree>
    <p:extLst>
      <p:ext uri="{BB962C8B-B14F-4D97-AF65-F5344CB8AC3E}">
        <p14:creationId xmlns:p14="http://schemas.microsoft.com/office/powerpoint/2010/main" val="41763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rgbClr val="0071BC"/>
              </a:gs>
              <a:gs pos="59000">
                <a:srgbClr val="00A7BC"/>
              </a:gs>
              <a:gs pos="100000">
                <a:srgbClr val="00A7B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Content Placeholder 9"/>
          <p:cNvSpPr>
            <a:spLocks noGrp="1"/>
          </p:cNvSpPr>
          <p:nvPr>
            <p:ph idx="10"/>
          </p:nvPr>
        </p:nvSpPr>
        <p:spPr>
          <a:xfrm>
            <a:off x="4561726" y="1813462"/>
            <a:ext cx="7006976" cy="3820314"/>
          </a:xfrm>
        </p:spPr>
        <p:txBody>
          <a:bodyPr/>
          <a:lstStyle/>
          <a:p>
            <a:r>
              <a:rPr lang="en-AU" sz="2800" b="1" dirty="0">
                <a:solidFill>
                  <a:schemeClr val="bg1"/>
                </a:solidFill>
              </a:rPr>
              <a:t>For more information, view the following </a:t>
            </a:r>
            <a:r>
              <a:rPr lang="en-AU" sz="2800" b="1" dirty="0" smtClean="0">
                <a:solidFill>
                  <a:schemeClr val="bg1"/>
                </a:solidFill>
              </a:rPr>
              <a:t>resources:</a:t>
            </a:r>
          </a:p>
          <a:p>
            <a:pPr marL="342900" indent="-342900">
              <a:buFont typeface="Arial" panose="020B0604020202020204" pitchFamily="34" charset="0"/>
              <a:buChar char="•"/>
            </a:pPr>
            <a:endParaRPr lang="en-AU" sz="2400" dirty="0">
              <a:solidFill>
                <a:schemeClr val="bg1"/>
              </a:solidFill>
            </a:endParaRPr>
          </a:p>
          <a:p>
            <a:pPr marL="342900" indent="-342900">
              <a:spcAft>
                <a:spcPts val="1200"/>
              </a:spcAft>
              <a:buFont typeface="Arial" panose="020B0604020202020204" pitchFamily="34" charset="0"/>
              <a:buChar char="•"/>
            </a:pPr>
            <a:r>
              <a:rPr lang="en-AU" sz="2600" dirty="0" smtClean="0">
                <a:solidFill>
                  <a:schemeClr val="bg1"/>
                </a:solidFill>
              </a:rPr>
              <a:t>The </a:t>
            </a:r>
            <a:r>
              <a:rPr lang="en-AU" sz="2600" dirty="0">
                <a:solidFill>
                  <a:schemeClr val="bg1"/>
                </a:solidFill>
              </a:rPr>
              <a:t>Local Government Act 2019 at Part 7.2 talks about declaring interests, conflict of interests, and gifts and </a:t>
            </a:r>
            <a:r>
              <a:rPr lang="en-AU" sz="2600" dirty="0" smtClean="0">
                <a:solidFill>
                  <a:schemeClr val="bg1"/>
                </a:solidFill>
              </a:rPr>
              <a:t>benefits.</a:t>
            </a:r>
          </a:p>
          <a:p>
            <a:pPr marL="342900" indent="-342900">
              <a:spcAft>
                <a:spcPts val="1200"/>
              </a:spcAft>
              <a:buFont typeface="Arial" panose="020B0604020202020204" pitchFamily="34" charset="0"/>
              <a:buChar char="•"/>
            </a:pPr>
            <a:r>
              <a:rPr lang="en-AU" sz="2600" dirty="0" smtClean="0">
                <a:solidFill>
                  <a:schemeClr val="bg1"/>
                </a:solidFill>
              </a:rPr>
              <a:t>The </a:t>
            </a:r>
            <a:r>
              <a:rPr lang="en-AU" sz="2600" dirty="0">
                <a:solidFill>
                  <a:schemeClr val="bg1"/>
                </a:solidFill>
              </a:rPr>
              <a:t>Code of Conduct is contained at Schedule 1 to the Act also covers the areas in this module.</a:t>
            </a:r>
            <a:br>
              <a:rPr lang="en-AU" sz="2600" dirty="0">
                <a:solidFill>
                  <a:schemeClr val="bg1"/>
                </a:solidFill>
              </a:rPr>
            </a:br>
            <a:endParaRPr lang="en-AU" sz="2600" dirty="0"/>
          </a:p>
        </p:txBody>
      </p:sp>
      <p:sp>
        <p:nvSpPr>
          <p:cNvPr id="6" name="Title 5"/>
          <p:cNvSpPr>
            <a:spLocks noGrp="1"/>
          </p:cNvSpPr>
          <p:nvPr>
            <p:ph type="title"/>
          </p:nvPr>
        </p:nvSpPr>
        <p:spPr>
          <a:xfrm>
            <a:off x="4561726" y="589238"/>
            <a:ext cx="10512587" cy="720000"/>
          </a:xfrm>
        </p:spPr>
        <p:txBody>
          <a:bodyPr/>
          <a:lstStyle/>
          <a:p>
            <a:pPr lvl="0"/>
            <a:r>
              <a:rPr lang="en-AU" dirty="0" smtClean="0">
                <a:solidFill>
                  <a:schemeClr val="bg1"/>
                </a:solidFill>
              </a:rPr>
              <a:t>Resources</a:t>
            </a:r>
            <a:endParaRPr lang="en-AU" dirty="0">
              <a:solidFill>
                <a:schemeClr val="bg1"/>
              </a:solidFill>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5992" r="23943"/>
          <a:stretch/>
        </p:blipFill>
        <p:spPr>
          <a:xfrm>
            <a:off x="211873" y="1603632"/>
            <a:ext cx="4046860" cy="3820314"/>
          </a:xfrm>
          <a:prstGeom prst="rect">
            <a:avLst/>
          </a:prstGeom>
        </p:spPr>
      </p:pic>
    </p:spTree>
    <p:extLst>
      <p:ext uri="{BB962C8B-B14F-4D97-AF65-F5344CB8AC3E}">
        <p14:creationId xmlns:p14="http://schemas.microsoft.com/office/powerpoint/2010/main" val="2847710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0" y="0"/>
            <a:ext cx="12192000" cy="6858000"/>
          </a:xfrm>
          <a:prstGeom prst="roundRect">
            <a:avLst>
              <a:gd name="adj" fmla="val 0"/>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37B0F100-E813-4424-9E1F-D4AEEEF5F48A}"/>
              </a:ext>
            </a:extLst>
          </p:cNvPr>
          <p:cNvSpPr>
            <a:spLocks noGrp="1"/>
          </p:cNvSpPr>
          <p:nvPr>
            <p:ph type="title"/>
          </p:nvPr>
        </p:nvSpPr>
        <p:spPr>
          <a:xfrm>
            <a:off x="711482" y="516934"/>
            <a:ext cx="10508768" cy="718667"/>
          </a:xfrm>
        </p:spPr>
        <p:txBody>
          <a:bodyPr>
            <a:noAutofit/>
          </a:bodyPr>
          <a:lstStyle/>
          <a:p>
            <a:r>
              <a:rPr lang="en-AU" dirty="0" smtClean="0">
                <a:solidFill>
                  <a:schemeClr val="bg1"/>
                </a:solidFill>
                <a:effectLst/>
              </a:rPr>
              <a:t>1. What </a:t>
            </a:r>
            <a:r>
              <a:rPr lang="en-AU" dirty="0">
                <a:solidFill>
                  <a:schemeClr val="bg1"/>
                </a:solidFill>
                <a:effectLst/>
              </a:rPr>
              <a:t>is a conflict of interest?</a:t>
            </a:r>
            <a:r>
              <a:rPr lang="en-GB" dirty="0">
                <a:solidFill>
                  <a:schemeClr val="bg1"/>
                </a:solidFill>
                <a:effectLst/>
              </a:rPr>
              <a:t/>
            </a:r>
            <a:br>
              <a:rPr lang="en-GB" dirty="0">
                <a:solidFill>
                  <a:schemeClr val="bg1"/>
                </a:solidFill>
                <a:effectLst/>
              </a:rPr>
            </a:br>
            <a:endParaRPr lang="en-GB"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961" y="-205545"/>
            <a:ext cx="7656424" cy="7063546"/>
          </a:xfrm>
          <a:prstGeom prst="rect">
            <a:avLst/>
          </a:prstGeom>
        </p:spPr>
      </p:pic>
      <p:sp>
        <p:nvSpPr>
          <p:cNvPr id="5" name="Rounded Rectangle 4"/>
          <p:cNvSpPr/>
          <p:nvPr/>
        </p:nvSpPr>
        <p:spPr>
          <a:xfrm>
            <a:off x="814039" y="1996068"/>
            <a:ext cx="7538224" cy="284356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1177090" y="2484947"/>
            <a:ext cx="6573008" cy="1815882"/>
          </a:xfrm>
          <a:prstGeom prst="rect">
            <a:avLst/>
          </a:prstGeom>
        </p:spPr>
        <p:txBody>
          <a:bodyPr wrap="square">
            <a:spAutoFit/>
          </a:bodyPr>
          <a:lstStyle/>
          <a:p>
            <a:pPr lvl="0"/>
            <a:r>
              <a:rPr lang="en-AU" sz="2800" dirty="0">
                <a:solidFill>
                  <a:srgbClr val="454347"/>
                </a:solidFill>
              </a:rPr>
              <a:t>A conflict of interest is when your duty as a Council member conflicts with another interest that might mean you, or someone close to you, gets a benefit.</a:t>
            </a:r>
            <a:endParaRPr lang="en-US" sz="2800" dirty="0">
              <a:solidFill>
                <a:srgbClr val="454347"/>
              </a:solidFill>
            </a:endParaRPr>
          </a:p>
        </p:txBody>
      </p:sp>
    </p:spTree>
    <p:extLst>
      <p:ext uri="{BB962C8B-B14F-4D97-AF65-F5344CB8AC3E}">
        <p14:creationId xmlns:p14="http://schemas.microsoft.com/office/powerpoint/2010/main" val="2669323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6544640" y="2408663"/>
            <a:ext cx="4941276" cy="4941276"/>
          </a:xfrm>
          <a:prstGeom prst="ellipse">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p:txBody>
          <a:bodyPr/>
          <a:lstStyle/>
          <a:p>
            <a:r>
              <a:rPr lang="en-AU" dirty="0" smtClean="0"/>
              <a:t>1.2 What </a:t>
            </a:r>
            <a:r>
              <a:rPr lang="en-AU" dirty="0"/>
              <a:t>is a conflict of interest?</a:t>
            </a:r>
            <a:r>
              <a:rPr lang="en-GB" dirty="0"/>
              <a:t/>
            </a:r>
            <a:br>
              <a:rPr lang="en-GB" dirty="0"/>
            </a:br>
            <a:endParaRPr lang="en-AU" dirty="0"/>
          </a:p>
        </p:txBody>
      </p:sp>
      <p:sp>
        <p:nvSpPr>
          <p:cNvPr id="3" name="Content Placeholder 2"/>
          <p:cNvSpPr>
            <a:spLocks noGrp="1"/>
          </p:cNvSpPr>
          <p:nvPr>
            <p:ph idx="1"/>
          </p:nvPr>
        </p:nvSpPr>
        <p:spPr>
          <a:xfrm>
            <a:off x="867600" y="2408663"/>
            <a:ext cx="5600107" cy="3485626"/>
          </a:xfrm>
        </p:spPr>
        <p:txBody>
          <a:bodyPr>
            <a:normAutofit/>
          </a:bodyPr>
          <a:lstStyle/>
          <a:p>
            <a:r>
              <a:rPr lang="en-AU" dirty="0" smtClean="0"/>
              <a:t>If </a:t>
            </a:r>
            <a:r>
              <a:rPr lang="en-AU" dirty="0"/>
              <a:t>a member has a personal or financial interest in a decision, they need to declare their conflict of interest and not participate in the decision. </a:t>
            </a:r>
            <a:endParaRPr lang="en-AU" dirty="0" smtClean="0"/>
          </a:p>
          <a:p>
            <a:endParaRPr lang="en-AU" dirty="0"/>
          </a:p>
          <a:p>
            <a:r>
              <a:rPr lang="en-AU" dirty="0" smtClean="0"/>
              <a:t>A </a:t>
            </a:r>
            <a:r>
              <a:rPr lang="en-AU" dirty="0"/>
              <a:t>member can be a council member, local authority member or a council committee member.</a:t>
            </a:r>
          </a:p>
        </p:txBody>
      </p:sp>
      <p:sp>
        <p:nvSpPr>
          <p:cNvPr id="8" name="Rectangle 7"/>
          <p:cNvSpPr/>
          <p:nvPr/>
        </p:nvSpPr>
        <p:spPr>
          <a:xfrm>
            <a:off x="867600" y="1238737"/>
            <a:ext cx="8933625" cy="892552"/>
          </a:xfrm>
          <a:prstGeom prst="rect">
            <a:avLst/>
          </a:prstGeom>
        </p:spPr>
        <p:txBody>
          <a:bodyPr wrap="square">
            <a:spAutoFit/>
          </a:bodyPr>
          <a:lstStyle/>
          <a:p>
            <a:r>
              <a:rPr lang="en-AU" sz="2600" b="1" dirty="0">
                <a:solidFill>
                  <a:schemeClr val="accent2"/>
                </a:solidFill>
              </a:rPr>
              <a:t>Having a conflict of interest raises a question of whether your actions, judgements or decisions can be unbiased.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412" y="2295361"/>
            <a:ext cx="7610737" cy="4562639"/>
          </a:xfrm>
          <a:prstGeom prst="rect">
            <a:avLst/>
          </a:prstGeom>
        </p:spPr>
      </p:pic>
    </p:spTree>
    <p:extLst>
      <p:ext uri="{BB962C8B-B14F-4D97-AF65-F5344CB8AC3E}">
        <p14:creationId xmlns:p14="http://schemas.microsoft.com/office/powerpoint/2010/main" val="2180344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4325" y="0"/>
            <a:ext cx="2533650" cy="6858000"/>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2639250" y="336948"/>
            <a:ext cx="10508768" cy="718667"/>
          </a:xfrm>
        </p:spPr>
        <p:txBody>
          <a:bodyPr/>
          <a:lstStyle/>
          <a:p>
            <a:r>
              <a:rPr lang="en-AU" dirty="0" smtClean="0"/>
              <a:t>1.3 What </a:t>
            </a:r>
            <a:r>
              <a:rPr lang="en-AU" dirty="0"/>
              <a:t>is a conflict of interest?</a:t>
            </a:r>
            <a:r>
              <a:rPr lang="en-GB" dirty="0"/>
              <a:t/>
            </a:r>
            <a:br>
              <a:rPr lang="en-GB" dirty="0"/>
            </a:br>
            <a:endParaRPr lang="en-AU" dirty="0"/>
          </a:p>
        </p:txBody>
      </p:sp>
      <p:sp>
        <p:nvSpPr>
          <p:cNvPr id="3" name="Content Placeholder 2"/>
          <p:cNvSpPr>
            <a:spLocks noGrp="1"/>
          </p:cNvSpPr>
          <p:nvPr>
            <p:ph idx="1"/>
          </p:nvPr>
        </p:nvSpPr>
        <p:spPr>
          <a:xfrm>
            <a:off x="2876550" y="1361952"/>
            <a:ext cx="8134350" cy="4408312"/>
          </a:xfrm>
        </p:spPr>
        <p:txBody>
          <a:bodyPr>
            <a:normAutofit fontScale="85000" lnSpcReduction="20000"/>
          </a:bodyPr>
          <a:lstStyle/>
          <a:p>
            <a:pPr lvl="0">
              <a:spcAft>
                <a:spcPct val="35000"/>
              </a:spcAft>
            </a:pPr>
            <a:r>
              <a:rPr lang="en-AU" sz="3300" b="1" dirty="0">
                <a:solidFill>
                  <a:schemeClr val="accent2"/>
                </a:solidFill>
              </a:rPr>
              <a:t>Interests cover your personal interests and those of someone close to you. </a:t>
            </a:r>
            <a:r>
              <a:rPr lang="en-AU" sz="3300" b="1" dirty="0" smtClean="0">
                <a:solidFill>
                  <a:schemeClr val="accent2"/>
                </a:solidFill>
              </a:rPr>
              <a:t>This </a:t>
            </a:r>
            <a:r>
              <a:rPr lang="en-AU" sz="3300" b="1" dirty="0">
                <a:solidFill>
                  <a:schemeClr val="accent2"/>
                </a:solidFill>
              </a:rPr>
              <a:t>can include:</a:t>
            </a:r>
            <a:endParaRPr lang="en-US" sz="3300" b="1" dirty="0">
              <a:solidFill>
                <a:schemeClr val="accent2"/>
              </a:solidFill>
            </a:endParaRPr>
          </a:p>
          <a:p>
            <a:pPr lvl="1">
              <a:lnSpc>
                <a:spcPct val="120000"/>
              </a:lnSpc>
              <a:spcAft>
                <a:spcPts val="1000"/>
              </a:spcAft>
            </a:pPr>
            <a:r>
              <a:rPr lang="en-AU" sz="2600" dirty="0"/>
              <a:t>involvement in an organisation that deals with the Council or does work for the Council</a:t>
            </a:r>
            <a:endParaRPr lang="en-US" sz="2600" dirty="0"/>
          </a:p>
          <a:p>
            <a:pPr lvl="1">
              <a:lnSpc>
                <a:spcPct val="120000"/>
              </a:lnSpc>
              <a:spcAft>
                <a:spcPts val="1000"/>
              </a:spcAft>
            </a:pPr>
            <a:r>
              <a:rPr lang="en-AU" sz="2600" dirty="0"/>
              <a:t>any benefits, concessions or discounts that you </a:t>
            </a:r>
            <a:r>
              <a:rPr lang="en-AU" sz="2600" dirty="0" smtClean="0"/>
              <a:t/>
            </a:r>
            <a:br>
              <a:rPr lang="en-AU" sz="2600" dirty="0" smtClean="0"/>
            </a:br>
            <a:r>
              <a:rPr lang="en-AU" sz="2600" dirty="0" smtClean="0"/>
              <a:t>receive </a:t>
            </a:r>
            <a:r>
              <a:rPr lang="en-AU" sz="2600" dirty="0"/>
              <a:t>that may conflict with your public duty</a:t>
            </a:r>
            <a:endParaRPr lang="en-US" sz="2600" dirty="0"/>
          </a:p>
          <a:p>
            <a:pPr lvl="1">
              <a:lnSpc>
                <a:spcPct val="120000"/>
              </a:lnSpc>
              <a:spcAft>
                <a:spcPts val="1000"/>
              </a:spcAft>
            </a:pPr>
            <a:r>
              <a:rPr lang="en-AU" sz="2600" dirty="0"/>
              <a:t>gifts received that may influence or be designed </a:t>
            </a:r>
            <a:r>
              <a:rPr lang="en-AU" sz="2600" dirty="0" smtClean="0"/>
              <a:t/>
            </a:r>
            <a:br>
              <a:rPr lang="en-AU" sz="2600" dirty="0" smtClean="0"/>
            </a:br>
            <a:r>
              <a:rPr lang="en-AU" sz="2600" dirty="0" smtClean="0"/>
              <a:t>to </a:t>
            </a:r>
            <a:r>
              <a:rPr lang="en-AU" sz="2600" dirty="0"/>
              <a:t>influence your decision making</a:t>
            </a:r>
            <a:endParaRPr lang="en-US" sz="2600" dirty="0"/>
          </a:p>
          <a:p>
            <a:pPr lvl="1">
              <a:lnSpc>
                <a:spcPct val="120000"/>
              </a:lnSpc>
              <a:spcAft>
                <a:spcPts val="1000"/>
              </a:spcAft>
            </a:pPr>
            <a:r>
              <a:rPr lang="en-AU" sz="2600" dirty="0"/>
              <a:t>interests in land, property, housing, infrastructure </a:t>
            </a:r>
            <a:r>
              <a:rPr lang="en-AU" sz="2600" dirty="0" smtClean="0"/>
              <a:t/>
            </a:r>
            <a:br>
              <a:rPr lang="en-AU" sz="2600" dirty="0" smtClean="0"/>
            </a:br>
            <a:r>
              <a:rPr lang="en-AU" sz="2600" dirty="0" smtClean="0"/>
              <a:t>that </a:t>
            </a:r>
            <a:r>
              <a:rPr lang="en-AU" sz="2600" dirty="0"/>
              <a:t>may be subject to Council decisions</a:t>
            </a:r>
            <a:endParaRPr lang="en-US" sz="2600" dirty="0"/>
          </a:p>
          <a:p>
            <a:endParaRPr lang="en-AU"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07250">
            <a:off x="-2243707" y="2025219"/>
            <a:ext cx="7480163" cy="4484360"/>
          </a:xfrm>
          <a:prstGeom prst="rect">
            <a:avLst/>
          </a:prstGeom>
        </p:spPr>
      </p:pic>
    </p:spTree>
    <p:extLst>
      <p:ext uri="{BB962C8B-B14F-4D97-AF65-F5344CB8AC3E}">
        <p14:creationId xmlns:p14="http://schemas.microsoft.com/office/powerpoint/2010/main" val="1711605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262447" y="2742772"/>
            <a:ext cx="3692770" cy="3692770"/>
          </a:xfrm>
          <a:prstGeom prst="ellipse">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p:cNvSpPr>
            <a:spLocks noGrp="1"/>
          </p:cNvSpPr>
          <p:nvPr>
            <p:ph type="title"/>
          </p:nvPr>
        </p:nvSpPr>
        <p:spPr/>
        <p:txBody>
          <a:bodyPr/>
          <a:lstStyle/>
          <a:p>
            <a:r>
              <a:rPr lang="en-AU" dirty="0" smtClean="0"/>
              <a:t>1.4 What </a:t>
            </a:r>
            <a:r>
              <a:rPr lang="en-AU" dirty="0"/>
              <a:t>is a conflict of interest?</a:t>
            </a:r>
            <a:r>
              <a:rPr lang="en-GB" dirty="0"/>
              <a:t/>
            </a:r>
            <a:br>
              <a:rPr lang="en-GB" dirty="0"/>
            </a:br>
            <a:endParaRPr lang="en-AU" dirty="0"/>
          </a:p>
        </p:txBody>
      </p:sp>
      <p:sp>
        <p:nvSpPr>
          <p:cNvPr id="3" name="Content Placeholder 2"/>
          <p:cNvSpPr>
            <a:spLocks noGrp="1"/>
          </p:cNvSpPr>
          <p:nvPr>
            <p:ph idx="1"/>
          </p:nvPr>
        </p:nvSpPr>
        <p:spPr>
          <a:xfrm>
            <a:off x="867600" y="1561171"/>
            <a:ext cx="6956647" cy="4161468"/>
          </a:xfrm>
        </p:spPr>
        <p:txBody>
          <a:bodyPr/>
          <a:lstStyle/>
          <a:p>
            <a:r>
              <a:rPr lang="en-AU" sz="2800" b="1" dirty="0">
                <a:solidFill>
                  <a:schemeClr val="accent2"/>
                </a:solidFill>
              </a:rPr>
              <a:t>Council members have a duty to declare a conflict of interest. </a:t>
            </a:r>
            <a:endParaRPr lang="en-AU" sz="2800" b="1" dirty="0" smtClean="0">
              <a:solidFill>
                <a:schemeClr val="accent2"/>
              </a:solidFill>
            </a:endParaRPr>
          </a:p>
          <a:p>
            <a:endParaRPr lang="en-AU" sz="2400" b="1" dirty="0">
              <a:solidFill>
                <a:schemeClr val="accent2"/>
              </a:solidFill>
            </a:endParaRPr>
          </a:p>
          <a:p>
            <a:r>
              <a:rPr lang="en-AU" dirty="0" smtClean="0"/>
              <a:t>Not </a:t>
            </a:r>
            <a:r>
              <a:rPr lang="en-AU" dirty="0"/>
              <a:t>declaring is an offence under the </a:t>
            </a:r>
            <a:r>
              <a:rPr lang="en-AU" i="1" dirty="0"/>
              <a:t>Local Government Act 2019</a:t>
            </a:r>
            <a:r>
              <a:rPr lang="en-AU" dirty="0"/>
              <a:t> and breaches the Code </a:t>
            </a:r>
            <a:r>
              <a:rPr lang="en-AU" dirty="0" smtClean="0"/>
              <a:t/>
            </a:r>
            <a:br>
              <a:rPr lang="en-AU" dirty="0" smtClean="0"/>
            </a:br>
            <a:r>
              <a:rPr lang="en-AU" dirty="0" smtClean="0"/>
              <a:t>of </a:t>
            </a:r>
            <a:r>
              <a:rPr lang="en-AU" dirty="0"/>
              <a:t>Conduct. </a:t>
            </a:r>
            <a:endParaRPr lang="en-AU" dirty="0" smtClean="0"/>
          </a:p>
          <a:p>
            <a:endParaRPr lang="en-AU" dirty="0"/>
          </a:p>
          <a:p>
            <a:r>
              <a:rPr lang="en-AU" dirty="0" smtClean="0"/>
              <a:t>It </a:t>
            </a:r>
            <a:r>
              <a:rPr lang="en-AU" dirty="0"/>
              <a:t>may also be improper conduct under the </a:t>
            </a:r>
            <a:r>
              <a:rPr lang="en-AU" i="1" dirty="0"/>
              <a:t>Independent Commissioner Against </a:t>
            </a:r>
            <a:r>
              <a:rPr lang="en-AU" i="1" dirty="0" smtClean="0"/>
              <a:t/>
            </a:r>
            <a:br>
              <a:rPr lang="en-AU" i="1" dirty="0" smtClean="0"/>
            </a:br>
            <a:r>
              <a:rPr lang="en-AU" i="1" dirty="0" smtClean="0"/>
              <a:t>Corruption </a:t>
            </a:r>
            <a:r>
              <a:rPr lang="en-AU" i="1" dirty="0"/>
              <a:t>Act 2017</a:t>
            </a:r>
            <a:r>
              <a:rPr lang="en-AU" dirty="0"/>
              <a:t>.</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3945" t="5912" r="35427"/>
          <a:stretch/>
        </p:blipFill>
        <p:spPr>
          <a:xfrm rot="20346362">
            <a:off x="6309844" y="2339011"/>
            <a:ext cx="4817790" cy="5076953"/>
          </a:xfrm>
          <a:prstGeom prst="rect">
            <a:avLst/>
          </a:prstGeom>
        </p:spPr>
      </p:pic>
    </p:spTree>
    <p:extLst>
      <p:ext uri="{BB962C8B-B14F-4D97-AF65-F5344CB8AC3E}">
        <p14:creationId xmlns:p14="http://schemas.microsoft.com/office/powerpoint/2010/main" val="2950019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040B9-5EC4-4206-B2BD-0D36CB1C3336}"/>
              </a:ext>
            </a:extLst>
          </p:cNvPr>
          <p:cNvSpPr>
            <a:spLocks noGrp="1"/>
          </p:cNvSpPr>
          <p:nvPr>
            <p:ph type="title"/>
          </p:nvPr>
        </p:nvSpPr>
        <p:spPr>
          <a:xfrm>
            <a:off x="867600" y="355998"/>
            <a:ext cx="10508768" cy="718667"/>
          </a:xfrm>
        </p:spPr>
        <p:txBody>
          <a:bodyPr>
            <a:normAutofit/>
          </a:bodyPr>
          <a:lstStyle/>
          <a:p>
            <a:r>
              <a:rPr lang="en-GB" dirty="0" smtClean="0"/>
              <a:t>2. How </a:t>
            </a:r>
            <a:r>
              <a:rPr lang="en-GB" dirty="0"/>
              <a:t>do </a:t>
            </a:r>
            <a:r>
              <a:rPr lang="en-GB" dirty="0" smtClean="0"/>
              <a:t>I </a:t>
            </a:r>
            <a:r>
              <a:rPr lang="en-GB" dirty="0"/>
              <a:t>identify a conflict of interest?</a:t>
            </a:r>
          </a:p>
        </p:txBody>
      </p:sp>
      <p:sp>
        <p:nvSpPr>
          <p:cNvPr id="3" name="Content Placeholder 2"/>
          <p:cNvSpPr>
            <a:spLocks noGrp="1"/>
          </p:cNvSpPr>
          <p:nvPr>
            <p:ph idx="1"/>
          </p:nvPr>
        </p:nvSpPr>
        <p:spPr>
          <a:xfrm>
            <a:off x="867600" y="1314327"/>
            <a:ext cx="8438325" cy="4408312"/>
          </a:xfrm>
        </p:spPr>
        <p:txBody>
          <a:bodyPr>
            <a:normAutofit/>
          </a:bodyPr>
          <a:lstStyle/>
          <a:p>
            <a:r>
              <a:rPr lang="en-AU" sz="2600" b="1" dirty="0">
                <a:solidFill>
                  <a:schemeClr val="accent2"/>
                </a:solidFill>
              </a:rPr>
              <a:t>There are many varieties of conflicts of interest, and they appear in different settings and circumstances</a:t>
            </a:r>
            <a:r>
              <a:rPr lang="en-AU" sz="2600" b="1" dirty="0" smtClean="0">
                <a:solidFill>
                  <a:schemeClr val="accent2"/>
                </a:solidFill>
              </a:rPr>
              <a:t>.</a:t>
            </a:r>
          </a:p>
          <a:p>
            <a:endParaRPr lang="en-AU" dirty="0"/>
          </a:p>
          <a:p>
            <a:r>
              <a:rPr lang="en-AU" dirty="0"/>
              <a:t>If you are unsure of whether you have a conflict of interest, always ask yourself whether you, or someone close to you, has an interest in a council decision. </a:t>
            </a:r>
            <a:endParaRPr lang="en-AU" dirty="0" smtClean="0"/>
          </a:p>
          <a:p>
            <a:endParaRPr lang="en-AU" dirty="0" smtClean="0"/>
          </a:p>
          <a:p>
            <a:r>
              <a:rPr lang="en-AU" dirty="0"/>
              <a:t>Someone close to you might include a family member or relative, roommate, friend, business partner or business relationship (like a company you regularly do business with). </a:t>
            </a:r>
            <a:endParaRPr lang="en-AU" dirty="0" smtClean="0"/>
          </a:p>
          <a:p>
            <a:endParaRPr lang="en-AU" dirty="0" smtClean="0"/>
          </a:p>
          <a:p>
            <a:r>
              <a:rPr lang="en-AU" b="1" dirty="0" smtClean="0"/>
              <a:t>If </a:t>
            </a:r>
            <a:r>
              <a:rPr lang="en-AU" b="1" dirty="0"/>
              <a:t>the answer is yes, you have a conflict of interest. </a:t>
            </a:r>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538" y="4248150"/>
            <a:ext cx="4601712" cy="2609850"/>
          </a:xfrm>
          <a:prstGeom prst="rect">
            <a:avLst/>
          </a:prstGeom>
        </p:spPr>
      </p:pic>
    </p:spTree>
    <p:extLst>
      <p:ext uri="{BB962C8B-B14F-4D97-AF65-F5344CB8AC3E}">
        <p14:creationId xmlns:p14="http://schemas.microsoft.com/office/powerpoint/2010/main" val="962068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300" y="355998"/>
            <a:ext cx="8595068" cy="718667"/>
          </a:xfrm>
        </p:spPr>
        <p:txBody>
          <a:bodyPr/>
          <a:lstStyle/>
          <a:p>
            <a:pPr>
              <a:lnSpc>
                <a:spcPct val="100000"/>
              </a:lnSpc>
            </a:pPr>
            <a:r>
              <a:rPr lang="en-GB" dirty="0" smtClean="0"/>
              <a:t>2.1 </a:t>
            </a:r>
            <a:r>
              <a:rPr lang="en-GB" dirty="0"/>
              <a:t>How do I identify a conflict </a:t>
            </a:r>
            <a:r>
              <a:rPr lang="en-GB" dirty="0" smtClean="0"/>
              <a:t/>
            </a:r>
            <a:br>
              <a:rPr lang="en-GB" dirty="0" smtClean="0"/>
            </a:br>
            <a:r>
              <a:rPr lang="en-GB" dirty="0" smtClean="0"/>
              <a:t>of </a:t>
            </a:r>
            <a:r>
              <a:rPr lang="en-GB" dirty="0"/>
              <a:t>interest?</a:t>
            </a:r>
            <a:endParaRPr lang="en-AU" dirty="0"/>
          </a:p>
        </p:txBody>
      </p:sp>
      <p:sp>
        <p:nvSpPr>
          <p:cNvPr id="3" name="Content Placeholder 2"/>
          <p:cNvSpPr>
            <a:spLocks noGrp="1"/>
          </p:cNvSpPr>
          <p:nvPr>
            <p:ph idx="1"/>
          </p:nvPr>
        </p:nvSpPr>
        <p:spPr>
          <a:xfrm>
            <a:off x="3467870" y="2114427"/>
            <a:ext cx="7657329" cy="4408312"/>
          </a:xfrm>
        </p:spPr>
        <p:txBody>
          <a:bodyPr/>
          <a:lstStyle/>
          <a:p>
            <a:pPr>
              <a:lnSpc>
                <a:spcPct val="100000"/>
              </a:lnSpc>
            </a:pPr>
            <a:r>
              <a:rPr lang="en-AU" sz="2800" b="1" dirty="0">
                <a:solidFill>
                  <a:schemeClr val="accent2"/>
                </a:solidFill>
              </a:rPr>
              <a:t>All types of conflicts of interests need to be declared, including perceived, actual and potential conflicts. </a:t>
            </a:r>
            <a:endParaRPr lang="en-AU" sz="2800" b="1" dirty="0" smtClean="0">
              <a:solidFill>
                <a:schemeClr val="accent2"/>
              </a:solidFill>
            </a:endParaRPr>
          </a:p>
          <a:p>
            <a:pPr>
              <a:lnSpc>
                <a:spcPct val="100000"/>
              </a:lnSpc>
            </a:pPr>
            <a:endParaRPr lang="en-AU" sz="2800" dirty="0"/>
          </a:p>
          <a:p>
            <a:pPr>
              <a:lnSpc>
                <a:spcPct val="100000"/>
              </a:lnSpc>
            </a:pPr>
            <a:r>
              <a:rPr lang="en-AU" sz="2800" dirty="0"/>
              <a:t>It is your responsibility to check through all of the agenda items before the meeting, and ask yourself if you have a conflict of interest.</a:t>
            </a:r>
          </a:p>
          <a:p>
            <a:endParaRPr lang="en-AU" dirty="0"/>
          </a:p>
        </p:txBody>
      </p:sp>
      <p:sp>
        <p:nvSpPr>
          <p:cNvPr id="4" name="Rectangle 3"/>
          <p:cNvSpPr/>
          <p:nvPr/>
        </p:nvSpPr>
        <p:spPr>
          <a:xfrm>
            <a:off x="-314325" y="0"/>
            <a:ext cx="2533650" cy="6858000"/>
          </a:xfrm>
          <a:prstGeom prst="rect">
            <a:avLst/>
          </a:prstGeom>
          <a:solidFill>
            <a:srgbClr val="00A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094" r="21700"/>
          <a:stretch/>
        </p:blipFill>
        <p:spPr>
          <a:xfrm rot="2205418">
            <a:off x="-245397" y="2465672"/>
            <a:ext cx="4777044" cy="4460403"/>
          </a:xfrm>
          <a:prstGeom prst="rect">
            <a:avLst/>
          </a:prstGeom>
        </p:spPr>
      </p:pic>
    </p:spTree>
    <p:extLst>
      <p:ext uri="{BB962C8B-B14F-4D97-AF65-F5344CB8AC3E}">
        <p14:creationId xmlns:p14="http://schemas.microsoft.com/office/powerpoint/2010/main" val="744464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1 - Title and general content with Arafura Blue">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otx" id="{977BA717-84F0-41A7-ABA8-59108102C9C3}" vid="{05562CCE-7DAC-41D0-98FE-EFB474874B42}"/>
    </a:ext>
  </a:extLst>
</a:theme>
</file>

<file path=ppt/theme/theme2.xml><?xml version="1.0" encoding="utf-8"?>
<a:theme xmlns:a="http://schemas.openxmlformats.org/drawingml/2006/main" name="Section 2 - Body content with secondary colours">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otx" id="{977BA717-84F0-41A7-ABA8-59108102C9C3}" vid="{BC4C56D5-E782-435F-8ADA-D12363CC92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B7FB8209-CC41-41E2-9618-BF8EE9E59A48}">
  <we:reference id="wa200000113" version="1.0.0.0" store="en-US" storeType="OMEX"/>
  <we:alternateReferences>
    <we:reference id="wa200000113" version="1.0.0.0" store="WA20000011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9C679C6-47BC-4F5A-BBC2-E79D06877E23}">
  <we:reference id="wa104038830" version="1.0.0.3" store="en-US" storeType="OMEX"/>
  <we:alternateReferences>
    <we:reference id="WA104038830" version="1.0.0.3" store="WA104038830"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AF94125-76F9-480D-A667-60029CC0F5BA}">
  <we:reference id="wa200000729" version="3.13.175.0" store="en-US" storeType="OMEX"/>
  <we:alternateReferences>
    <we:reference id="wa200000729" version="3.13.175.0" store="WA20000072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CM Intranet Document Centre Document" ma:contentTypeID="0x0101006B287B18E1DA614A9DBDD73AB7F124EF0095AA4EF1363EEC4EB64884E07E198D90" ma:contentTypeVersion="29" ma:contentTypeDescription="Documents in the Document Centre" ma:contentTypeScope="" ma:versionID="85fac4ed0b40066ee3ed768d94ccf5f9">
  <xsd:schema xmlns:xsd="http://www.w3.org/2001/XMLSchema" xmlns:xs="http://www.w3.org/2001/XMLSchema" xmlns:p="http://schemas.microsoft.com/office/2006/metadata/properties" xmlns:ns2="36070e3c-a24d-436f-ab88-7b514c9a971a" xmlns:ns4="http://schemas.microsoft.com/sharepoint/v4" targetNamespace="http://schemas.microsoft.com/office/2006/metadata/properties" ma:root="true" ma:fieldsID="2e959c9cde93b6aeeb00a33d197a1b93" ns2:_="" ns4:_="">
    <xsd:import namespace="36070e3c-a24d-436f-ab88-7b514c9a971a"/>
    <xsd:import namespace="http://schemas.microsoft.com/sharepoint/v4"/>
    <xsd:element name="properties">
      <xsd:complexType>
        <xsd:sequence>
          <xsd:element name="documentManagement">
            <xsd:complexType>
              <xsd:all>
                <xsd:element ref="ns2:DCMIntDocCentreDocType"/>
                <xsd:element ref="ns2:DCMIntDocCentreReviewDate"/>
                <xsd:element ref="ns2:DCMIntDocCentreFunction" minOccurs="0"/>
                <xsd:element ref="ns2:DCMIntDocCentreCategory" minOccurs="0"/>
                <xsd:element ref="ns2:_dlc_DocId" minOccurs="0"/>
                <xsd:element ref="ns2:_dlc_DocIdUrl" minOccurs="0"/>
                <xsd:element ref="ns2:_dlc_DocIdPersistId" minOccurs="0"/>
                <xsd:element ref="ns2:TaxKeywordTaxHTField" minOccurs="0"/>
                <xsd:element ref="ns2:TaxCatchAll" minOccurs="0"/>
                <xsd:element ref="ns2:TaxCatchAllLabel" minOccurs="0"/>
                <xsd:element ref="ns2:DCMIntDate" minOccurs="0"/>
                <xsd:element ref="ns2:SharedWithUser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070e3c-a24d-436f-ab88-7b514c9a971a" elementFormDefault="qualified">
    <xsd:import namespace="http://schemas.microsoft.com/office/2006/documentManagement/types"/>
    <xsd:import namespace="http://schemas.microsoft.com/office/infopath/2007/PartnerControls"/>
    <xsd:element name="DCMIntDocCentreDocType" ma:index="2" ma:displayName="Document Type" ma:format="Dropdown" ma:internalName="DCMIntDocCentreDocType" ma:readOnly="false">
      <xsd:simpleType>
        <xsd:restriction base="dms:Choice">
          <xsd:enumeration value="Policy"/>
          <xsd:enumeration value="Procedure"/>
          <xsd:enumeration value="Form"/>
          <xsd:enumeration value="Guideline"/>
          <xsd:enumeration value="Template"/>
          <xsd:enumeration value="Information"/>
        </xsd:restriction>
      </xsd:simpleType>
    </xsd:element>
    <xsd:element name="DCMIntDocCentreReviewDate" ma:index="3" ma:displayName="Review Date" ma:format="DateOnly" ma:internalName="DCMIntDocCentreReviewDate" ma:readOnly="false">
      <xsd:simpleType>
        <xsd:restriction base="dms:DateTime"/>
      </xsd:simpleType>
    </xsd:element>
    <xsd:element name="DCMIntDocCentreFunction" ma:index="4" nillable="true" ma:displayName="Function" ma:hidden="true" ma:internalName="DCMIntDocCentreFunction" ma:readOnly="false">
      <xsd:simpleType>
        <xsd:restriction base="dms:Text">
          <xsd:maxLength value="255"/>
        </xsd:restriction>
      </xsd:simpleType>
    </xsd:element>
    <xsd:element name="DCMIntDocCentreCategory" ma:index="5" nillable="true" ma:displayName="Category" ma:hidden="true" ma:internalName="DCMIntDocCentreCategory" ma:readOnly="false">
      <xsd:simpleType>
        <xsd:restriction base="dms:Text">
          <xsd:maxLength value="255"/>
        </xsd:restriction>
      </xsd:simpleType>
    </xsd:element>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KeywordTaxHTField" ma:index="10" nillable="true" ma:taxonomy="true" ma:internalName="TaxKeywordTaxHTField" ma:taxonomyFieldName="TaxKeyword" ma:displayName="Enterprise Keywords" ma:readOnly="false" ma:fieldId="{23f27201-bee3-471e-b2e7-b64fd8b7ca38}" ma:taxonomyMulti="true" ma:sspId="3d175327-6c8e-4629-9a24-c5915f27c813"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description="" ma:hidden="true" ma:list="{e2345f4a-d9bf-43e7-bc3e-c845a3c84e6a}" ma:internalName="TaxCatchAll" ma:showField="CatchAllData" ma:web="36070e3c-a24d-436f-ab88-7b514c9a971a">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e2345f4a-d9bf-43e7-bc3e-c845a3c84e6a}" ma:internalName="TaxCatchAllLabel" ma:readOnly="true" ma:showField="CatchAllDataLabel" ma:web="36070e3c-a24d-436f-ab88-7b514c9a971a">
      <xsd:complexType>
        <xsd:complexContent>
          <xsd:extension base="dms:MultiChoiceLookup">
            <xsd:sequence>
              <xsd:element name="Value" type="dms:Lookup" maxOccurs="unbounded" minOccurs="0" nillable="true"/>
            </xsd:sequence>
          </xsd:extension>
        </xsd:complexContent>
      </xsd:complexType>
    </xsd:element>
    <xsd:element name="DCMIntDate" ma:index="14" nillable="true" ma:displayName="Date Effective" ma:format="DateOnly" ma:hidden="true" ma:internalName="DCMIntDate" ma:readOnly="false">
      <xsd:simpleType>
        <xsd:restriction base="dms:DateTime"/>
      </xsd:simpleType>
    </xsd:element>
    <xsd:element name="SharedWithUsers" ma:index="2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6070e3c-a24d-436f-ab88-7b514c9a971a"/>
    <DCMIntDate xmlns="36070e3c-a24d-436f-ab88-7b514c9a971a">2019-08-31T14:30:00+00:00</DCMIntDate>
    <TaxKeywordTaxHTField xmlns="36070e3c-a24d-436f-ab88-7b514c9a971a">
      <Terms xmlns="http://schemas.microsoft.com/office/infopath/2007/PartnerControls"/>
    </TaxKeywordTaxHTField>
    <IconOverlay xmlns="http://schemas.microsoft.com/sharepoint/v4" xsi:nil="true"/>
    <DCMIntDocCentreCategory xmlns="36070e3c-a24d-436f-ab88-7b514c9a971a">CM&amp;C Standard Templates</DCMIntDocCentreCategory>
    <DCMIntDocCentreReviewDate xmlns="36070e3c-a24d-436f-ab88-7b514c9a971a">2020-04-30T14:30:00+00:00</DCMIntDocCentreReviewDate>
    <DCMIntDocCentreFunction xmlns="36070e3c-a24d-436f-ab88-7b514c9a971a">Agency</DCMIntDocCentreFunction>
    <DCMIntDocCentreDocType xmlns="36070e3c-a24d-436f-ab88-7b514c9a971a">Template</DCMIntDocCentreDocType>
    <_dlc_DocId xmlns="36070e3c-a24d-436f-ab88-7b514c9a971a">DCMSP-1454564033-1157</_dlc_DocId>
    <_dlc_DocIdUrl xmlns="36070e3c-a24d-436f-ab88-7b514c9a971a">
      <Url>http://dcm.sp.nt.gov.au/documentcentre/_layouts/15/DocIdRedir.aspx?ID=DCMSP-1454564033-1157</Url>
      <Description>DCMSP-1454564033-1157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72B23F1-DA28-4D61-9B9A-BD521CD8812B}">
  <ds:schemaRefs>
    <ds:schemaRef ds:uri="http://schemas.microsoft.com/sharepoint/v3/contenttype/forms"/>
  </ds:schemaRefs>
</ds:datastoreItem>
</file>

<file path=customXml/itemProps2.xml><?xml version="1.0" encoding="utf-8"?>
<ds:datastoreItem xmlns:ds="http://schemas.openxmlformats.org/officeDocument/2006/customXml" ds:itemID="{526C0D1E-DCC3-4655-B568-BA4DDCED84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070e3c-a24d-436f-ab88-7b514c9a97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8DF706-2B96-4249-8DEF-3DE2CAF5B2BB}">
  <ds:schemaRef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6070e3c-a24d-436f-ab88-7b514c9a971a"/>
    <ds:schemaRef ds:uri="http://www.w3.org/XML/1998/namespace"/>
    <ds:schemaRef ds:uri="http://purl.org/dc/dcmitype/"/>
  </ds:schemaRefs>
</ds:datastoreItem>
</file>

<file path=customXml/itemProps4.xml><?xml version="1.0" encoding="utf-8"?>
<ds:datastoreItem xmlns:ds="http://schemas.openxmlformats.org/officeDocument/2006/customXml" ds:itemID="{A84BDF6C-649F-4D9D-86CA-CCB85911F78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2716</TotalTime>
  <Words>2964</Words>
  <Application>Microsoft Office PowerPoint</Application>
  <PresentationFormat>Widescreen</PresentationFormat>
  <Paragraphs>212</Paragraphs>
  <Slides>33</Slides>
  <Notes>32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Lato</vt:lpstr>
      <vt:lpstr>Lato Light</vt:lpstr>
      <vt:lpstr>Lato Semibold</vt:lpstr>
      <vt:lpstr>Symbol</vt:lpstr>
      <vt:lpstr>Times New Roman</vt:lpstr>
      <vt:lpstr>Section 1 - Title and general content with Arafura Blue</vt:lpstr>
      <vt:lpstr>Section 2 - Body content with secondary colours</vt:lpstr>
      <vt:lpstr>PowerPoint Presentation</vt:lpstr>
      <vt:lpstr>Course overview</vt:lpstr>
      <vt:lpstr>PowerPoint Presentation</vt:lpstr>
      <vt:lpstr>1. What is a conflict of interest? </vt:lpstr>
      <vt:lpstr>1.2 What is a conflict of interest? </vt:lpstr>
      <vt:lpstr>1.3 What is a conflict of interest? </vt:lpstr>
      <vt:lpstr>1.4 What is a conflict of interest? </vt:lpstr>
      <vt:lpstr>2. How do I identify a conflict of interest?</vt:lpstr>
      <vt:lpstr>2.1 How do I identify a conflict  of interest?</vt:lpstr>
      <vt:lpstr>3. Direct conflict of interest (scenario)</vt:lpstr>
      <vt:lpstr>4. Conflict of interest (scenario)</vt:lpstr>
      <vt:lpstr>5. Indirect financial interest (scenario)</vt:lpstr>
      <vt:lpstr>6. Perceived conflict of interest</vt:lpstr>
      <vt:lpstr>6.1 Perceived conflict of interest</vt:lpstr>
      <vt:lpstr>7. What should I do if I have a conflict  of interest?</vt:lpstr>
      <vt:lpstr>7.1 What should I do if I have a conflict of interest?</vt:lpstr>
      <vt:lpstr>7.2 What should I do if I have  a conflict of interest?</vt:lpstr>
      <vt:lpstr>8. What happens if I don’t disclose  the conflict of interest?</vt:lpstr>
      <vt:lpstr>8. What happens if I don’t disclose  the conflict of interest?</vt:lpstr>
      <vt:lpstr>When it’s not a conflict of interest</vt:lpstr>
      <vt:lpstr>Who can I talk to?</vt:lpstr>
      <vt:lpstr>Quiz</vt:lpstr>
      <vt:lpstr>1. Why is it important to declare a conflict of interest? </vt:lpstr>
      <vt:lpstr>2. When should you declare a conflict of interest? </vt:lpstr>
      <vt:lpstr>3. What types of conflicts of interest must you disclose? </vt:lpstr>
      <vt:lpstr>4. Even if you have a conflict of interest, you can still make a few comments before you leave the meeting room.</vt:lpstr>
      <vt:lpstr>5. If you are unsure if you have a conflict of interest, it is safer to  say so and leave the meeting room.</vt:lpstr>
      <vt:lpstr>6. If you have a conflict of interest it is okay to stay in the room while a matter is being discussed, as long as you don’t vote on the decision.</vt:lpstr>
      <vt:lpstr>7. Which of the following are conflicts of interest  (select all that apply)</vt:lpstr>
      <vt:lpstr>8. If the council is going to upgrade the football oval and you use the football oval along with other members of the community is this a conflict of interest? </vt:lpstr>
      <vt:lpstr>9. A ‘perceived conflict of interest’ means that a reasonable person might think you have a conflict of interest, even if you don’t. Do you have to declare a perceived conflict of interest?</vt:lpstr>
      <vt:lpstr>10. You are reading the agenda papers for a meeting and you are concerned that another member has a conflict of interest. What might be the best action you could take?</vt:lpstr>
      <vt:lpstr>Resources</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without image</dc:title>
  <dc:creator>Northern Territory Government</dc:creator>
  <cp:lastModifiedBy>Linda Weatherhead</cp:lastModifiedBy>
  <cp:revision>139</cp:revision>
  <cp:lastPrinted>2021-10-19T02:13:13Z</cp:lastPrinted>
  <dcterms:created xsi:type="dcterms:W3CDTF">2019-09-16T03:59:38Z</dcterms:created>
  <dcterms:modified xsi:type="dcterms:W3CDTF">2022-04-05T07:48:51Z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0x0101006B287B18E1DA614A9DBDD73AB7F124EF0095AA4EF1363EEC4EB64884E07E198D90</vt:lpwstr>
  </property>
  <property fmtid="{D5CDD505-2E9C-101B-9397-08002B2CF9AE}" pid="3" name="TaxKeyword">
    <vt:lpwstr/>
  </property>
  <property fmtid="{D5CDD505-2E9C-101B-9397-08002B2CF9AE}" pid="4" name="_dlc_DocIdItemGuid">
    <vt:lpwstr>e86239ce-4e8e-44bf-b3d9-3df583d5f830</vt:lpwstr>
  </property>
  <property fmtid="{D5CDD505-2E9C-101B-9397-08002B2CF9AE}" pid="5" name="_docset_NoMedatataSyncRequired">
    <vt:lpwstr>False</vt:lpwstr>
  </property>
</Properties>
</file>