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agenda" id="{7EDDF8A8-7696-46D3-A45C-48D1A560C472}">
          <p14:sldIdLst>
            <p14:sldId id="256"/>
            <p14:sldId id="257"/>
          </p14:sldIdLst>
        </p14:section>
        <p14:section name="Section" id="{98D1CFC9-DB7A-46D0-967D-01FE41399260}">
          <p14:sldIdLst>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Lst>
        </p14:section>
      </p14:sectionLst>
    </p:ext>
    <p:ext uri="{EFAFB233-063F-42B5-8137-9DF3F51BA10A}">
      <p15:sldGuideLst xmlns:p15="http://schemas.microsoft.com/office/powerpoint/2012/main">
        <p15:guide id="1" orient="horz" pos="2160" userDrawn="1">
          <p15:clr>
            <a:srgbClr val="A4A3A4"/>
          </p15:clr>
        </p15:guide>
        <p15:guide id="2" pos="209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007" autoAdjust="0"/>
    <p:restoredTop sz="96837" autoAdjust="0"/>
  </p:normalViewPr>
  <p:slideViewPr>
    <p:cSldViewPr snapToGrid="0">
      <p:cViewPr varScale="1">
        <p:scale>
          <a:sx n="115" d="100"/>
          <a:sy n="115" d="100"/>
        </p:scale>
        <p:origin x="432" y="108"/>
      </p:cViewPr>
      <p:guideLst>
        <p:guide orient="horz" pos="2160"/>
        <p:guide pos="2094"/>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0A97C-0B4D-440F-9506-B2684885FCC4}" type="datetimeFigureOut">
              <a:rPr lang="en-AU" smtClean="0"/>
              <a:t>20/10/2022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5E8BF-DF05-470E-82D8-E76FD863640C}" type="slidenum">
              <a:rPr lang="en-AU" smtClean="0"/>
              <a:t>‹#›</a:t>
            </a:fld>
            <a:endParaRPr lang="en-AU"/>
          </a:p>
        </p:txBody>
      </p:sp>
    </p:spTree>
    <p:extLst>
      <p:ext uri="{BB962C8B-B14F-4D97-AF65-F5344CB8AC3E}">
        <p14:creationId xmlns:p14="http://schemas.microsoft.com/office/powerpoint/2010/main" val="392576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trdxtrX2PwQ"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1</a:t>
            </a:fld>
            <a:endParaRPr lang="en-AU"/>
          </a:p>
        </p:txBody>
      </p:sp>
    </p:spTree>
    <p:extLst>
      <p:ext uri="{BB962C8B-B14F-4D97-AF65-F5344CB8AC3E}">
        <p14:creationId xmlns:p14="http://schemas.microsoft.com/office/powerpoint/2010/main" val="297602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a lot of people turn up to a council meeting then councillors will know that decisions on the council agenda are very important to the community and might be controversial. </a:t>
            </a:r>
          </a:p>
          <a:p>
            <a:endParaRPr lang="en-AU" dirty="0"/>
          </a:p>
          <a:p>
            <a:r>
              <a:rPr lang="en-AU" dirty="0"/>
              <a:t>It also might give council an indication of what issues require more consultation.</a:t>
            </a:r>
          </a:p>
          <a:p>
            <a:endParaRPr lang="en-AU" baseline="0" dirty="0"/>
          </a:p>
          <a:p>
            <a:endParaRPr lang="en-AU" baseline="0" dirty="0"/>
          </a:p>
          <a:p>
            <a:r>
              <a:rPr lang="en-AU" baseline="0" dirty="0" err="1"/>
              <a:t>Eg</a:t>
            </a:r>
            <a:r>
              <a:rPr lang="en-AU" baseline="0" dirty="0"/>
              <a:t> </a:t>
            </a:r>
            <a:r>
              <a:rPr lang="en-AU" dirty="0"/>
              <a:t>when Darwin City Council was asked to make a decision about whether the RSL should build their club on the Esplanade so many people turned up that there was a line outside the doors of council. (picture</a:t>
            </a:r>
            <a:r>
              <a:rPr lang="en-AU" baseline="0" dirty="0"/>
              <a:t>)</a:t>
            </a:r>
            <a:endParaRPr lang="en-AU" dirty="0"/>
          </a:p>
          <a:p>
            <a:endParaRPr lang="en-AU" dirty="0"/>
          </a:p>
          <a:p>
            <a:r>
              <a:rPr lang="en-AU" dirty="0"/>
              <a:t>Council in that case decided to defer the decision,</a:t>
            </a:r>
            <a:r>
              <a:rPr lang="en-AU" baseline="0" dirty="0"/>
              <a:t> </a:t>
            </a:r>
            <a:r>
              <a:rPr lang="en-AU" dirty="0"/>
              <a:t>conduct an investigation, and </a:t>
            </a:r>
            <a:br>
              <a:rPr lang="en-AU" dirty="0"/>
            </a:br>
            <a:r>
              <a:rPr lang="en-AU" dirty="0"/>
              <a:t>consult further before they made their decision</a:t>
            </a:r>
          </a:p>
        </p:txBody>
      </p:sp>
      <p:sp>
        <p:nvSpPr>
          <p:cNvPr id="4" name="Slide Number Placeholder 3"/>
          <p:cNvSpPr>
            <a:spLocks noGrp="1"/>
          </p:cNvSpPr>
          <p:nvPr>
            <p:ph type="sldNum" sz="quarter" idx="10"/>
          </p:nvPr>
        </p:nvSpPr>
        <p:spPr/>
        <p:txBody>
          <a:bodyPr/>
          <a:lstStyle/>
          <a:p>
            <a:fld id="{A620F803-147E-4009-B2C7-560ADCDC8DE9}" type="slidenum">
              <a:rPr lang="en-AU" smtClean="0"/>
              <a:t>10</a:t>
            </a:fld>
            <a:endParaRPr lang="en-AU"/>
          </a:p>
        </p:txBody>
      </p:sp>
    </p:spTree>
    <p:extLst>
      <p:ext uri="{BB962C8B-B14F-4D97-AF65-F5344CB8AC3E}">
        <p14:creationId xmlns:p14="http://schemas.microsoft.com/office/powerpoint/2010/main" val="3009289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Examples matters for decision – use council’s agenda</a:t>
            </a:r>
            <a:r>
              <a:rPr lang="en-AU" baseline="0" dirty="0" smtClean="0"/>
              <a:t> papers</a:t>
            </a:r>
            <a:endParaRPr lang="en-AU" dirty="0" smtClean="0"/>
          </a:p>
          <a:p>
            <a:endParaRPr lang="en-AU" dirty="0" smtClean="0"/>
          </a:p>
          <a:p>
            <a:r>
              <a:rPr lang="en-AU" dirty="0" smtClean="0"/>
              <a:t>Your agenda is like  a</a:t>
            </a:r>
            <a:r>
              <a:rPr lang="en-AU" baseline="0" dirty="0" smtClean="0"/>
              <a:t> roadmap and it is important that you keep on track</a:t>
            </a:r>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11</a:t>
            </a:fld>
            <a:endParaRPr lang="en-AU"/>
          </a:p>
        </p:txBody>
      </p:sp>
    </p:spTree>
    <p:extLst>
      <p:ext uri="{BB962C8B-B14F-4D97-AF65-F5344CB8AC3E}">
        <p14:creationId xmlns:p14="http://schemas.microsoft.com/office/powerpoint/2010/main" val="88112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a:t>
            </a:r>
            <a:r>
              <a:rPr lang="en-AU" baseline="0" dirty="0" smtClean="0"/>
              <a:t> happens if the Chair doesn’t do their role? How can councillors support the chair in their role?</a:t>
            </a:r>
            <a:r>
              <a:rPr lang="en-AU" dirty="0" smtClean="0"/>
              <a:t>  </a:t>
            </a:r>
            <a:r>
              <a:rPr lang="en-AU" baseline="0" dirty="0" smtClean="0"/>
              <a:t>The Chair and the CEO – roles and managing these.</a:t>
            </a:r>
          </a:p>
          <a:p>
            <a:endParaRPr lang="en-AU" baseline="0" dirty="0" smtClean="0"/>
          </a:p>
          <a:p>
            <a:r>
              <a:rPr lang="en-AU" b="1" baseline="0" dirty="0" smtClean="0"/>
              <a:t>Handout </a:t>
            </a:r>
            <a:r>
              <a:rPr lang="en-AU" baseline="0" dirty="0" smtClean="0"/>
              <a:t>– what makes a good meeting</a:t>
            </a:r>
          </a:p>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12</a:t>
            </a:fld>
            <a:endParaRPr lang="en-AU"/>
          </a:p>
        </p:txBody>
      </p:sp>
      <p:pic>
        <p:nvPicPr>
          <p:cNvPr id="5" name="Picture 4" descr="WayneQuilliamPhotography1766"/>
          <p:cNvPicPr/>
          <p:nvPr/>
        </p:nvPicPr>
        <p:blipFill>
          <a:blip r:embed="rId3">
            <a:extLst>
              <a:ext uri="{28A0092B-C50C-407E-A947-70E740481C1C}">
                <a14:useLocalDpi xmlns:a14="http://schemas.microsoft.com/office/drawing/2010/main" val="0"/>
              </a:ext>
            </a:extLst>
          </a:blip>
          <a:srcRect/>
          <a:stretch>
            <a:fillRect/>
          </a:stretch>
        </p:blipFill>
        <p:spPr bwMode="auto">
          <a:xfrm>
            <a:off x="681038" y="5980671"/>
            <a:ext cx="5546767" cy="3768810"/>
          </a:xfrm>
          <a:prstGeom prst="rect">
            <a:avLst/>
          </a:prstGeom>
          <a:noFill/>
          <a:ln>
            <a:noFill/>
          </a:ln>
        </p:spPr>
      </p:pic>
    </p:spTree>
    <p:extLst>
      <p:ext uri="{BB962C8B-B14F-4D97-AF65-F5344CB8AC3E}">
        <p14:creationId xmlns:p14="http://schemas.microsoft.com/office/powerpoint/2010/main" val="521515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13</a:t>
            </a:fld>
            <a:endParaRPr lang="en-AU"/>
          </a:p>
        </p:txBody>
      </p:sp>
    </p:spTree>
    <p:extLst>
      <p:ext uri="{BB962C8B-B14F-4D97-AF65-F5344CB8AC3E}">
        <p14:creationId xmlns:p14="http://schemas.microsoft.com/office/powerpoint/2010/main" val="322549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smtClean="0">
                <a:solidFill>
                  <a:schemeClr val="tx1"/>
                </a:solidFill>
                <a:effectLst/>
                <a:latin typeface="+mn-lt"/>
                <a:ea typeface="+mn-ea"/>
                <a:cs typeface="+mn-cs"/>
              </a:rPr>
              <a:t>What are the sorts of things that could be a reason to have a special meeting?</a:t>
            </a:r>
          </a:p>
          <a:p>
            <a:r>
              <a:rPr lang="en-AU" sz="1200" kern="1200" dirty="0" smtClean="0">
                <a:solidFill>
                  <a:schemeClr val="tx1"/>
                </a:solidFill>
                <a:effectLst/>
                <a:latin typeface="+mn-lt"/>
                <a:ea typeface="+mn-ea"/>
                <a:cs typeface="+mn-cs"/>
              </a:rPr>
              <a:t>Examples</a:t>
            </a:r>
            <a:r>
              <a:rPr lang="en-AU" sz="1200" kern="1200" baseline="0" dirty="0" smtClean="0">
                <a:solidFill>
                  <a:schemeClr val="tx1"/>
                </a:solidFill>
                <a:effectLst/>
                <a:latin typeface="+mn-lt"/>
                <a:ea typeface="+mn-ea"/>
                <a:cs typeface="+mn-cs"/>
              </a:rPr>
              <a:t> </a:t>
            </a:r>
            <a:r>
              <a:rPr lang="en-AU" sz="1200" kern="1200" baseline="0" dirty="0">
                <a:solidFill>
                  <a:schemeClr val="tx1"/>
                </a:solidFill>
                <a:effectLst/>
                <a:latin typeface="+mn-lt"/>
                <a:ea typeface="+mn-ea"/>
                <a:cs typeface="+mn-cs"/>
              </a:rPr>
              <a:t>of special meetings </a:t>
            </a:r>
            <a:r>
              <a:rPr lang="en-AU" sz="1200" kern="1200" baseline="0" dirty="0" smtClean="0">
                <a:solidFill>
                  <a:schemeClr val="tx1"/>
                </a:solidFill>
                <a:effectLst/>
                <a:latin typeface="+mn-lt"/>
                <a:ea typeface="+mn-ea"/>
                <a:cs typeface="+mn-cs"/>
              </a:rPr>
              <a:t>include cyclone preparation or COVID19 measures or meetings about complex issues or issues that need more time such as recruiting and reviewing a CEO.  </a:t>
            </a:r>
            <a:endParaRPr lang="en-AU" sz="1200" kern="1200" baseline="0" dirty="0">
              <a:solidFill>
                <a:schemeClr val="tx1"/>
              </a:solidFill>
              <a:effectLst/>
              <a:latin typeface="+mn-lt"/>
              <a:ea typeface="+mn-ea"/>
              <a:cs typeface="+mn-cs"/>
            </a:endParaRPr>
          </a:p>
          <a:p>
            <a:r>
              <a:rPr lang="en-AU" sz="1200" kern="1200" baseline="0" dirty="0">
                <a:solidFill>
                  <a:schemeClr val="tx1"/>
                </a:solidFill>
                <a:effectLst/>
                <a:latin typeface="+mn-lt"/>
                <a:ea typeface="+mn-ea"/>
                <a:cs typeface="+mn-cs"/>
              </a:rPr>
              <a:t>The CEO must convene a special meeting if the Mayor/President or 3 or more other members request it in writing or the council resolves to hold a special meeting.</a:t>
            </a:r>
          </a:p>
          <a:p>
            <a:endParaRPr lang="en-AU" sz="1200" kern="1200" baseline="0" dirty="0">
              <a:solidFill>
                <a:schemeClr val="tx1"/>
              </a:solidFill>
              <a:effectLst/>
              <a:latin typeface="+mn-lt"/>
              <a:ea typeface="+mn-ea"/>
              <a:cs typeface="+mn-cs"/>
            </a:endParaRPr>
          </a:p>
          <a:p>
            <a:r>
              <a:rPr lang="en-AU" sz="1200" kern="1200" baseline="0" dirty="0">
                <a:solidFill>
                  <a:schemeClr val="tx1"/>
                </a:solidFill>
                <a:effectLst/>
                <a:latin typeface="+mn-lt"/>
                <a:ea typeface="+mn-ea"/>
                <a:cs typeface="+mn-cs"/>
              </a:rPr>
              <a:t>The special meeting will only deal with the business of that meeting unless all members are present and they unanimously decide to deal with other business.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20F803-147E-4009-B2C7-560ADCDC8DE9}" type="slidenum">
              <a:rPr lang="en-AU" smtClean="0"/>
              <a:t>14</a:t>
            </a:fld>
            <a:endParaRPr lang="en-AU"/>
          </a:p>
        </p:txBody>
      </p:sp>
    </p:spTree>
    <p:extLst>
      <p:ext uri="{BB962C8B-B14F-4D97-AF65-F5344CB8AC3E}">
        <p14:creationId xmlns:p14="http://schemas.microsoft.com/office/powerpoint/2010/main" val="2007574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15</a:t>
            </a:fld>
            <a:endParaRPr lang="en-AU"/>
          </a:p>
        </p:txBody>
      </p:sp>
    </p:spTree>
    <p:extLst>
      <p:ext uri="{BB962C8B-B14F-4D97-AF65-F5344CB8AC3E}">
        <p14:creationId xmlns:p14="http://schemas.microsoft.com/office/powerpoint/2010/main" val="211492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Chair</a:t>
            </a:r>
            <a:r>
              <a:rPr lang="en-AU" baseline="0" dirty="0"/>
              <a:t> should make sure that everyone has had an opportunity to express their view</a:t>
            </a:r>
            <a:r>
              <a:rPr lang="en-AU" baseline="0" dirty="0" smtClean="0"/>
              <a:t>.</a:t>
            </a:r>
          </a:p>
          <a:p>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Council members should also think about how they behave in council meetings and if it is affecting other councillors. </a:t>
            </a:r>
          </a:p>
          <a:p>
            <a:endParaRPr lang="en-AU" baseline="0" dirty="0" smtClean="0"/>
          </a:p>
          <a:p>
            <a:endParaRPr lang="en-AU" baseline="0" dirty="0"/>
          </a:p>
          <a:p>
            <a:r>
              <a:rPr lang="en-AU" baseline="0" dirty="0"/>
              <a:t>The Code of Conduct requires courtesy, respect for cultural diversity and culture and prohibits bullying.  The behaviour of council members at meetings should set the standard for council and community</a:t>
            </a:r>
            <a:r>
              <a:rPr lang="en-AU" baseline="0" dirty="0" smtClean="0"/>
              <a:t>.</a:t>
            </a:r>
          </a:p>
          <a:p>
            <a:endParaRPr lang="en-AU" baseline="0" dirty="0" smtClean="0"/>
          </a:p>
          <a:p>
            <a:r>
              <a:rPr lang="en-AU" b="1" dirty="0" smtClean="0"/>
              <a:t>Handout</a:t>
            </a:r>
            <a:r>
              <a:rPr lang="en-AU" baseline="0" dirty="0" smtClean="0"/>
              <a:t> on rules of engagement here</a:t>
            </a:r>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16</a:t>
            </a:fld>
            <a:endParaRPr lang="en-AU"/>
          </a:p>
        </p:txBody>
      </p:sp>
    </p:spTree>
    <p:extLst>
      <p:ext uri="{BB962C8B-B14F-4D97-AF65-F5344CB8AC3E}">
        <p14:creationId xmlns:p14="http://schemas.microsoft.com/office/powerpoint/2010/main" val="1511045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Councillors can</a:t>
            </a:r>
            <a:r>
              <a:rPr lang="en-AU" sz="1200" kern="1200" baseline="0" dirty="0" smtClean="0">
                <a:solidFill>
                  <a:schemeClr val="tx1"/>
                </a:solidFill>
                <a:effectLst/>
                <a:latin typeface="+mn-lt"/>
                <a:ea typeface="+mn-ea"/>
                <a:cs typeface="+mn-cs"/>
              </a:rPr>
              <a:t> put forward their recommendations, sometimes called a motion, </a:t>
            </a:r>
            <a:r>
              <a:rPr lang="en-AU" sz="1200" kern="1200" dirty="0" smtClean="0">
                <a:solidFill>
                  <a:schemeClr val="tx1"/>
                </a:solidFill>
                <a:effectLst/>
                <a:latin typeface="+mn-lt"/>
                <a:ea typeface="+mn-ea"/>
                <a:cs typeface="+mn-cs"/>
              </a:rPr>
              <a:t>A motion is a proposal or idea for potential action or decision. ‘Moving’ a motion simply means someone puts the proposal forward to be voted on. Usually this is written down. Then people vote on it.</a:t>
            </a:r>
          </a:p>
          <a:p>
            <a:endParaRPr lang="en-AU"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a:t>
            </a:r>
            <a:r>
              <a:rPr lang="en-AU" sz="1200" kern="1200" dirty="0">
                <a:solidFill>
                  <a:schemeClr val="tx1"/>
                </a:solidFill>
                <a:effectLst/>
                <a:latin typeface="+mn-lt"/>
                <a:ea typeface="+mn-ea"/>
                <a:cs typeface="+mn-cs"/>
              </a:rPr>
              <a:t>chair should make sure that: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Members understand the decision that is being made</a:t>
            </a:r>
            <a:r>
              <a:rPr lang="en-AU" sz="1200" kern="1200" baseline="0" dirty="0">
                <a:solidFill>
                  <a:schemeClr val="tx1"/>
                </a:solidFill>
                <a:effectLst/>
                <a:latin typeface="+mn-lt"/>
                <a:ea typeface="+mn-ea"/>
                <a:cs typeface="+mn-cs"/>
              </a:rPr>
              <a:t> and have voted on the decision; and</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decision is clear for the minute taker to record.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minutes of the meeting are circulated to the Council so that councillors can check that the decision is recorded properly</a:t>
            </a:r>
            <a:r>
              <a:rPr lang="en-AU" sz="1200" kern="1200" dirty="0" smtClean="0">
                <a:solidFill>
                  <a:schemeClr val="tx1"/>
                </a:solidFill>
                <a:effectLst/>
                <a:latin typeface="+mn-lt"/>
                <a:ea typeface="+mn-ea"/>
                <a:cs typeface="+mn-cs"/>
              </a:rPr>
              <a:t>.</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Resolution </a:t>
            </a:r>
            <a:r>
              <a:rPr lang="en-AU" sz="1200" kern="1200" dirty="0" err="1" smtClean="0">
                <a:solidFill>
                  <a:schemeClr val="tx1"/>
                </a:solidFill>
                <a:effectLst/>
                <a:latin typeface="+mn-lt"/>
                <a:ea typeface="+mn-ea"/>
                <a:cs typeface="+mn-cs"/>
              </a:rPr>
              <a:t>eg</a:t>
            </a:r>
            <a:r>
              <a:rPr lang="en-AU" sz="1200" kern="1200" dirty="0" smtClean="0">
                <a:solidFill>
                  <a:schemeClr val="tx1"/>
                </a:solidFill>
                <a:effectLst/>
                <a:latin typeface="+mn-lt"/>
                <a:ea typeface="+mn-ea"/>
                <a:cs typeface="+mn-cs"/>
              </a:rPr>
              <a:t> – The</a:t>
            </a:r>
            <a:r>
              <a:rPr lang="en-AU" sz="1200" kern="1200" baseline="0" dirty="0" smtClean="0">
                <a:solidFill>
                  <a:schemeClr val="tx1"/>
                </a:solidFill>
                <a:effectLst/>
                <a:latin typeface="+mn-lt"/>
                <a:ea typeface="+mn-ea"/>
                <a:cs typeface="+mn-cs"/>
              </a:rPr>
              <a:t> existing road will be repaired.  Alternative solution – existing road always gets flooded so if we have enough money to spend on roads let’s resolve to build the new road in a higher place.</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17</a:t>
            </a:fld>
            <a:endParaRPr lang="en-AU"/>
          </a:p>
        </p:txBody>
      </p:sp>
    </p:spTree>
    <p:extLst>
      <p:ext uri="{BB962C8B-B14F-4D97-AF65-F5344CB8AC3E}">
        <p14:creationId xmlns:p14="http://schemas.microsoft.com/office/powerpoint/2010/main" val="195169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193800"/>
            <a:ext cx="5962650" cy="3354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The quorum must be present during the whole meeting. If a quorum is lost during the meeting, then decisions cannot be made. People can continue to discuss issues and share information, but they cannot make official decisions. So it is important that members attend meetings, are on time and stay for the whole meeting, or give notice if they can’t attend.</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20F803-147E-4009-B2C7-560ADCDC8DE9}" type="slidenum">
              <a:rPr lang="en-AU" smtClean="0"/>
              <a:t>18</a:t>
            </a:fld>
            <a:endParaRPr lang="en-AU"/>
          </a:p>
        </p:txBody>
      </p:sp>
    </p:spTree>
    <p:extLst>
      <p:ext uri="{BB962C8B-B14F-4D97-AF65-F5344CB8AC3E}">
        <p14:creationId xmlns:p14="http://schemas.microsoft.com/office/powerpoint/2010/main" val="300190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19</a:t>
            </a:fld>
            <a:endParaRPr lang="en-AU"/>
          </a:p>
        </p:txBody>
      </p:sp>
    </p:spTree>
    <p:extLst>
      <p:ext uri="{BB962C8B-B14F-4D97-AF65-F5344CB8AC3E}">
        <p14:creationId xmlns:p14="http://schemas.microsoft.com/office/powerpoint/2010/main" val="104663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2</a:t>
            </a:fld>
            <a:endParaRPr lang="en-AU"/>
          </a:p>
        </p:txBody>
      </p:sp>
    </p:spTree>
    <p:extLst>
      <p:ext uri="{BB962C8B-B14F-4D97-AF65-F5344CB8AC3E}">
        <p14:creationId xmlns:p14="http://schemas.microsoft.com/office/powerpoint/2010/main" val="3350620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Regional councils who only meet once every 2 months</a:t>
            </a:r>
            <a:r>
              <a:rPr lang="en-AU" sz="1200" kern="1200" baseline="0" dirty="0" smtClean="0">
                <a:solidFill>
                  <a:schemeClr val="tx1"/>
                </a:solidFill>
                <a:effectLst/>
                <a:latin typeface="+mn-lt"/>
                <a:ea typeface="+mn-ea"/>
                <a:cs typeface="+mn-cs"/>
              </a:rPr>
              <a:t> must also have a Finance Committee to monitor financial reports in the month that council does not meet.</a:t>
            </a:r>
          </a:p>
          <a:p>
            <a:endParaRPr lang="en-AU" sz="1200" kern="1200" baseline="0" dirty="0" smtClean="0">
              <a:solidFill>
                <a:schemeClr val="tx1"/>
              </a:solidFill>
              <a:effectLst/>
              <a:latin typeface="+mn-lt"/>
              <a:ea typeface="+mn-ea"/>
              <a:cs typeface="+mn-cs"/>
            </a:endParaRPr>
          </a:p>
          <a:p>
            <a:r>
              <a:rPr lang="en-AU" sz="1200" kern="1200" baseline="0" dirty="0" smtClean="0">
                <a:solidFill>
                  <a:schemeClr val="tx1"/>
                </a:solidFill>
                <a:effectLst/>
                <a:latin typeface="+mn-lt"/>
                <a:ea typeface="+mn-ea"/>
                <a:cs typeface="+mn-cs"/>
              </a:rPr>
              <a:t>A committee does not make decisions on its own, it is part of council and comes back to council with recommendations.</a:t>
            </a:r>
          </a:p>
          <a:p>
            <a:endParaRPr lang="en-AU" sz="1200" kern="1200" baseline="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20</a:t>
            </a:fld>
            <a:endParaRPr lang="en-AU"/>
          </a:p>
        </p:txBody>
      </p:sp>
    </p:spTree>
    <p:extLst>
      <p:ext uri="{BB962C8B-B14F-4D97-AF65-F5344CB8AC3E}">
        <p14:creationId xmlns:p14="http://schemas.microsoft.com/office/powerpoint/2010/main" val="1633736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21</a:t>
            </a:fld>
            <a:endParaRPr lang="en-AU"/>
          </a:p>
        </p:txBody>
      </p:sp>
    </p:spTree>
    <p:extLst>
      <p:ext uri="{BB962C8B-B14F-4D97-AF65-F5344CB8AC3E}">
        <p14:creationId xmlns:p14="http://schemas.microsoft.com/office/powerpoint/2010/main" val="909528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22</a:t>
            </a:fld>
            <a:endParaRPr lang="en-AU"/>
          </a:p>
        </p:txBody>
      </p:sp>
    </p:spTree>
    <p:extLst>
      <p:ext uri="{BB962C8B-B14F-4D97-AF65-F5344CB8AC3E}">
        <p14:creationId xmlns:p14="http://schemas.microsoft.com/office/powerpoint/2010/main" val="3440342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23</a:t>
            </a:fld>
            <a:endParaRPr lang="en-AU"/>
          </a:p>
        </p:txBody>
      </p:sp>
    </p:spTree>
    <p:extLst>
      <p:ext uri="{BB962C8B-B14F-4D97-AF65-F5344CB8AC3E}">
        <p14:creationId xmlns:p14="http://schemas.microsoft.com/office/powerpoint/2010/main" val="2929636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24</a:t>
            </a:fld>
            <a:endParaRPr lang="en-AU"/>
          </a:p>
        </p:txBody>
      </p:sp>
    </p:spTree>
    <p:extLst>
      <p:ext uri="{BB962C8B-B14F-4D97-AF65-F5344CB8AC3E}">
        <p14:creationId xmlns:p14="http://schemas.microsoft.com/office/powerpoint/2010/main" val="2833242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25</a:t>
            </a:fld>
            <a:endParaRPr lang="en-AU"/>
          </a:p>
        </p:txBody>
      </p:sp>
    </p:spTree>
    <p:extLst>
      <p:ext uri="{BB962C8B-B14F-4D97-AF65-F5344CB8AC3E}">
        <p14:creationId xmlns:p14="http://schemas.microsoft.com/office/powerpoint/2010/main" val="2274601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26</a:t>
            </a:fld>
            <a:endParaRPr lang="en-AU"/>
          </a:p>
        </p:txBody>
      </p:sp>
    </p:spTree>
    <p:extLst>
      <p:ext uri="{BB962C8B-B14F-4D97-AF65-F5344CB8AC3E}">
        <p14:creationId xmlns:p14="http://schemas.microsoft.com/office/powerpoint/2010/main" val="2515883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27</a:t>
            </a:fld>
            <a:endParaRPr lang="en-AU"/>
          </a:p>
        </p:txBody>
      </p:sp>
    </p:spTree>
    <p:extLst>
      <p:ext uri="{BB962C8B-B14F-4D97-AF65-F5344CB8AC3E}">
        <p14:creationId xmlns:p14="http://schemas.microsoft.com/office/powerpoint/2010/main" val="1849191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28</a:t>
            </a:fld>
            <a:endParaRPr lang="en-AU"/>
          </a:p>
        </p:txBody>
      </p:sp>
    </p:spTree>
    <p:extLst>
      <p:ext uri="{BB962C8B-B14F-4D97-AF65-F5344CB8AC3E}">
        <p14:creationId xmlns:p14="http://schemas.microsoft.com/office/powerpoint/2010/main" val="2724168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29</a:t>
            </a:fld>
            <a:endParaRPr lang="en-AU"/>
          </a:p>
        </p:txBody>
      </p:sp>
    </p:spTree>
    <p:extLst>
      <p:ext uri="{BB962C8B-B14F-4D97-AF65-F5344CB8AC3E}">
        <p14:creationId xmlns:p14="http://schemas.microsoft.com/office/powerpoint/2010/main" val="281251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1413" y="4411436"/>
            <a:ext cx="5486400" cy="3600450"/>
          </a:xfrm>
        </p:spPr>
        <p:txBody>
          <a:bodyPr/>
          <a:lstStyle/>
          <a:p>
            <a:r>
              <a:rPr lang="en-AU" u="sng">
                <a:hlinkClick r:id="rId3"/>
              </a:rPr>
              <a:t>https</a:t>
            </a:r>
            <a:r>
              <a:rPr lang="en-AU" u="sng">
                <a:hlinkClick r:id="rId3"/>
              </a:rPr>
              <a:t>://</a:t>
            </a:r>
            <a:r>
              <a:rPr lang="en-AU" u="sng" smtClean="0">
                <a:hlinkClick r:id="rId3"/>
              </a:rPr>
              <a:t>www.youtube.com/watch?v=trdxtrX2PwQ</a:t>
            </a:r>
            <a:endParaRPr lang="en-AU" u="sng" smtClean="0"/>
          </a:p>
          <a:p>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3</a:t>
            </a:fld>
            <a:endParaRPr lang="en-AU"/>
          </a:p>
        </p:txBody>
      </p:sp>
    </p:spTree>
    <p:extLst>
      <p:ext uri="{BB962C8B-B14F-4D97-AF65-F5344CB8AC3E}">
        <p14:creationId xmlns:p14="http://schemas.microsoft.com/office/powerpoint/2010/main" val="1291510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30</a:t>
            </a:fld>
            <a:endParaRPr lang="en-AU"/>
          </a:p>
        </p:txBody>
      </p:sp>
    </p:spTree>
    <p:extLst>
      <p:ext uri="{BB962C8B-B14F-4D97-AF65-F5344CB8AC3E}">
        <p14:creationId xmlns:p14="http://schemas.microsoft.com/office/powerpoint/2010/main" val="3645830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31</a:t>
            </a:fld>
            <a:endParaRPr lang="en-AU"/>
          </a:p>
        </p:txBody>
      </p:sp>
    </p:spTree>
    <p:extLst>
      <p:ext uri="{BB962C8B-B14F-4D97-AF65-F5344CB8AC3E}">
        <p14:creationId xmlns:p14="http://schemas.microsoft.com/office/powerpoint/2010/main" val="4100624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32</a:t>
            </a:fld>
            <a:endParaRPr lang="en-AU"/>
          </a:p>
        </p:txBody>
      </p:sp>
    </p:spTree>
    <p:extLst>
      <p:ext uri="{BB962C8B-B14F-4D97-AF65-F5344CB8AC3E}">
        <p14:creationId xmlns:p14="http://schemas.microsoft.com/office/powerpoint/2010/main" val="372874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4</a:t>
            </a:fld>
            <a:endParaRPr lang="en-AU"/>
          </a:p>
        </p:txBody>
      </p:sp>
    </p:spTree>
    <p:extLst>
      <p:ext uri="{BB962C8B-B14F-4D97-AF65-F5344CB8AC3E}">
        <p14:creationId xmlns:p14="http://schemas.microsoft.com/office/powerpoint/2010/main" val="250795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will be a plan or schedule</a:t>
            </a:r>
            <a:r>
              <a:rPr lang="en-AU" baseline="0" dirty="0"/>
              <a:t> of meetings.</a:t>
            </a:r>
            <a:endParaRPr lang="en-AU" dirty="0"/>
          </a:p>
          <a:p>
            <a:endParaRPr lang="en-AU" dirty="0"/>
          </a:p>
          <a:p>
            <a:r>
              <a:rPr lang="en-AU" dirty="0"/>
              <a:t>LGGR</a:t>
            </a:r>
            <a:r>
              <a:rPr lang="en-AU" baseline="0" dirty="0"/>
              <a:t> 19(1) If a council does not schedule an ordinary meeting at least once a month it must delegate to a council committee the necessary powers to carry out the financial functions of the council</a:t>
            </a:r>
            <a:r>
              <a:rPr lang="en-AU" baseline="0" dirty="0" smtClean="0"/>
              <a:t>.  A Finance Committee will perform the role of the council in between meetings of council.</a:t>
            </a:r>
            <a:endParaRPr lang="en-AU" baseline="0" dirty="0"/>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5</a:t>
            </a:fld>
            <a:endParaRPr lang="en-AU"/>
          </a:p>
        </p:txBody>
      </p:sp>
    </p:spTree>
    <p:extLst>
      <p:ext uri="{BB962C8B-B14F-4D97-AF65-F5344CB8AC3E}">
        <p14:creationId xmlns:p14="http://schemas.microsoft.com/office/powerpoint/2010/main" val="3434426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6</a:t>
            </a:fld>
            <a:endParaRPr lang="en-AU"/>
          </a:p>
        </p:txBody>
      </p:sp>
    </p:spTree>
    <p:extLst>
      <p:ext uri="{BB962C8B-B14F-4D97-AF65-F5344CB8AC3E}">
        <p14:creationId xmlns:p14="http://schemas.microsoft.com/office/powerpoint/2010/main" val="2858133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Elected</a:t>
            </a:r>
            <a:r>
              <a:rPr lang="en-AU" baseline="0" dirty="0" smtClean="0"/>
              <a:t> members can ask the CEO to issue the meeting papers earlier.</a:t>
            </a:r>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7</a:t>
            </a:fld>
            <a:endParaRPr lang="en-AU"/>
          </a:p>
        </p:txBody>
      </p:sp>
    </p:spTree>
    <p:extLst>
      <p:ext uri="{BB962C8B-B14F-4D97-AF65-F5344CB8AC3E}">
        <p14:creationId xmlns:p14="http://schemas.microsoft.com/office/powerpoint/2010/main" val="289746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smtClean="0"/>
              <a:t>* Many </a:t>
            </a:r>
            <a:r>
              <a:rPr lang="en-AU" sz="1200" dirty="0"/>
              <a:t>councils have a briefing session before the meeting where you can do this.  However decisions</a:t>
            </a:r>
            <a:r>
              <a:rPr lang="en-AU" sz="1200" baseline="0" dirty="0"/>
              <a:t> can not be made at the briefing session.</a:t>
            </a:r>
            <a:endParaRPr lang="en-AU" sz="1200" dirty="0"/>
          </a:p>
          <a:p>
            <a:endParaRPr lang="en-AU" dirty="0"/>
          </a:p>
        </p:txBody>
      </p:sp>
      <p:sp>
        <p:nvSpPr>
          <p:cNvPr id="4" name="Slide Number Placeholder 3"/>
          <p:cNvSpPr>
            <a:spLocks noGrp="1"/>
          </p:cNvSpPr>
          <p:nvPr>
            <p:ph type="sldNum" sz="quarter" idx="10"/>
          </p:nvPr>
        </p:nvSpPr>
        <p:spPr/>
        <p:txBody>
          <a:bodyPr/>
          <a:lstStyle/>
          <a:p>
            <a:fld id="{A620F803-147E-4009-B2C7-560ADCDC8DE9}" type="slidenum">
              <a:rPr lang="en-AU" smtClean="0"/>
              <a:t>8</a:t>
            </a:fld>
            <a:endParaRPr lang="en-AU"/>
          </a:p>
        </p:txBody>
      </p:sp>
    </p:spTree>
    <p:extLst>
      <p:ext uri="{BB962C8B-B14F-4D97-AF65-F5344CB8AC3E}">
        <p14:creationId xmlns:p14="http://schemas.microsoft.com/office/powerpoint/2010/main" val="61016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20F803-147E-4009-B2C7-560ADCDC8DE9}" type="slidenum">
              <a:rPr lang="en-AU" smtClean="0"/>
              <a:t>9</a:t>
            </a:fld>
            <a:endParaRPr lang="en-AU"/>
          </a:p>
        </p:txBody>
      </p:sp>
    </p:spTree>
    <p:extLst>
      <p:ext uri="{BB962C8B-B14F-4D97-AF65-F5344CB8AC3E}">
        <p14:creationId xmlns:p14="http://schemas.microsoft.com/office/powerpoint/2010/main" val="1983021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ral Pink - Section title">
    <p:bg>
      <p:bgPr>
        <a:solidFill>
          <a:schemeClr val="accent1"/>
        </a:solidFill>
        <a:effectLst/>
      </p:bgPr>
    </p:bg>
    <p:spTree>
      <p:nvGrpSpPr>
        <p:cNvPr id="1" name=""/>
        <p:cNvGrpSpPr/>
        <p:nvPr/>
      </p:nvGrpSpPr>
      <p:grpSpPr>
        <a:xfrm>
          <a:off x="0" y="0"/>
          <a:ext cx="0" cy="0"/>
          <a:chOff x="0" y="0"/>
          <a:chExt cx="0" cy="0"/>
        </a:xfrm>
      </p:grpSpPr>
      <p:sp>
        <p:nvSpPr>
          <p:cNvPr id="8" name="Rectangle 7"/>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smtClean="0"/>
              <a:t>Section heading</a:t>
            </a:r>
            <a:br>
              <a:rPr lang="en-US" dirty="0" smtClean="0"/>
            </a:br>
            <a:r>
              <a:rPr lang="en-US" dirty="0" smtClean="0"/>
              <a:t>second line</a:t>
            </a:r>
            <a:endParaRPr lang="en-AU" dirty="0"/>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1</a:t>
            </a:r>
            <a:endParaRPr lang="en-AU" dirty="0"/>
          </a:p>
        </p:txBody>
      </p:sp>
    </p:spTree>
    <p:extLst>
      <p:ext uri="{BB962C8B-B14F-4D97-AF65-F5344CB8AC3E}">
        <p14:creationId xmlns:p14="http://schemas.microsoft.com/office/powerpoint/2010/main" val="41507705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l Blue - Section title with image">
    <p:bg>
      <p:bgPr>
        <a:solidFill>
          <a:schemeClr val="accent3"/>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smtClean="0"/>
              <a:t>Section</a:t>
            </a:r>
            <a:r>
              <a:rPr lang="en-US" spc="-90" dirty="0" smtClean="0"/>
              <a:t> </a:t>
            </a:r>
            <a:r>
              <a:rPr lang="en-US" dirty="0" smtClean="0"/>
              <a:t>heading</a:t>
            </a:r>
            <a:br>
              <a:rPr lang="en-US" dirty="0" smtClean="0"/>
            </a:br>
            <a:r>
              <a:rPr lang="en-US" spc="-10" dirty="0" smtClean="0"/>
              <a:t>second </a:t>
            </a:r>
            <a:r>
              <a:rPr lang="en-US" spc="-5" dirty="0" smtClean="0"/>
              <a:t>line</a:t>
            </a:r>
            <a:endParaRPr spc="-5" dirty="0"/>
          </a:p>
        </p:txBody>
      </p:sp>
      <p:sp>
        <p:nvSpPr>
          <p:cNvPr id="19"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smtClean="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3</a:t>
            </a:r>
            <a:endParaRPr lang="en-AU" dirty="0"/>
          </a:p>
        </p:txBody>
      </p:sp>
    </p:spTree>
    <p:extLst>
      <p:ext uri="{BB962C8B-B14F-4D97-AF65-F5344CB8AC3E}">
        <p14:creationId xmlns:p14="http://schemas.microsoft.com/office/powerpoint/2010/main" val="26028385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al Blue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a:solidFill>
                  <a:schemeClr val="accent3"/>
                </a:solidFill>
              </a:defRPr>
            </a:lvl1pPr>
          </a:lstStyle>
          <a:p>
            <a:r>
              <a:rPr lang="en-US" dirty="0" smtClean="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Tree>
    <p:extLst>
      <p:ext uri="{BB962C8B-B14F-4D97-AF65-F5344CB8AC3E}">
        <p14:creationId xmlns:p14="http://schemas.microsoft.com/office/powerpoint/2010/main" val="17659040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al Blue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smtClean="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3"/>
                </a:solidFill>
              </a:defRPr>
            </a:lvl1pPr>
          </a:lstStyle>
          <a:p>
            <a:r>
              <a:rPr lang="en-US" dirty="0" smtClean="0"/>
              <a:t>&lt;Heading&gt;</a:t>
            </a:r>
            <a:endParaRPr lang="en-AU" dirty="0"/>
          </a:p>
        </p:txBody>
      </p:sp>
    </p:spTree>
    <p:extLst>
      <p:ext uri="{BB962C8B-B14F-4D97-AF65-F5344CB8AC3E}">
        <p14:creationId xmlns:p14="http://schemas.microsoft.com/office/powerpoint/2010/main" val="31409189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ubine Red - Section title">
    <p:bg>
      <p:bgPr>
        <a:solidFill>
          <a:schemeClr val="accent4"/>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4</a:t>
            </a:r>
            <a:endParaRPr lang="en-AU" dirty="0"/>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smtClean="0"/>
              <a:t>Section heading</a:t>
            </a:r>
            <a:br>
              <a:rPr lang="en-US" dirty="0" smtClean="0"/>
            </a:br>
            <a:r>
              <a:rPr lang="en-US" dirty="0" smtClean="0"/>
              <a:t>second line</a:t>
            </a:r>
            <a:endParaRPr lang="en-AU" dirty="0"/>
          </a:p>
        </p:txBody>
      </p:sp>
    </p:spTree>
    <p:extLst>
      <p:ext uri="{BB962C8B-B14F-4D97-AF65-F5344CB8AC3E}">
        <p14:creationId xmlns:p14="http://schemas.microsoft.com/office/powerpoint/2010/main" val="9023224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ubine Red - Section title with image">
    <p:bg>
      <p:bgPr>
        <a:solidFill>
          <a:schemeClr val="accent4"/>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smtClean="0"/>
              <a:t>Section</a:t>
            </a:r>
            <a:r>
              <a:rPr lang="en-US" spc="-90" dirty="0" smtClean="0"/>
              <a:t> </a:t>
            </a:r>
            <a:r>
              <a:rPr lang="en-US" dirty="0" smtClean="0"/>
              <a:t>heading</a:t>
            </a:r>
            <a:br>
              <a:rPr lang="en-US" dirty="0" smtClean="0"/>
            </a:br>
            <a:r>
              <a:rPr lang="en-US" spc="-10" dirty="0" smtClean="0"/>
              <a:t>second </a:t>
            </a:r>
            <a:r>
              <a:rPr lang="en-US" spc="-5" dirty="0" smtClean="0"/>
              <a:t>line</a:t>
            </a:r>
            <a:endParaRPr spc="-5" dirty="0"/>
          </a:p>
        </p:txBody>
      </p:sp>
      <p:sp>
        <p:nvSpPr>
          <p:cNvPr id="18"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smtClean="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4</a:t>
            </a:r>
            <a:endParaRPr lang="en-AU" dirty="0"/>
          </a:p>
        </p:txBody>
      </p:sp>
    </p:spTree>
    <p:extLst>
      <p:ext uri="{BB962C8B-B14F-4D97-AF65-F5344CB8AC3E}">
        <p14:creationId xmlns:p14="http://schemas.microsoft.com/office/powerpoint/2010/main" val="427776001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ubine Red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chemeClr val="accent4"/>
                </a:solidFill>
              </a:defRPr>
            </a:lvl1pPr>
          </a:lstStyle>
          <a:p>
            <a:r>
              <a:rPr lang="en-US" dirty="0" smtClean="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Tree>
    <p:extLst>
      <p:ext uri="{BB962C8B-B14F-4D97-AF65-F5344CB8AC3E}">
        <p14:creationId xmlns:p14="http://schemas.microsoft.com/office/powerpoint/2010/main" val="42323475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ubine Red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smtClean="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4"/>
                </a:solidFill>
              </a:defRPr>
            </a:lvl1pPr>
          </a:lstStyle>
          <a:p>
            <a:r>
              <a:rPr lang="en-US" dirty="0" smtClean="0"/>
              <a:t>&lt;Heading&gt;</a:t>
            </a:r>
            <a:endParaRPr lang="en-AU" dirty="0"/>
          </a:p>
        </p:txBody>
      </p:sp>
    </p:spTree>
    <p:extLst>
      <p:ext uri="{BB962C8B-B14F-4D97-AF65-F5344CB8AC3E}">
        <p14:creationId xmlns:p14="http://schemas.microsoft.com/office/powerpoint/2010/main" val="10987375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eep Mauve - section title">
    <p:bg>
      <p:bgPr>
        <a:solidFill>
          <a:schemeClr val="accent5"/>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5</a:t>
            </a:r>
            <a:endParaRPr lang="en-AU" dirty="0"/>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smtClean="0"/>
              <a:t>Section heading</a:t>
            </a:r>
            <a:br>
              <a:rPr lang="en-US" dirty="0" smtClean="0"/>
            </a:br>
            <a:r>
              <a:rPr lang="en-US" dirty="0" smtClean="0"/>
              <a:t>second line</a:t>
            </a:r>
            <a:endParaRPr lang="en-AU" dirty="0"/>
          </a:p>
        </p:txBody>
      </p:sp>
    </p:spTree>
    <p:extLst>
      <p:ext uri="{BB962C8B-B14F-4D97-AF65-F5344CB8AC3E}">
        <p14:creationId xmlns:p14="http://schemas.microsoft.com/office/powerpoint/2010/main" val="20715396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eep Mauve - Section title with image">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smtClean="0"/>
              <a:t>Section</a:t>
            </a:r>
            <a:r>
              <a:rPr lang="en-US" spc="-90" dirty="0" smtClean="0"/>
              <a:t> </a:t>
            </a:r>
            <a:r>
              <a:rPr lang="en-US" dirty="0" smtClean="0"/>
              <a:t>heading</a:t>
            </a:r>
            <a:br>
              <a:rPr lang="en-US" dirty="0" smtClean="0"/>
            </a:br>
            <a:r>
              <a:rPr lang="en-US" spc="-10" dirty="0" smtClean="0"/>
              <a:t>second </a:t>
            </a:r>
            <a:r>
              <a:rPr lang="en-US" spc="-5" dirty="0" smtClean="0"/>
              <a:t>line</a:t>
            </a:r>
            <a:endParaRPr spc="-5" dirty="0"/>
          </a:p>
        </p:txBody>
      </p:sp>
      <p:sp>
        <p:nvSpPr>
          <p:cNvPr id="18" name="Picture Placeholder 2" descr="Decorative"/>
          <p:cNvSpPr>
            <a:spLocks noGrp="1"/>
          </p:cNvSpPr>
          <p:nvPr>
            <p:ph type="pic" sz="quarter" idx="12"/>
          </p:nvPr>
        </p:nvSpPr>
        <p:spPr>
          <a:xfrm>
            <a:off x="1" y="0"/>
            <a:ext cx="3324660" cy="6858000"/>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smtClean="0"/>
              <a:t>Click icon to add picture</a:t>
            </a:r>
          </a:p>
        </p:txBody>
      </p:sp>
      <p:sp>
        <p:nvSpPr>
          <p:cNvPr id="8"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5</a:t>
            </a:r>
            <a:endParaRPr lang="en-AU" dirty="0"/>
          </a:p>
        </p:txBody>
      </p:sp>
    </p:spTree>
    <p:extLst>
      <p:ext uri="{BB962C8B-B14F-4D97-AF65-F5344CB8AC3E}">
        <p14:creationId xmlns:p14="http://schemas.microsoft.com/office/powerpoint/2010/main" val="24142741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eep Mauve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a:solidFill>
                  <a:schemeClr val="accent5"/>
                </a:solidFill>
              </a:defRPr>
            </a:lvl1pPr>
          </a:lstStyle>
          <a:p>
            <a:r>
              <a:rPr lang="en-US" dirty="0" smtClean="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Tree>
    <p:extLst>
      <p:ext uri="{BB962C8B-B14F-4D97-AF65-F5344CB8AC3E}">
        <p14:creationId xmlns:p14="http://schemas.microsoft.com/office/powerpoint/2010/main" val="16155898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ral Pink - Section title with image">
    <p:bg>
      <p:bgPr>
        <a:solidFill>
          <a:schemeClr val="accent1"/>
        </a:solidFill>
        <a:effectLst/>
      </p:bgPr>
    </p:bg>
    <p:spTree>
      <p:nvGrpSpPr>
        <p:cNvPr id="1" name=""/>
        <p:cNvGrpSpPr/>
        <p:nvPr/>
      </p:nvGrpSpPr>
      <p:grpSpPr>
        <a:xfrm>
          <a:off x="0" y="0"/>
          <a:ext cx="0" cy="0"/>
          <a:chOff x="0" y="0"/>
          <a:chExt cx="0" cy="0"/>
        </a:xfrm>
      </p:grpSpPr>
      <p:sp>
        <p:nvSpPr>
          <p:cNvPr id="14" name="Rectangle 13"/>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smtClean="0"/>
              <a:t>Section</a:t>
            </a:r>
            <a:r>
              <a:rPr lang="en-US" spc="-90" dirty="0" smtClean="0"/>
              <a:t> </a:t>
            </a:r>
            <a:r>
              <a:rPr lang="en-US" dirty="0" smtClean="0"/>
              <a:t>heading</a:t>
            </a:r>
            <a:br>
              <a:rPr lang="en-US" dirty="0" smtClean="0"/>
            </a:br>
            <a:r>
              <a:rPr lang="en-US" spc="-10" dirty="0" smtClean="0"/>
              <a:t>second </a:t>
            </a:r>
            <a:r>
              <a:rPr lang="en-US" spc="-5" dirty="0" smtClean="0"/>
              <a:t>line</a:t>
            </a:r>
            <a:endParaRPr spc="-5" dirty="0"/>
          </a:p>
        </p:txBody>
      </p:sp>
      <p:sp>
        <p:nvSpPr>
          <p:cNvPr id="18" name="Picture Placeholder 2" descr="Decorative"/>
          <p:cNvSpPr>
            <a:spLocks noGrp="1"/>
          </p:cNvSpPr>
          <p:nvPr>
            <p:ph type="pic" sz="quarter" idx="12"/>
          </p:nvPr>
        </p:nvSpPr>
        <p:spPr>
          <a:xfrm>
            <a:off x="1" y="-9542"/>
            <a:ext cx="3324660" cy="6867543"/>
          </a:xfrm>
          <a:solidFill>
            <a:schemeClr val="bg1"/>
          </a:solidFill>
        </p:spPr>
        <p:txBody>
          <a:bodyPr/>
          <a:lstStyle>
            <a:lvl1pPr marL="0" marR="0" indent="0" algn="ctr"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smtClean="0"/>
              <a:t>Click icon to add picture</a:t>
            </a:r>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1</a:t>
            </a:r>
            <a:endParaRPr lang="en-AU" dirty="0"/>
          </a:p>
        </p:txBody>
      </p:sp>
    </p:spTree>
    <p:extLst>
      <p:ext uri="{BB962C8B-B14F-4D97-AF65-F5344CB8AC3E}">
        <p14:creationId xmlns:p14="http://schemas.microsoft.com/office/powerpoint/2010/main" val="14685219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ep Mauve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smtClean="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5"/>
                </a:solidFill>
              </a:defRPr>
            </a:lvl1pPr>
          </a:lstStyle>
          <a:p>
            <a:r>
              <a:rPr lang="en-US" dirty="0" smtClean="0"/>
              <a:t>&lt;Heading&gt;</a:t>
            </a:r>
            <a:endParaRPr lang="en-AU" dirty="0"/>
          </a:p>
        </p:txBody>
      </p:sp>
    </p:spTree>
    <p:extLst>
      <p:ext uri="{BB962C8B-B14F-4D97-AF65-F5344CB8AC3E}">
        <p14:creationId xmlns:p14="http://schemas.microsoft.com/office/powerpoint/2010/main" val="911366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ottle Green - Section title">
    <p:bg>
      <p:bgPr>
        <a:solidFill>
          <a:schemeClr val="accent6"/>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6</a:t>
            </a:r>
            <a:endParaRPr lang="en-AU" dirty="0"/>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smtClean="0"/>
              <a:t>Section heading</a:t>
            </a:r>
            <a:br>
              <a:rPr lang="en-US" dirty="0" smtClean="0"/>
            </a:br>
            <a:r>
              <a:rPr lang="en-US" dirty="0" smtClean="0"/>
              <a:t>second line</a:t>
            </a:r>
            <a:endParaRPr lang="en-AU" dirty="0"/>
          </a:p>
        </p:txBody>
      </p:sp>
    </p:spTree>
    <p:extLst>
      <p:ext uri="{BB962C8B-B14F-4D97-AF65-F5344CB8AC3E}">
        <p14:creationId xmlns:p14="http://schemas.microsoft.com/office/powerpoint/2010/main" val="76308062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ottle Green - Section title with image">
    <p:bg>
      <p:bgPr>
        <a:solidFill>
          <a:schemeClr val="accent6"/>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23"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2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smtClean="0"/>
              <a:t>Section 6</a:t>
            </a:r>
            <a:r>
              <a:rPr lang="en-US" spc="-90" dirty="0" smtClean="0"/>
              <a:t> </a:t>
            </a:r>
            <a:r>
              <a:rPr lang="en-US" dirty="0" smtClean="0"/>
              <a:t>heading</a:t>
            </a:r>
            <a:br>
              <a:rPr lang="en-US" dirty="0" smtClean="0"/>
            </a:br>
            <a:r>
              <a:rPr lang="en-US" spc="-10" dirty="0" smtClean="0"/>
              <a:t>second </a:t>
            </a:r>
            <a:r>
              <a:rPr lang="en-US" spc="-5" dirty="0" smtClean="0"/>
              <a:t>line</a:t>
            </a:r>
            <a:endParaRPr spc="-5" dirty="0"/>
          </a:p>
        </p:txBody>
      </p:sp>
      <p:sp>
        <p:nvSpPr>
          <p:cNvPr id="3" name="Picture Placeholder 2"/>
          <p:cNvSpPr>
            <a:spLocks noGrp="1"/>
          </p:cNvSpPr>
          <p:nvPr>
            <p:ph type="pic" sz="quarter" idx="12"/>
          </p:nvPr>
        </p:nvSpPr>
        <p:spPr>
          <a:xfrm>
            <a:off x="1" y="0"/>
            <a:ext cx="3324660" cy="6859904"/>
          </a:xfrm>
          <a:solidFill>
            <a:schemeClr val="bg1"/>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smtClean="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6</a:t>
            </a:r>
            <a:endParaRPr lang="en-AU" dirty="0"/>
          </a:p>
        </p:txBody>
      </p:sp>
    </p:spTree>
    <p:extLst>
      <p:ext uri="{BB962C8B-B14F-4D97-AF65-F5344CB8AC3E}">
        <p14:creationId xmlns:p14="http://schemas.microsoft.com/office/powerpoint/2010/main" val="94797542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le Green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rgbClr val="1E5E5E"/>
                </a:solidFill>
              </a:defRPr>
            </a:lvl1pPr>
          </a:lstStyle>
          <a:p>
            <a:r>
              <a:rPr lang="en-US" dirty="0" smtClean="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Tree>
    <p:extLst>
      <p:ext uri="{BB962C8B-B14F-4D97-AF65-F5344CB8AC3E}">
        <p14:creationId xmlns:p14="http://schemas.microsoft.com/office/powerpoint/2010/main" val="37658791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ottle Green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smtClean="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lang="en-US" sz="4382" b="0" kern="1200" baseline="0" dirty="0" smtClean="0">
                <a:solidFill>
                  <a:schemeClr val="accent6"/>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dirty="0" smtClean="0"/>
              <a:t>&lt;Heading&gt;</a:t>
            </a:r>
            <a:endParaRPr lang="en-AU" dirty="0"/>
          </a:p>
        </p:txBody>
      </p:sp>
    </p:spTree>
    <p:extLst>
      <p:ext uri="{BB962C8B-B14F-4D97-AF65-F5344CB8AC3E}">
        <p14:creationId xmlns:p14="http://schemas.microsoft.com/office/powerpoint/2010/main" val="12806657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descr="Northern Territory Governm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1800" y="5654898"/>
            <a:ext cx="2017706" cy="720000"/>
          </a:xfrm>
          <a:prstGeom prst="rect">
            <a:avLst/>
          </a:prstGeom>
        </p:spPr>
      </p:pic>
      <p:sp>
        <p:nvSpPr>
          <p:cNvPr id="12" name="Text Placeholder 14"/>
          <p:cNvSpPr>
            <a:spLocks noGrp="1"/>
          </p:cNvSpPr>
          <p:nvPr>
            <p:ph type="body" sz="quarter" idx="13" hasCustomPrompt="1"/>
          </p:nvPr>
        </p:nvSpPr>
        <p:spPr>
          <a:xfrm>
            <a:off x="504885" y="3155270"/>
            <a:ext cx="5234268" cy="249299"/>
          </a:xfrm>
          <a:prstGeom prst="rect">
            <a:avLst/>
          </a:prstGeom>
        </p:spPr>
        <p:txBody>
          <a:bodyPr wrap="square" lIns="0" tIns="0" rIns="0" bIns="0">
            <a:spAutoFit/>
          </a:bodyPr>
          <a:lstStyle>
            <a:lvl1pPr marL="0" indent="0">
              <a:spcBef>
                <a:spcPts val="0"/>
              </a:spcBef>
              <a:buNone/>
              <a:defRPr sz="1800"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Speaker/Business unit name</a:t>
            </a:r>
          </a:p>
        </p:txBody>
      </p:sp>
      <p:sp>
        <p:nvSpPr>
          <p:cNvPr id="13" name="Text Placeholder 18"/>
          <p:cNvSpPr>
            <a:spLocks noGrp="1"/>
          </p:cNvSpPr>
          <p:nvPr>
            <p:ph type="body" sz="quarter" idx="14" hasCustomPrompt="1"/>
          </p:nvPr>
        </p:nvSpPr>
        <p:spPr>
          <a:xfrm>
            <a:off x="504000" y="509055"/>
            <a:ext cx="5236040" cy="249299"/>
          </a:xfrm>
          <a:prstGeom prst="rect">
            <a:avLst/>
          </a:prstGeom>
        </p:spPr>
        <p:txBody>
          <a:bodyPr lIns="0" tIns="0" rIns="0" bIns="0">
            <a:spAutoFit/>
          </a:bodyPr>
          <a:lstStyle>
            <a:lvl1pPr marL="0" indent="0">
              <a:spcBef>
                <a:spcPts val="0"/>
              </a:spcBef>
              <a:buNone/>
              <a:defRPr sz="1800" baseline="0">
                <a:solidFill>
                  <a:schemeClr val="bg1"/>
                </a:solidFill>
                <a:latin typeface="+mn-lt"/>
                <a:ea typeface="Lato Semibold" panose="020F0502020204030203" pitchFamily="34" charset="0"/>
                <a:cs typeface="Lato Semibold" panose="020F0502020204030203" pitchFamily="34" charset="0"/>
              </a:defRPr>
            </a:lvl1pPr>
          </a:lstStyle>
          <a:p>
            <a:pPr lvl="0"/>
            <a:r>
              <a:rPr lang="en-US" dirty="0"/>
              <a:t>Department of &lt;AGENCY NAME&gt;</a:t>
            </a:r>
            <a:endParaRPr lang="en-AU" dirty="0"/>
          </a:p>
        </p:txBody>
      </p:sp>
      <p:sp>
        <p:nvSpPr>
          <p:cNvPr id="14" name="Title 1"/>
          <p:cNvSpPr>
            <a:spLocks noGrp="1"/>
          </p:cNvSpPr>
          <p:nvPr>
            <p:ph type="title" hasCustomPrompt="1"/>
          </p:nvPr>
        </p:nvSpPr>
        <p:spPr>
          <a:xfrm>
            <a:off x="504000" y="1694458"/>
            <a:ext cx="5235153" cy="1322388"/>
          </a:xfrm>
          <a:prstGeom prst="rect">
            <a:avLst/>
          </a:prstGeom>
        </p:spPr>
        <p:txBody>
          <a:bodyPr lIns="0" rIns="0"/>
          <a:lstStyle>
            <a:lvl1pPr>
              <a:defRPr>
                <a:solidFill>
                  <a:schemeClr val="bg1"/>
                </a:solidFill>
              </a:defRPr>
            </a:lvl1pPr>
          </a:lstStyle>
          <a:p>
            <a:r>
              <a:rPr lang="en-US" dirty="0"/>
              <a:t>Presentation title</a:t>
            </a:r>
            <a:endParaRPr lang="en-AU" dirty="0"/>
          </a:p>
        </p:txBody>
      </p:sp>
    </p:spTree>
    <p:extLst>
      <p:ext uri="{BB962C8B-B14F-4D97-AF65-F5344CB8AC3E}">
        <p14:creationId xmlns:p14="http://schemas.microsoft.com/office/powerpoint/2010/main" val="563370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Arafura Blue - 1 placeholder">
    <p:bg>
      <p:bgRef idx="1001">
        <a:schemeClr val="bg1"/>
      </p:bgRef>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67600" y="355998"/>
            <a:ext cx="10508768" cy="718667"/>
          </a:xfrm>
          <a:prstGeom prst="rect">
            <a:avLst/>
          </a:prstGeom>
        </p:spPr>
        <p:txBody>
          <a:bodyPr>
            <a:noAutofit/>
          </a:bodyPr>
          <a:lstStyle>
            <a:lvl1pPr>
              <a:lnSpc>
                <a:spcPts val="4392"/>
              </a:lnSpc>
              <a:spcAft>
                <a:spcPts val="1464"/>
              </a:spcAft>
              <a:defRPr b="0" baseline="0">
                <a:solidFill>
                  <a:srgbClr val="1F1F5F"/>
                </a:solidFill>
              </a:defRPr>
            </a:lvl1pPr>
          </a:lstStyle>
          <a:p>
            <a:r>
              <a:rPr lang="en-US" dirty="0"/>
              <a:t>&lt;Heading&gt;</a:t>
            </a:r>
            <a:endParaRPr lang="en-AU" dirty="0"/>
          </a:p>
        </p:txBody>
      </p:sp>
      <p:sp>
        <p:nvSpPr>
          <p:cNvPr id="4" name="Content Placeholder 2"/>
          <p:cNvSpPr>
            <a:spLocks noGrp="1"/>
          </p:cNvSpPr>
          <p:nvPr>
            <p:ph idx="1"/>
          </p:nvPr>
        </p:nvSpPr>
        <p:spPr>
          <a:xfrm>
            <a:off x="867600" y="1314327"/>
            <a:ext cx="10508768" cy="4408312"/>
          </a:xfrm>
          <a:prstGeom prst="rect">
            <a:avLst/>
          </a:prstGeom>
        </p:spPr>
        <p:txBody>
          <a:bodyPr tIns="0">
            <a:normAutofit/>
          </a:bodyPr>
          <a:lstStyle>
            <a:lvl1pPr marL="0" indent="0">
              <a:lnSpc>
                <a:spcPts val="2662"/>
              </a:lnSpc>
              <a:spcBef>
                <a:spcPts val="0"/>
              </a:spcBef>
              <a:buFont typeface="Arial" panose="020B0604020202020204" pitchFamily="34" charset="0"/>
              <a:buNone/>
              <a:defRPr sz="2396">
                <a:solidFill>
                  <a:srgbClr val="454347"/>
                </a:solidFill>
                <a:latin typeface="+mn-lt"/>
                <a:ea typeface="Lato Light" panose="020F0502020204030203" pitchFamily="34" charset="0"/>
                <a:cs typeface="Lato Light" panose="020F0502020204030203" pitchFamily="34" charset="0"/>
              </a:defRPr>
            </a:lvl1pPr>
            <a:lvl2pPr marL="951387" indent="-342900">
              <a:buFont typeface="Arial" panose="020B0604020202020204" pitchFamily="34" charset="0"/>
              <a:buChar char="•"/>
              <a:defRPr/>
            </a:lvl2pPr>
            <a:lvl3pPr marL="1559875" indent="-342900">
              <a:buFont typeface="Arial" panose="020B0604020202020204" pitchFamily="34" charset="0"/>
              <a:buChar char="•"/>
              <a:defRPr>
                <a:solidFill>
                  <a:srgbClr val="454347"/>
                </a:solidFill>
              </a:defRPr>
            </a:lvl3pPr>
            <a:lvl4pPr marL="2111212" indent="-285750">
              <a:buFont typeface="Arial" panose="020B0604020202020204" pitchFamily="34" charset="0"/>
              <a:buChar char="•"/>
              <a:defRPr/>
            </a:lvl4pPr>
            <a:lvl5pPr marL="2719700" indent="-285750">
              <a:buFont typeface="Arial" panose="020B0604020202020204" pitchFamily="34" charset="0"/>
              <a:buChar char="•"/>
              <a:defRPr>
                <a:solidFill>
                  <a:srgbClr val="45434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5" name="Straight Connector 4"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descr="Northern Territory Governm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526" y="6179357"/>
            <a:ext cx="1190447" cy="424800"/>
          </a:xfrm>
          <a:prstGeom prst="rect">
            <a:avLst/>
          </a:prstGeom>
        </p:spPr>
      </p:pic>
    </p:spTree>
    <p:extLst>
      <p:ext uri="{BB962C8B-B14F-4D97-AF65-F5344CB8AC3E}">
        <p14:creationId xmlns:p14="http://schemas.microsoft.com/office/powerpoint/2010/main" val="278299432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Arafura Blue - 2 placeholders">
    <p:bg>
      <p:bgRef idx="1001">
        <a:schemeClr val="bg1"/>
      </p:bgRef>
    </p:bg>
    <p:spTree>
      <p:nvGrpSpPr>
        <p:cNvPr id="1" name=""/>
        <p:cNvGrpSpPr/>
        <p:nvPr/>
      </p:nvGrpSpPr>
      <p:grpSpPr>
        <a:xfrm>
          <a:off x="0" y="0"/>
          <a:ext cx="0" cy="0"/>
          <a:chOff x="0" y="0"/>
          <a:chExt cx="0" cy="0"/>
        </a:xfrm>
      </p:grpSpPr>
      <p:cxnSp>
        <p:nvCxnSpPr>
          <p:cNvPr id="5" name="Straight Connector 4"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0" hasCustomPrompt="1"/>
          </p:nvPr>
        </p:nvSpPr>
        <p:spPr>
          <a:xfrm>
            <a:off x="867599" y="1314327"/>
            <a:ext cx="5249732" cy="4408312"/>
          </a:xfrm>
          <a:prstGeom prst="rect">
            <a:avLst/>
          </a:prstGeom>
        </p:spPr>
        <p:txBody>
          <a:bodyPr tIns="0">
            <a:normAutofit/>
          </a:bodyPr>
          <a:lstStyle>
            <a:lvl1pPr marL="0" indent="0">
              <a:lnSpc>
                <a:spcPts val="2662"/>
              </a:lnSpc>
              <a:spcBef>
                <a:spcPts val="0"/>
              </a:spcBef>
              <a:buFont typeface="Lato Light" panose="020F0502020204030203" pitchFamily="34" charset="0"/>
              <a:buNone/>
              <a:defRPr sz="2396">
                <a:solidFill>
                  <a:srgbClr val="454347"/>
                </a:solidFill>
                <a:latin typeface="+mn-lt"/>
                <a:ea typeface="Lato Light" panose="020F0502020204030203" pitchFamily="34" charset="0"/>
                <a:cs typeface="Lato Light" panose="020F0502020204030203" pitchFamily="34" charset="0"/>
              </a:defRPr>
            </a:lvl1pPr>
            <a:lvl2pPr marL="608487" indent="0">
              <a:buNone/>
              <a:defRPr/>
            </a:lvl2pPr>
            <a:lvl3pPr marL="1216975" indent="0">
              <a:buNone/>
              <a:defRPr/>
            </a:lvl3pPr>
            <a:lvl4pPr marL="1825462" indent="0">
              <a:buNone/>
              <a:defRPr/>
            </a:lvl4pPr>
            <a:lvl5pPr marL="2433950" indent="0">
              <a:buNone/>
              <a:defRPr/>
            </a:lvl5pPr>
          </a:lstStyle>
          <a:p>
            <a:pPr lvl="0"/>
            <a:r>
              <a:rPr lang="en-US" dirty="0"/>
              <a:t>&lt;Content&gt;</a:t>
            </a:r>
          </a:p>
        </p:txBody>
      </p:sp>
      <p:sp>
        <p:nvSpPr>
          <p:cNvPr id="8" name="Content Placeholder 3"/>
          <p:cNvSpPr>
            <a:spLocks noGrp="1"/>
          </p:cNvSpPr>
          <p:nvPr>
            <p:ph sz="half" idx="2" hasCustomPrompt="1"/>
          </p:nvPr>
        </p:nvSpPr>
        <p:spPr>
          <a:xfrm>
            <a:off x="6314221" y="1314327"/>
            <a:ext cx="5109768" cy="4408312"/>
          </a:xfrm>
          <a:prstGeom prst="rect">
            <a:avLst/>
          </a:prstGeom>
        </p:spPr>
        <p:txBody>
          <a:bodyPr>
            <a:normAutofit/>
          </a:bodyPr>
          <a:lstStyle>
            <a:lvl1pPr>
              <a:defRPr lang="en-US" sz="2396" dirty="0">
                <a:solidFill>
                  <a:srgbClr val="454347"/>
                </a:solidFill>
                <a:latin typeface="+mn-lt"/>
              </a:defRPr>
            </a:lvl1pPr>
            <a:lvl2pPr>
              <a:defRPr sz="3194"/>
            </a:lvl2pPr>
            <a:lvl3pPr>
              <a:defRPr sz="2662"/>
            </a:lvl3pPr>
            <a:lvl4pPr>
              <a:defRPr sz="2396"/>
            </a:lvl4pPr>
            <a:lvl5pPr>
              <a:defRPr sz="2396"/>
            </a:lvl5pPr>
            <a:lvl6pPr>
              <a:defRPr sz="2396"/>
            </a:lvl6pPr>
            <a:lvl7pPr>
              <a:defRPr sz="2396"/>
            </a:lvl7pPr>
            <a:lvl8pPr>
              <a:defRPr sz="2396"/>
            </a:lvl8pPr>
            <a:lvl9pPr>
              <a:defRPr sz="2396"/>
            </a:lvl9pPr>
          </a:lstStyle>
          <a:p>
            <a:pPr lvl="0"/>
            <a:r>
              <a:rPr lang="en-US" dirty="0"/>
              <a:t>&lt;Graphics&gt;</a:t>
            </a:r>
          </a:p>
        </p:txBody>
      </p:sp>
      <p:sp>
        <p:nvSpPr>
          <p:cNvPr id="9" name="Title 1"/>
          <p:cNvSpPr>
            <a:spLocks noGrp="1"/>
          </p:cNvSpPr>
          <p:nvPr>
            <p:ph type="title" hasCustomPrompt="1"/>
          </p:nvPr>
        </p:nvSpPr>
        <p:spPr>
          <a:xfrm>
            <a:off x="867600" y="355998"/>
            <a:ext cx="10556389" cy="718667"/>
          </a:xfrm>
          <a:prstGeom prst="rect">
            <a:avLst/>
          </a:prstGeom>
        </p:spPr>
        <p:txBody>
          <a:bodyPr>
            <a:noAutofit/>
          </a:bodyPr>
          <a:lstStyle>
            <a:lvl1pPr>
              <a:lnSpc>
                <a:spcPts val="4392"/>
              </a:lnSpc>
              <a:spcAft>
                <a:spcPts val="1464"/>
              </a:spcAft>
              <a:defRPr b="0" baseline="0">
                <a:solidFill>
                  <a:schemeClr val="tx1"/>
                </a:solidFill>
              </a:defRPr>
            </a:lvl1pPr>
          </a:lstStyle>
          <a:p>
            <a:r>
              <a:rPr lang="en-US" dirty="0"/>
              <a:t>&lt;Heading&gt;</a:t>
            </a:r>
            <a:endParaRPr lang="en-AU" dirty="0"/>
          </a:p>
        </p:txBody>
      </p:sp>
      <p:pic>
        <p:nvPicPr>
          <p:cNvPr id="10" name="Picture 9" descr="Northern Territory Governm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526" y="6179357"/>
            <a:ext cx="1190447" cy="424800"/>
          </a:xfrm>
          <a:prstGeom prst="rect">
            <a:avLst/>
          </a:prstGeom>
        </p:spPr>
      </p:pic>
    </p:spTree>
    <p:extLst>
      <p:ext uri="{BB962C8B-B14F-4D97-AF65-F5344CB8AC3E}">
        <p14:creationId xmlns:p14="http://schemas.microsoft.com/office/powerpoint/2010/main" val="330769485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ral Pink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b="0" baseline="0">
                <a:solidFill>
                  <a:schemeClr val="accent1"/>
                </a:solidFill>
              </a:defRPr>
            </a:lvl1pPr>
          </a:lstStyle>
          <a:p>
            <a:r>
              <a:rPr lang="en-US" dirty="0" smtClean="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Tree>
    <p:extLst>
      <p:ext uri="{BB962C8B-B14F-4D97-AF65-F5344CB8AC3E}">
        <p14:creationId xmlns:p14="http://schemas.microsoft.com/office/powerpoint/2010/main" val="37445800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ral Pink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smtClean="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1"/>
                </a:solidFill>
              </a:defRPr>
            </a:lvl1pPr>
          </a:lstStyle>
          <a:p>
            <a:r>
              <a:rPr lang="en-US" dirty="0" smtClean="0"/>
              <a:t>&lt;Heading&gt;</a:t>
            </a:r>
            <a:endParaRPr lang="en-AU" dirty="0"/>
          </a:p>
        </p:txBody>
      </p:sp>
    </p:spTree>
    <p:extLst>
      <p:ext uri="{BB962C8B-B14F-4D97-AF65-F5344CB8AC3E}">
        <p14:creationId xmlns:p14="http://schemas.microsoft.com/office/powerpoint/2010/main" val="12768282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ky Blue - Section title">
    <p:bg>
      <p:bgPr>
        <a:solidFill>
          <a:schemeClr val="accent2"/>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2</a:t>
            </a:r>
            <a:endParaRPr lang="en-AU" dirty="0"/>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smtClean="0"/>
              <a:t>Section heading</a:t>
            </a:r>
            <a:br>
              <a:rPr lang="en-US" dirty="0" smtClean="0"/>
            </a:br>
            <a:r>
              <a:rPr lang="en-US" dirty="0" smtClean="0"/>
              <a:t>second line</a:t>
            </a:r>
            <a:endParaRPr lang="en-AU" dirty="0"/>
          </a:p>
        </p:txBody>
      </p:sp>
    </p:spTree>
    <p:extLst>
      <p:ext uri="{BB962C8B-B14F-4D97-AF65-F5344CB8AC3E}">
        <p14:creationId xmlns:p14="http://schemas.microsoft.com/office/powerpoint/2010/main" val="36454939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y Blue - Section title with image">
    <p:bg>
      <p:bgPr>
        <a:solidFill>
          <a:schemeClr val="accent2"/>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8092" y="-16185"/>
            <a:ext cx="11058870" cy="6878231"/>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39736" t="-38125" r="-1" b="-879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3"/>
          </a:p>
        </p:txBody>
      </p:sp>
      <p:sp>
        <p:nvSpPr>
          <p:cNvPr id="12" name="object 7"/>
          <p:cNvSpPr/>
          <p:nvPr userDrawn="1"/>
        </p:nvSpPr>
        <p:spPr>
          <a:xfrm>
            <a:off x="6353439" y="0"/>
            <a:ext cx="313653" cy="217573"/>
          </a:xfrm>
          <a:custGeom>
            <a:avLst/>
            <a:gdLst/>
            <a:ahLst/>
            <a:cxnLst/>
            <a:rect l="l" t="t" r="r" b="b"/>
            <a:pathLst>
              <a:path w="314959" h="217170">
                <a:moveTo>
                  <a:pt x="0" y="216959"/>
                </a:moveTo>
                <a:lnTo>
                  <a:pt x="42592" y="183589"/>
                </a:lnTo>
                <a:lnTo>
                  <a:pt x="85014" y="151571"/>
                </a:lnTo>
                <a:lnTo>
                  <a:pt x="127267" y="120898"/>
                </a:lnTo>
                <a:lnTo>
                  <a:pt x="169355" y="91566"/>
                </a:lnTo>
                <a:lnTo>
                  <a:pt x="211280" y="63568"/>
                </a:lnTo>
                <a:lnTo>
                  <a:pt x="253046" y="36899"/>
                </a:lnTo>
                <a:lnTo>
                  <a:pt x="294654" y="11555"/>
                </a:lnTo>
                <a:lnTo>
                  <a:pt x="314591" y="0"/>
                </a:lnTo>
              </a:path>
            </a:pathLst>
          </a:custGeom>
          <a:ln w="17233">
            <a:solidFill>
              <a:srgbClr val="FFFFFF">
                <a:alpha val="10000"/>
              </a:srgbClr>
            </a:solidFill>
          </a:ln>
        </p:spPr>
        <p:txBody>
          <a:bodyPr wrap="square" lIns="0" tIns="0" rIns="0" bIns="0" rtlCol="0"/>
          <a:lstStyle/>
          <a:p>
            <a:endParaRPr sz="1793"/>
          </a:p>
        </p:txBody>
      </p:sp>
      <p:sp>
        <p:nvSpPr>
          <p:cNvPr id="16" name="object 9"/>
          <p:cNvSpPr txBox="1">
            <a:spLocks noGrp="1"/>
          </p:cNvSpPr>
          <p:nvPr>
            <p:ph type="title" hasCustomPrompt="1"/>
          </p:nvPr>
        </p:nvSpPr>
        <p:spPr>
          <a:xfrm>
            <a:off x="3801305" y="1718302"/>
            <a:ext cx="3217474" cy="989282"/>
          </a:xfrm>
          <a:prstGeom prst="rect">
            <a:avLst/>
          </a:prstGeom>
        </p:spPr>
        <p:txBody>
          <a:bodyPr vert="horz" wrap="square" lIns="0" tIns="12700" rIns="0" bIns="0" rtlCol="0">
            <a:spAutoFit/>
          </a:bodyPr>
          <a:lstStyle>
            <a:lvl1pPr marL="12648">
              <a:lnSpc>
                <a:spcPts val="3745"/>
              </a:lnSpc>
              <a:spcBef>
                <a:spcPts val="100"/>
              </a:spcBef>
              <a:defRPr sz="3187">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marL="12700">
              <a:lnSpc>
                <a:spcPts val="3760"/>
              </a:lnSpc>
              <a:spcBef>
                <a:spcPts val="100"/>
              </a:spcBef>
            </a:pPr>
            <a:r>
              <a:rPr lang="en-US" spc="5" dirty="0" smtClean="0"/>
              <a:t>Section</a:t>
            </a:r>
            <a:r>
              <a:rPr lang="en-US" spc="-90" dirty="0" smtClean="0"/>
              <a:t> </a:t>
            </a:r>
            <a:r>
              <a:rPr lang="en-US" dirty="0" smtClean="0"/>
              <a:t>heading</a:t>
            </a:r>
            <a:br>
              <a:rPr lang="en-US" dirty="0" smtClean="0"/>
            </a:br>
            <a:r>
              <a:rPr lang="en-US" spc="-10" dirty="0" smtClean="0"/>
              <a:t>second </a:t>
            </a:r>
            <a:r>
              <a:rPr lang="en-US" spc="-5" dirty="0" smtClean="0"/>
              <a:t>line</a:t>
            </a:r>
            <a:endParaRPr spc="-5" dirty="0"/>
          </a:p>
        </p:txBody>
      </p:sp>
      <p:sp>
        <p:nvSpPr>
          <p:cNvPr id="18" name="Picture Placeholder 2" descr="Decorative"/>
          <p:cNvSpPr>
            <a:spLocks noGrp="1"/>
          </p:cNvSpPr>
          <p:nvPr>
            <p:ph type="pic" sz="quarter" idx="12"/>
          </p:nvPr>
        </p:nvSpPr>
        <p:spPr>
          <a:xfrm>
            <a:off x="1" y="0"/>
            <a:ext cx="3324660" cy="6858000"/>
          </a:xfrm>
          <a:solidFill>
            <a:schemeClr val="bg2"/>
          </a:solidFill>
        </p:spPr>
        <p:txBody>
          <a:bodyPr/>
          <a:lstStyle>
            <a:lvl1pPr marL="0" marR="0" indent="0" algn="l" defTabSz="1211985"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1211985" rtl="0" eaLnBrk="1" fontAlgn="auto" latinLnBrk="0" hangingPunct="1">
              <a:lnSpc>
                <a:spcPct val="100000"/>
              </a:lnSpc>
              <a:spcBef>
                <a:spcPct val="20000"/>
              </a:spcBef>
              <a:spcAft>
                <a:spcPts val="0"/>
              </a:spcAft>
              <a:buClrTx/>
              <a:buSzTx/>
              <a:buFont typeface="Arial" pitchFamily="34" charset="0"/>
              <a:buNone/>
              <a:tabLst/>
              <a:defRPr/>
            </a:pPr>
            <a:r>
              <a:rPr lang="en-AU" dirty="0" smtClean="0"/>
              <a:t>Click icon to add picture</a:t>
            </a:r>
          </a:p>
        </p:txBody>
      </p:sp>
      <p:sp>
        <p:nvSpPr>
          <p:cNvPr id="9"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2</a:t>
            </a:r>
            <a:endParaRPr lang="en-AU" dirty="0"/>
          </a:p>
        </p:txBody>
      </p:sp>
    </p:spTree>
    <p:extLst>
      <p:ext uri="{BB962C8B-B14F-4D97-AF65-F5344CB8AC3E}">
        <p14:creationId xmlns:p14="http://schemas.microsoft.com/office/powerpoint/2010/main" val="32697407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ky Blue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0" y="356659"/>
            <a:ext cx="10465163" cy="720000"/>
          </a:xfrm>
        </p:spPr>
        <p:txBody>
          <a:bodyPr>
            <a:noAutofit/>
          </a:bodyPr>
          <a:lstStyle>
            <a:lvl1pPr>
              <a:lnSpc>
                <a:spcPts val="4374"/>
              </a:lnSpc>
              <a:spcAft>
                <a:spcPts val="1458"/>
              </a:spcAft>
              <a:defRPr sz="4382" b="0">
                <a:solidFill>
                  <a:schemeClr val="accent2"/>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dirty="0" smtClean="0"/>
              <a:t>&lt;Heading&gt;</a:t>
            </a:r>
            <a:endParaRPr lang="en-AU" dirty="0"/>
          </a:p>
        </p:txBody>
      </p:sp>
      <p:sp>
        <p:nvSpPr>
          <p:cNvPr id="7" name="Content Placeholder 2"/>
          <p:cNvSpPr>
            <a:spLocks noGrp="1"/>
          </p:cNvSpPr>
          <p:nvPr>
            <p:ph idx="1" hasCustomPrompt="1"/>
          </p:nvPr>
        </p:nvSpPr>
        <p:spPr>
          <a:xfrm>
            <a:off x="864000" y="1316765"/>
            <a:ext cx="10465163" cy="4416491"/>
          </a:xfrm>
        </p:spPr>
        <p:txBody>
          <a:bodyPr tIns="0">
            <a:normAutofit/>
          </a:bodyPr>
          <a:lstStyle>
            <a:lvl1pPr marL="0" indent="0">
              <a:lnSpc>
                <a:spcPts val="2651"/>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Tree>
    <p:extLst>
      <p:ext uri="{BB962C8B-B14F-4D97-AF65-F5344CB8AC3E}">
        <p14:creationId xmlns:p14="http://schemas.microsoft.com/office/powerpoint/2010/main" val="19618589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ky Blue - 2 placeholders">
    <p:bg>
      <p:bgRef idx="1001">
        <a:schemeClr val="bg1"/>
      </p:bgRef>
    </p:bg>
    <p:spTree>
      <p:nvGrpSpPr>
        <p:cNvPr id="1" name=""/>
        <p:cNvGrpSpPr/>
        <p:nvPr/>
      </p:nvGrpSpPr>
      <p:grpSpPr>
        <a:xfrm>
          <a:off x="0" y="0"/>
          <a:ext cx="0" cy="0"/>
          <a:chOff x="0" y="0"/>
          <a:chExt cx="0" cy="0"/>
        </a:xfrm>
      </p:grpSpPr>
      <p:sp>
        <p:nvSpPr>
          <p:cNvPr id="17" name="Content Placeholder 2"/>
          <p:cNvSpPr>
            <a:spLocks noGrp="1"/>
          </p:cNvSpPr>
          <p:nvPr>
            <p:ph idx="10" hasCustomPrompt="1"/>
          </p:nvPr>
        </p:nvSpPr>
        <p:spPr>
          <a:xfrm>
            <a:off x="863999" y="1316765"/>
            <a:ext cx="5227949" cy="4416491"/>
          </a:xfrm>
          <a:prstGeom prst="rect">
            <a:avLst/>
          </a:prstGeom>
        </p:spPr>
        <p:txBody>
          <a:bodyPr tIns="0">
            <a:normAutofit/>
          </a:bodyPr>
          <a:lstStyle>
            <a:lvl1pPr marL="0" indent="0">
              <a:lnSpc>
                <a:spcPts val="2651"/>
              </a:lnSpc>
              <a:spcBef>
                <a:spcPts val="0"/>
              </a:spcBef>
              <a:buFont typeface="Lato Light" panose="020F0502020204030203" pitchFamily="34" charset="0"/>
              <a:buNone/>
              <a:defRPr sz="2386">
                <a:solidFill>
                  <a:srgbClr val="454347"/>
                </a:solidFill>
                <a:latin typeface="+mn-lt"/>
                <a:ea typeface="Lato Light" panose="020F0502020204030203" pitchFamily="34" charset="0"/>
                <a:cs typeface="Lato Light" panose="020F0502020204030203" pitchFamily="34" charset="0"/>
              </a:defRPr>
            </a:lvl1pPr>
            <a:lvl2pPr marL="605992" indent="0">
              <a:buNone/>
              <a:defRPr/>
            </a:lvl2pPr>
            <a:lvl3pPr marL="1211985" indent="0">
              <a:buNone/>
              <a:defRPr/>
            </a:lvl3pPr>
            <a:lvl4pPr marL="1817978" indent="0">
              <a:buNone/>
              <a:defRPr/>
            </a:lvl4pPr>
            <a:lvl5pPr marL="2423971" indent="0">
              <a:buNone/>
              <a:defRPr/>
            </a:lvl5pPr>
          </a:lstStyle>
          <a:p>
            <a:pPr lvl="0"/>
            <a:r>
              <a:rPr lang="en-US" dirty="0" smtClean="0"/>
              <a:t>&lt;Content&gt;</a:t>
            </a:r>
          </a:p>
        </p:txBody>
      </p:sp>
      <p:sp>
        <p:nvSpPr>
          <p:cNvPr id="18" name="Content Placeholder 3"/>
          <p:cNvSpPr>
            <a:spLocks noGrp="1"/>
          </p:cNvSpPr>
          <p:nvPr>
            <p:ph sz="half" idx="2" hasCustomPrompt="1"/>
          </p:nvPr>
        </p:nvSpPr>
        <p:spPr>
          <a:xfrm>
            <a:off x="6288021" y="1316765"/>
            <a:ext cx="5088566" cy="4416491"/>
          </a:xfrm>
          <a:prstGeom prst="rect">
            <a:avLst/>
          </a:prstGeom>
        </p:spPr>
        <p:txBody>
          <a:bodyPr>
            <a:normAutofit/>
          </a:bodyPr>
          <a:lstStyle>
            <a:lvl1pPr>
              <a:defRPr lang="en-US" sz="2386" dirty="0">
                <a:solidFill>
                  <a:srgbClr val="454347"/>
                </a:solidFill>
                <a:latin typeface="+mn-lt"/>
              </a:defRPr>
            </a:lvl1pPr>
            <a:lvl2pPr>
              <a:defRPr sz="3181"/>
            </a:lvl2pPr>
            <a:lvl3pPr>
              <a:defRPr sz="2651"/>
            </a:lvl3pPr>
            <a:lvl4pPr>
              <a:defRPr sz="2386"/>
            </a:lvl4pPr>
            <a:lvl5pPr>
              <a:defRPr sz="2386"/>
            </a:lvl5pPr>
            <a:lvl6pPr>
              <a:defRPr sz="2386"/>
            </a:lvl6pPr>
            <a:lvl7pPr>
              <a:defRPr sz="2386"/>
            </a:lvl7pPr>
            <a:lvl8pPr>
              <a:defRPr sz="2386"/>
            </a:lvl8pPr>
            <a:lvl9pPr>
              <a:defRPr sz="2386"/>
            </a:lvl9pPr>
          </a:lstStyle>
          <a:p>
            <a:pPr lvl="0"/>
            <a:r>
              <a:rPr lang="en-US" dirty="0" smtClean="0"/>
              <a:t>&lt;Graphics&gt;</a:t>
            </a:r>
          </a:p>
        </p:txBody>
      </p:sp>
      <p:sp>
        <p:nvSpPr>
          <p:cNvPr id="19" name="Title 1"/>
          <p:cNvSpPr>
            <a:spLocks noGrp="1"/>
          </p:cNvSpPr>
          <p:nvPr>
            <p:ph type="title" hasCustomPrompt="1"/>
          </p:nvPr>
        </p:nvSpPr>
        <p:spPr>
          <a:xfrm>
            <a:off x="864000" y="356659"/>
            <a:ext cx="10512587" cy="720000"/>
          </a:xfrm>
          <a:prstGeom prst="rect">
            <a:avLst/>
          </a:prstGeom>
        </p:spPr>
        <p:txBody>
          <a:bodyPr>
            <a:noAutofit/>
          </a:bodyPr>
          <a:lstStyle>
            <a:lvl1pPr>
              <a:lnSpc>
                <a:spcPts val="4374"/>
              </a:lnSpc>
              <a:spcAft>
                <a:spcPts val="1458"/>
              </a:spcAft>
              <a:defRPr b="0" baseline="0">
                <a:solidFill>
                  <a:schemeClr val="accent2"/>
                </a:solidFill>
              </a:defRPr>
            </a:lvl1pPr>
          </a:lstStyle>
          <a:p>
            <a:r>
              <a:rPr lang="en-US" dirty="0" smtClean="0"/>
              <a:t>&lt;Heading&gt;</a:t>
            </a:r>
            <a:endParaRPr lang="en-AU" dirty="0"/>
          </a:p>
        </p:txBody>
      </p:sp>
    </p:spTree>
    <p:extLst>
      <p:ext uri="{BB962C8B-B14F-4D97-AF65-F5344CB8AC3E}">
        <p14:creationId xmlns:p14="http://schemas.microsoft.com/office/powerpoint/2010/main" val="7838285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l Blue - Section title">
    <p:bg>
      <p:bgPr>
        <a:solidFill>
          <a:schemeClr val="accent3"/>
        </a:solidFill>
        <a:effectLst/>
      </p:bgPr>
    </p:bg>
    <p:spTree>
      <p:nvGrpSpPr>
        <p:cNvPr id="1" name=""/>
        <p:cNvGrpSpPr/>
        <p:nvPr/>
      </p:nvGrpSpPr>
      <p:grpSpPr>
        <a:xfrm>
          <a:off x="0" y="0"/>
          <a:ext cx="0" cy="0"/>
          <a:chOff x="0" y="0"/>
          <a:chExt cx="0" cy="0"/>
        </a:xfrm>
      </p:grpSpPr>
      <p:sp>
        <p:nvSpPr>
          <p:cNvPr id="5" name="Rectangle 4"/>
          <p:cNvSpPr>
            <a:spLocks noChangeAspect="1"/>
          </p:cNvSpPr>
          <p:nvPr userDrawn="1"/>
        </p:nvSpPr>
        <p:spPr>
          <a:xfrm>
            <a:off x="-8092" y="-8092"/>
            <a:ext cx="7389604" cy="6862046"/>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l="-109994" t="-28707" b="-97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2"/>
          <p:cNvSpPr>
            <a:spLocks noGrp="1"/>
          </p:cNvSpPr>
          <p:nvPr>
            <p:ph type="body" sz="quarter" idx="11" hasCustomPrompt="1"/>
          </p:nvPr>
        </p:nvSpPr>
        <p:spPr>
          <a:xfrm>
            <a:off x="9944086" y="3958390"/>
            <a:ext cx="1785745" cy="2460978"/>
          </a:xfrm>
        </p:spPr>
        <p:txBody>
          <a:bodyPr wrap="none" lIns="0" tIns="0" rIns="0" bIns="0" anchor="ctr">
            <a:noAutofit/>
          </a:bodyPr>
          <a:lstStyle>
            <a:lvl1pPr marL="0" indent="0" algn="ctr">
              <a:lnSpc>
                <a:spcPct val="100000"/>
              </a:lnSpc>
              <a:spcBef>
                <a:spcPts val="0"/>
              </a:spcBef>
              <a:buNone/>
              <a:defRPr sz="11600">
                <a:solidFill>
                  <a:schemeClr val="bg1"/>
                </a:solidFill>
                <a:latin typeface="+mj-lt"/>
              </a:defRPr>
            </a:lvl1pPr>
          </a:lstStyle>
          <a:p>
            <a:pPr lvl="0"/>
            <a:r>
              <a:rPr lang="en-AU" dirty="0" smtClean="0"/>
              <a:t>3</a:t>
            </a:r>
            <a:endParaRPr lang="en-AU" dirty="0"/>
          </a:p>
        </p:txBody>
      </p:sp>
      <p:sp>
        <p:nvSpPr>
          <p:cNvPr id="8" name="Title 1"/>
          <p:cNvSpPr>
            <a:spLocks noGrp="1"/>
          </p:cNvSpPr>
          <p:nvPr>
            <p:ph type="title" hasCustomPrompt="1"/>
          </p:nvPr>
        </p:nvSpPr>
        <p:spPr>
          <a:xfrm>
            <a:off x="838200" y="1809758"/>
            <a:ext cx="6543312" cy="1325563"/>
          </a:xfrm>
        </p:spPr>
        <p:txBody>
          <a:bodyPr/>
          <a:lstStyle>
            <a:lvl1pPr>
              <a:defRPr baseline="0">
                <a:solidFill>
                  <a:schemeClr val="bg1"/>
                </a:solidFill>
              </a:defRPr>
            </a:lvl1pPr>
          </a:lstStyle>
          <a:p>
            <a:r>
              <a:rPr lang="en-US" dirty="0" smtClean="0"/>
              <a:t>Section heading</a:t>
            </a:r>
            <a:br>
              <a:rPr lang="en-US" dirty="0" smtClean="0"/>
            </a:br>
            <a:r>
              <a:rPr lang="en-US" dirty="0" smtClean="0"/>
              <a:t>second line</a:t>
            </a:r>
            <a:endParaRPr lang="en-AU" dirty="0"/>
          </a:p>
        </p:txBody>
      </p:sp>
    </p:spTree>
    <p:extLst>
      <p:ext uri="{BB962C8B-B14F-4D97-AF65-F5344CB8AC3E}">
        <p14:creationId xmlns:p14="http://schemas.microsoft.com/office/powerpoint/2010/main" val="37167844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&lt;Heading&gt;</a:t>
            </a:r>
            <a:endParaRPr lang="en-AU" dirty="0"/>
          </a:p>
        </p:txBody>
      </p:sp>
      <p:sp>
        <p:nvSpPr>
          <p:cNvPr id="3" name="Text Placeholder 2"/>
          <p:cNvSpPr>
            <a:spLocks noGrp="1"/>
          </p:cNvSpPr>
          <p:nvPr>
            <p:ph type="body" idx="1"/>
          </p:nvPr>
        </p:nvSpPr>
        <p:spPr>
          <a:xfrm>
            <a:off x="838200" y="1825625"/>
            <a:ext cx="10515600" cy="3972797"/>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cxnSp>
        <p:nvCxnSpPr>
          <p:cNvPr id="7" name="Straight Connector 6" descr="Bottom page border"/>
          <p:cNvCxnSpPr/>
          <p:nvPr userDrawn="1"/>
        </p:nvCxnSpPr>
        <p:spPr>
          <a:xfrm>
            <a:off x="335827" y="5988889"/>
            <a:ext cx="1157114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descr="Northern Territory Government"/>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716526" y="6179357"/>
            <a:ext cx="1190447" cy="424800"/>
          </a:xfrm>
          <a:prstGeom prst="rect">
            <a:avLst/>
          </a:prstGeom>
        </p:spPr>
      </p:pic>
      <p:sp>
        <p:nvSpPr>
          <p:cNvPr id="6" name="TextBox 5"/>
          <p:cNvSpPr txBox="1"/>
          <p:nvPr userDrawn="1"/>
        </p:nvSpPr>
        <p:spPr>
          <a:xfrm>
            <a:off x="864000" y="6234544"/>
            <a:ext cx="502982" cy="276999"/>
          </a:xfrm>
          <a:prstGeom prst="rect">
            <a:avLst/>
          </a:prstGeom>
          <a:noFill/>
        </p:spPr>
        <p:txBody>
          <a:bodyPr wrap="square" rtlCol="0">
            <a:spAutoFit/>
          </a:bodyPr>
          <a:lstStyle/>
          <a:p>
            <a:fld id="{A41582DA-F640-4E94-B23D-AD0F735A9F7D}" type="slidenum">
              <a:rPr lang="en-AU" sz="1200" smtClean="0">
                <a:solidFill>
                  <a:srgbClr val="454347"/>
                </a:solidFill>
              </a:rPr>
              <a:t>‹#›</a:t>
            </a:fld>
            <a:endParaRPr lang="en-AU" dirty="0">
              <a:solidFill>
                <a:srgbClr val="454347"/>
              </a:solidFill>
            </a:endParaRPr>
          </a:p>
        </p:txBody>
      </p:sp>
    </p:spTree>
    <p:extLst>
      <p:ext uri="{BB962C8B-B14F-4D97-AF65-F5344CB8AC3E}">
        <p14:creationId xmlns:p14="http://schemas.microsoft.com/office/powerpoint/2010/main" val="7037705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543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43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43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microsoft.com/office/2018/10/relationships/comments" Target="NUL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A7565-0AF0-4F48-BEF6-099DC87D4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DA5A49D6-F2E0-458E-8D61-E10EB7BB6B4B}"/>
              </a:ext>
            </a:extLst>
          </p:cNvPr>
          <p:cNvSpPr>
            <a:spLocks noGrp="1"/>
          </p:cNvSpPr>
          <p:nvPr>
            <p:ph type="body" sz="quarter" idx="13"/>
          </p:nvPr>
        </p:nvSpPr>
        <p:spPr>
          <a:xfrm>
            <a:off x="451583" y="4211604"/>
            <a:ext cx="5234268" cy="259728"/>
          </a:xfrm>
        </p:spPr>
        <p:txBody>
          <a:bodyPr/>
          <a:lstStyle/>
          <a:p>
            <a:r>
              <a:rPr lang="en-AU" dirty="0"/>
              <a:t>Elected member course</a:t>
            </a:r>
          </a:p>
        </p:txBody>
      </p:sp>
      <p:sp>
        <p:nvSpPr>
          <p:cNvPr id="5" name="Text Placeholder 4">
            <a:extLst>
              <a:ext uri="{FF2B5EF4-FFF2-40B4-BE49-F238E27FC236}">
                <a16:creationId xmlns:a16="http://schemas.microsoft.com/office/drawing/2014/main" id="{1AD722B8-6092-47B2-BA39-41FD75C99C41}"/>
              </a:ext>
            </a:extLst>
          </p:cNvPr>
          <p:cNvSpPr>
            <a:spLocks noGrp="1"/>
          </p:cNvSpPr>
          <p:nvPr>
            <p:ph type="body" sz="quarter" idx="14"/>
          </p:nvPr>
        </p:nvSpPr>
        <p:spPr>
          <a:xfrm>
            <a:off x="504000" y="509055"/>
            <a:ext cx="6333082" cy="498598"/>
          </a:xfrm>
        </p:spPr>
        <p:txBody>
          <a:bodyPr/>
          <a:lstStyle/>
          <a:p>
            <a:r>
              <a:rPr lang="en-AU" dirty="0"/>
              <a:t>DEPARTMENT OF THE CHIEF MINISTER &amp; CABINET</a:t>
            </a:r>
          </a:p>
        </p:txBody>
      </p:sp>
      <p:sp>
        <p:nvSpPr>
          <p:cNvPr id="2" name="Title 1">
            <a:extLst>
              <a:ext uri="{FF2B5EF4-FFF2-40B4-BE49-F238E27FC236}">
                <a16:creationId xmlns:a16="http://schemas.microsoft.com/office/drawing/2014/main" id="{1904F465-6EB8-439C-9029-5FB278BDF515}"/>
              </a:ext>
            </a:extLst>
          </p:cNvPr>
          <p:cNvSpPr>
            <a:spLocks noGrp="1"/>
          </p:cNvSpPr>
          <p:nvPr>
            <p:ph type="title"/>
          </p:nvPr>
        </p:nvSpPr>
        <p:spPr>
          <a:xfrm>
            <a:off x="451583" y="1294531"/>
            <a:ext cx="6942682" cy="2376199"/>
          </a:xfrm>
        </p:spPr>
        <p:txBody>
          <a:bodyPr/>
          <a:lstStyle/>
          <a:p>
            <a:r>
              <a:rPr lang="en-AU" sz="5400" dirty="0"/>
              <a:t>Council </a:t>
            </a:r>
            <a:r>
              <a:rPr lang="en-AU" sz="5400" dirty="0" smtClean="0"/>
              <a:t>meeting procedures and decision making</a:t>
            </a:r>
            <a:endParaRPr lang="en-AU" sz="5400" dirty="0"/>
          </a:p>
        </p:txBody>
      </p:sp>
      <p:sp>
        <p:nvSpPr>
          <p:cNvPr id="7" name="Rectangle 6">
            <a:extLst>
              <a:ext uri="{FF2B5EF4-FFF2-40B4-BE49-F238E27FC236}">
                <a16:creationId xmlns:a16="http://schemas.microsoft.com/office/drawing/2014/main" id="{37C2DCCC-FA33-4C9C-9456-58EF27A2BE14}"/>
              </a:ext>
            </a:extLst>
          </p:cNvPr>
          <p:cNvSpPr/>
          <p:nvPr/>
        </p:nvSpPr>
        <p:spPr>
          <a:xfrm>
            <a:off x="0" y="5462494"/>
            <a:ext cx="12192000" cy="1395506"/>
          </a:xfrm>
          <a:prstGeom prst="rect">
            <a:avLst/>
          </a:prstGeom>
          <a:solidFill>
            <a:srgbClr val="355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6B972B8F-3D4A-4FE0-B89B-BA4FCA385C2F}"/>
              </a:ext>
            </a:extLst>
          </p:cNvPr>
          <p:cNvSpPr txBox="1"/>
          <p:nvPr/>
        </p:nvSpPr>
        <p:spPr>
          <a:xfrm>
            <a:off x="504001" y="5947794"/>
            <a:ext cx="4725412" cy="369332"/>
          </a:xfrm>
          <a:prstGeom prst="rect">
            <a:avLst/>
          </a:prstGeom>
          <a:noFill/>
        </p:spPr>
        <p:txBody>
          <a:bodyPr wrap="square" rtlCol="0">
            <a:spAutoFit/>
          </a:bodyPr>
          <a:lstStyle/>
          <a:p>
            <a:r>
              <a:rPr lang="en-AU" dirty="0">
                <a:solidFill>
                  <a:schemeClr val="bg1"/>
                </a:solidFill>
              </a:rPr>
              <a:t>cmc.nt.gov.au</a:t>
            </a:r>
          </a:p>
        </p:txBody>
      </p:sp>
      <p:pic>
        <p:nvPicPr>
          <p:cNvPr id="10" name="Picture 9" descr="A picture containing text, weapon&#10;&#10;Description automatically generated">
            <a:extLst>
              <a:ext uri="{FF2B5EF4-FFF2-40B4-BE49-F238E27FC236}">
                <a16:creationId xmlns:a16="http://schemas.microsoft.com/office/drawing/2014/main" id="{58414890-37B2-4FA0-AB91-DE3021888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524" y="5822046"/>
            <a:ext cx="1956685" cy="698283"/>
          </a:xfrm>
          <a:prstGeom prst="rect">
            <a:avLst/>
          </a:prstGeom>
        </p:spPr>
      </p:pic>
      <p:pic>
        <p:nvPicPr>
          <p:cNvPr id="12" name="Picture 11">
            <a:extLst>
              <a:ext uri="{FF2B5EF4-FFF2-40B4-BE49-F238E27FC236}">
                <a16:creationId xmlns:a16="http://schemas.microsoft.com/office/drawing/2014/main" id="{8630495A-EFAC-4A2A-89E2-1BAA3EBF18C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19288" y="795933"/>
            <a:ext cx="7276712" cy="4870091"/>
          </a:xfrm>
          <a:prstGeom prst="rect">
            <a:avLst/>
          </a:prstGeom>
        </p:spPr>
      </p:pic>
    </p:spTree>
    <p:extLst>
      <p:ext uri="{BB962C8B-B14F-4D97-AF65-F5344CB8AC3E}">
        <p14:creationId xmlns:p14="http://schemas.microsoft.com/office/powerpoint/2010/main" val="2374140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600" y="368524"/>
            <a:ext cx="10508768" cy="718667"/>
          </a:xfrm>
        </p:spPr>
        <p:txBody>
          <a:bodyPr/>
          <a:lstStyle/>
          <a:p>
            <a:r>
              <a:rPr lang="en-AU" dirty="0"/>
              <a:t>Openness and accountability</a:t>
            </a:r>
            <a:br>
              <a:rPr lang="en-AU" dirty="0"/>
            </a:br>
            <a:r>
              <a:rPr lang="en-AU" dirty="0"/>
              <a:t/>
            </a:r>
            <a:br>
              <a:rPr lang="en-AU" dirty="0"/>
            </a:br>
            <a:r>
              <a:rPr lang="en-AU" dirty="0"/>
              <a:t/>
            </a:r>
            <a:br>
              <a:rPr lang="en-AU" dirty="0"/>
            </a:br>
            <a:endParaRPr lang="en-AU" dirty="0"/>
          </a:p>
        </p:txBody>
      </p:sp>
      <p:sp>
        <p:nvSpPr>
          <p:cNvPr id="3" name="Content Placeholder 2"/>
          <p:cNvSpPr>
            <a:spLocks noGrp="1"/>
          </p:cNvSpPr>
          <p:nvPr>
            <p:ph idx="1"/>
          </p:nvPr>
        </p:nvSpPr>
        <p:spPr>
          <a:xfrm>
            <a:off x="867600" y="1198880"/>
            <a:ext cx="6378030" cy="4773802"/>
          </a:xfrm>
        </p:spPr>
        <p:txBody>
          <a:bodyPr>
            <a:normAutofit fontScale="25000" lnSpcReduction="20000"/>
          </a:bodyPr>
          <a:lstStyle/>
          <a:p>
            <a:endParaRPr lang="en-AU" sz="8000" dirty="0" smtClean="0"/>
          </a:p>
          <a:p>
            <a:r>
              <a:rPr lang="en-AU" sz="8000" dirty="0" smtClean="0"/>
              <a:t>Openness </a:t>
            </a:r>
            <a:r>
              <a:rPr lang="en-AU" sz="8000" dirty="0"/>
              <a:t>and accountability help people in your area understand the business of council and shows that the council is answerable to its </a:t>
            </a:r>
            <a:r>
              <a:rPr lang="en-AU" sz="8000" dirty="0" smtClean="0"/>
              <a:t>community.</a:t>
            </a:r>
          </a:p>
          <a:p>
            <a:endParaRPr lang="en-AU" sz="8000" dirty="0"/>
          </a:p>
          <a:p>
            <a:r>
              <a:rPr lang="en-AU" sz="8000" dirty="0"/>
              <a:t>Notice and papers for the meeting are posted on the council website and made available to the public</a:t>
            </a:r>
            <a:r>
              <a:rPr lang="en-AU" sz="8000" dirty="0" smtClean="0"/>
              <a:t>.</a:t>
            </a:r>
            <a:endParaRPr lang="en-AU" sz="8000" dirty="0"/>
          </a:p>
          <a:p>
            <a:endParaRPr lang="en-AU" sz="8000" dirty="0"/>
          </a:p>
          <a:p>
            <a:r>
              <a:rPr lang="en-AU" sz="8000" dirty="0" smtClean="0"/>
              <a:t>Council </a:t>
            </a:r>
            <a:r>
              <a:rPr lang="en-AU" sz="8000" dirty="0"/>
              <a:t>meetings are open to the public so that the people in your area can see how you make decisions.  </a:t>
            </a:r>
            <a:endParaRPr lang="en-AU" sz="8000" dirty="0" smtClean="0"/>
          </a:p>
          <a:p>
            <a:endParaRPr lang="en-AU" sz="8000" dirty="0"/>
          </a:p>
          <a:p>
            <a:r>
              <a:rPr lang="en-AU" sz="8000" dirty="0" smtClean="0"/>
              <a:t>Members of your community can ask questions at council meetings.</a:t>
            </a:r>
            <a:endParaRPr lang="en-AU" sz="8000" dirty="0"/>
          </a:p>
          <a:p>
            <a:endParaRPr lang="en-AU" sz="8000" dirty="0"/>
          </a:p>
          <a:p>
            <a:endParaRPr lang="en-AU" sz="8000" dirty="0"/>
          </a:p>
          <a:p>
            <a:r>
              <a:rPr lang="en-AU" sz="8000" dirty="0" smtClean="0"/>
              <a:t>. </a:t>
            </a:r>
            <a:endParaRPr lang="en-AU" sz="8000" dirty="0"/>
          </a:p>
          <a:p>
            <a:r>
              <a:rPr lang="en-AU"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630" y="2070153"/>
            <a:ext cx="4655301" cy="3902529"/>
          </a:xfrm>
          <a:prstGeom prst="rect">
            <a:avLst/>
          </a:prstGeom>
        </p:spPr>
      </p:pic>
      <p:sp>
        <p:nvSpPr>
          <p:cNvPr id="6" name="Content Placeholder 2"/>
          <p:cNvSpPr txBox="1">
            <a:spLocks/>
          </p:cNvSpPr>
          <p:nvPr/>
        </p:nvSpPr>
        <p:spPr>
          <a:xfrm>
            <a:off x="865266" y="3577115"/>
            <a:ext cx="5805343" cy="2663422"/>
          </a:xfrm>
          <a:prstGeom prst="rect">
            <a:avLst/>
          </a:prstGeom>
        </p:spPr>
        <p:txBody>
          <a:bodyPr tIns="0">
            <a:normAutofit/>
          </a:bodyPr>
          <a:lstStyle>
            <a:lvl1pPr marL="0" indent="0" algn="l" defTabSz="914400" rtl="0" eaLnBrk="1" latinLnBrk="0" hangingPunct="1">
              <a:lnSpc>
                <a:spcPts val="2662"/>
              </a:lnSpc>
              <a:spcBef>
                <a:spcPts val="0"/>
              </a:spcBef>
              <a:buFont typeface="Arial" panose="020B0604020202020204" pitchFamily="34" charset="0"/>
              <a:buNone/>
              <a:defRPr sz="2396" kern="1200">
                <a:solidFill>
                  <a:srgbClr val="454347"/>
                </a:solidFill>
                <a:latin typeface="+mn-lt"/>
                <a:ea typeface="Lato Light" panose="020F0502020204030203" pitchFamily="34" charset="0"/>
                <a:cs typeface="Lato Light" panose="020F0502020204030203" pitchFamily="34" charset="0"/>
              </a:defRPr>
            </a:lvl1pPr>
            <a:lvl2pPr marL="951387"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559875" indent="-342900" algn="l" defTabSz="914400" rtl="0" eaLnBrk="1" latinLnBrk="0" hangingPunct="1">
              <a:lnSpc>
                <a:spcPct val="90000"/>
              </a:lnSpc>
              <a:spcBef>
                <a:spcPts val="500"/>
              </a:spcBef>
              <a:buFont typeface="Arial" panose="020B0604020202020204" pitchFamily="34" charset="0"/>
              <a:buChar char="•"/>
              <a:defRPr sz="2000" kern="1200">
                <a:solidFill>
                  <a:srgbClr val="454347"/>
                </a:solidFill>
                <a:latin typeface="+mn-lt"/>
                <a:ea typeface="+mn-ea"/>
                <a:cs typeface="+mn-cs"/>
              </a:defRPr>
            </a:lvl3pPr>
            <a:lvl4pPr marL="2111212"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719700" indent="-285750" algn="l" defTabSz="914400" rtl="0" eaLnBrk="1" latinLnBrk="0" hangingPunct="1">
              <a:lnSpc>
                <a:spcPct val="90000"/>
              </a:lnSpc>
              <a:spcBef>
                <a:spcPts val="500"/>
              </a:spcBef>
              <a:buFont typeface="Arial" panose="020B0604020202020204" pitchFamily="34" charset="0"/>
              <a:buChar char="•"/>
              <a:defRPr sz="1800" kern="1200">
                <a:solidFill>
                  <a:srgbClr val="4543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Tree>
    <p:extLst>
      <p:ext uri="{BB962C8B-B14F-4D97-AF65-F5344CB8AC3E}">
        <p14:creationId xmlns:p14="http://schemas.microsoft.com/office/powerpoint/2010/main" val="413265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fade">
                                      <p:cBhvr>
                                        <p:cTn id="30" dur="500"/>
                                        <p:tgtEl>
                                          <p:spTgt spid="3">
                                            <p:txEl>
                                              <p:pRg st="11" end="11"/>
                                            </p:txEl>
                                          </p:spTgt>
                                        </p:tgtEl>
                                      </p:cBhvr>
                                    </p:animEffect>
                                  </p:childTnLst>
                                </p:cTn>
                              </p:par>
                              <p:par>
                                <p:cTn id="31" presetID="42" presetClass="entr" presetSubtype="0" fill="hold" nodeType="withEffect">
                                  <p:stCondLst>
                                    <p:cond delay="25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happens at a council meeting?</a:t>
            </a:r>
            <a:br>
              <a:rPr lang="en-AU" dirty="0"/>
            </a:br>
            <a:r>
              <a:rPr lang="en-AU" dirty="0"/>
              <a:t/>
            </a:r>
            <a:br>
              <a:rPr lang="en-AU" dirty="0"/>
            </a:br>
            <a:endParaRPr lang="en-AU" dirty="0"/>
          </a:p>
        </p:txBody>
      </p:sp>
      <p:sp>
        <p:nvSpPr>
          <p:cNvPr id="4" name="Content Placeholder 3"/>
          <p:cNvSpPr>
            <a:spLocks noGrp="1"/>
          </p:cNvSpPr>
          <p:nvPr>
            <p:ph idx="1"/>
          </p:nvPr>
        </p:nvSpPr>
        <p:spPr>
          <a:xfrm>
            <a:off x="867600" y="1677135"/>
            <a:ext cx="4984560" cy="3971826"/>
          </a:xfrm>
        </p:spPr>
        <p:txBody>
          <a:bodyPr>
            <a:normAutofit fontScale="92500"/>
          </a:bodyPr>
          <a:lstStyle/>
          <a:p>
            <a:r>
              <a:rPr lang="en-AU" dirty="0"/>
              <a:t>The Mayor or President will chair the council meeting and will go through the agenda items. </a:t>
            </a:r>
          </a:p>
          <a:p>
            <a:endParaRPr lang="en-AU" dirty="0"/>
          </a:p>
          <a:p>
            <a:r>
              <a:rPr lang="en-AU" dirty="0"/>
              <a:t>The council would usually first discuss </a:t>
            </a:r>
            <a:r>
              <a:rPr lang="en-AU" dirty="0" smtClean="0"/>
              <a:t>matters </a:t>
            </a:r>
            <a:r>
              <a:rPr lang="en-AU" dirty="0"/>
              <a:t>that need a </a:t>
            </a:r>
            <a:r>
              <a:rPr lang="en-AU" dirty="0" smtClean="0"/>
              <a:t>decision.</a:t>
            </a:r>
          </a:p>
          <a:p>
            <a:endParaRPr lang="en-AU" dirty="0"/>
          </a:p>
          <a:p>
            <a:r>
              <a:rPr lang="en-AU" dirty="0"/>
              <a:t>T</a:t>
            </a:r>
            <a:r>
              <a:rPr lang="en-AU" dirty="0" smtClean="0"/>
              <a:t>hen council would consider </a:t>
            </a:r>
            <a:r>
              <a:rPr lang="en-AU" dirty="0"/>
              <a:t>any reports from local authorities, council officers, and the CEO, as well as the finance report.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04" y="1457325"/>
            <a:ext cx="4176726" cy="5900737"/>
          </a:xfrm>
          <a:prstGeom prst="rect">
            <a:avLst/>
          </a:prstGeom>
        </p:spPr>
      </p:pic>
    </p:spTree>
    <p:extLst>
      <p:ext uri="{BB962C8B-B14F-4D97-AF65-F5344CB8AC3E}">
        <p14:creationId xmlns:p14="http://schemas.microsoft.com/office/powerpoint/2010/main" val="3920435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4B60F-3B86-4EF9-A38F-15E917FEB741}"/>
              </a:ext>
            </a:extLst>
          </p:cNvPr>
          <p:cNvSpPr>
            <a:spLocks noGrp="1"/>
          </p:cNvSpPr>
          <p:nvPr>
            <p:ph idx="10"/>
          </p:nvPr>
        </p:nvSpPr>
        <p:spPr>
          <a:xfrm>
            <a:off x="867601" y="1198879"/>
            <a:ext cx="7856949" cy="4724401"/>
          </a:xfrm>
        </p:spPr>
        <p:txBody>
          <a:bodyPr>
            <a:noAutofit/>
          </a:bodyPr>
          <a:lstStyle/>
          <a:p>
            <a:r>
              <a:rPr lang="en-AU" sz="2400" b="1" dirty="0">
                <a:solidFill>
                  <a:schemeClr val="accent2"/>
                </a:solidFill>
              </a:rPr>
              <a:t>The chair is usually the Mayor or President.  </a:t>
            </a:r>
          </a:p>
          <a:p>
            <a:endParaRPr lang="en-AU" sz="2400" b="1" dirty="0">
              <a:solidFill>
                <a:schemeClr val="accent2"/>
              </a:solidFill>
            </a:endParaRPr>
          </a:p>
          <a:p>
            <a:r>
              <a:rPr lang="en-AU" sz="2400" b="1" dirty="0">
                <a:solidFill>
                  <a:schemeClr val="accent2"/>
                </a:solidFill>
              </a:rPr>
              <a:t>The chair is responsible for the conduct of meetings and to make sure:</a:t>
            </a:r>
          </a:p>
          <a:p>
            <a:endParaRPr lang="en-AU" sz="2400" dirty="0"/>
          </a:p>
          <a:p>
            <a:pPr marL="342900" lvl="0" indent="-342900">
              <a:spcAft>
                <a:spcPts val="600"/>
              </a:spcAft>
              <a:buFont typeface="Arial" panose="020B0604020202020204" pitchFamily="34" charset="0"/>
              <a:buChar char="•"/>
            </a:pPr>
            <a:r>
              <a:rPr lang="en-AU" sz="2400" dirty="0"/>
              <a:t>There is good and timely information from the CEO and council officers to inform decisions.</a:t>
            </a:r>
          </a:p>
          <a:p>
            <a:pPr marL="342900" lvl="0" indent="-342900">
              <a:spcAft>
                <a:spcPts val="600"/>
              </a:spcAft>
              <a:buFont typeface="Arial" panose="020B0604020202020204" pitchFamily="34" charset="0"/>
              <a:buChar char="•"/>
            </a:pPr>
            <a:r>
              <a:rPr lang="en-AU" sz="2400" dirty="0"/>
              <a:t>There is enough time for decisions to be made.</a:t>
            </a:r>
          </a:p>
          <a:p>
            <a:pPr marL="342900" lvl="0" indent="-342900">
              <a:spcAft>
                <a:spcPts val="600"/>
              </a:spcAft>
              <a:buFont typeface="Arial" panose="020B0604020202020204" pitchFamily="34" charset="0"/>
              <a:buChar char="•"/>
            </a:pPr>
            <a:r>
              <a:rPr lang="en-AU" sz="2400" dirty="0"/>
              <a:t>That decisions are recorded in the minutes.</a:t>
            </a:r>
          </a:p>
          <a:p>
            <a:pPr marL="342900" lvl="0" indent="-342900">
              <a:spcAft>
                <a:spcPts val="600"/>
              </a:spcAft>
              <a:buFont typeface="Arial" panose="020B0604020202020204" pitchFamily="34" charset="0"/>
              <a:buChar char="•"/>
            </a:pPr>
            <a:r>
              <a:rPr lang="en-AU" sz="2400" dirty="0"/>
              <a:t>That the meeting does not go off track.</a:t>
            </a:r>
          </a:p>
          <a:p>
            <a:pPr marL="342900" lvl="0" indent="-342900">
              <a:spcAft>
                <a:spcPts val="600"/>
              </a:spcAft>
              <a:buFont typeface="Arial" panose="020B0604020202020204" pitchFamily="34" charset="0"/>
              <a:buChar char="•"/>
            </a:pPr>
            <a:r>
              <a:rPr lang="en-AU" sz="2400" dirty="0"/>
              <a:t>That everyone has an opportunity to be heard.</a:t>
            </a:r>
          </a:p>
          <a:p>
            <a:pPr marL="342900" lvl="0" indent="-342900">
              <a:spcAft>
                <a:spcPts val="600"/>
              </a:spcAft>
              <a:buFont typeface="Arial" panose="020B0604020202020204" pitchFamily="34" charset="0"/>
              <a:buChar char="•"/>
            </a:pPr>
            <a:r>
              <a:rPr lang="en-AU" sz="2400" dirty="0"/>
              <a:t>That meetings are respectful.</a:t>
            </a:r>
          </a:p>
          <a:p>
            <a:pPr marL="0" lvl="0" indent="0">
              <a:spcAft>
                <a:spcPts val="600"/>
              </a:spcAft>
              <a:buFont typeface="Arial" panose="020B0604020202020204" pitchFamily="34" charset="0"/>
              <a:buNone/>
            </a:pPr>
            <a:endParaRPr lang="en-AU" sz="2400" dirty="0"/>
          </a:p>
        </p:txBody>
      </p:sp>
      <p:sp>
        <p:nvSpPr>
          <p:cNvPr id="4" name="Title 3">
            <a:extLst>
              <a:ext uri="{FF2B5EF4-FFF2-40B4-BE49-F238E27FC236}">
                <a16:creationId xmlns:a16="http://schemas.microsoft.com/office/drawing/2014/main" id="{8067700D-117E-4AFE-8E21-AA6F341F1ACA}"/>
              </a:ext>
            </a:extLst>
          </p:cNvPr>
          <p:cNvSpPr>
            <a:spLocks noGrp="1"/>
          </p:cNvSpPr>
          <p:nvPr>
            <p:ph type="title"/>
          </p:nvPr>
        </p:nvSpPr>
        <p:spPr/>
        <p:txBody>
          <a:bodyPr/>
          <a:lstStyle/>
          <a:p>
            <a:pPr lvl="0"/>
            <a:r>
              <a:rPr lang="en-AU" b="1" dirty="0"/>
              <a:t>The role of the chairperson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41035" y="2969703"/>
            <a:ext cx="5471629" cy="3077791"/>
          </a:xfrm>
          <a:prstGeom prst="rect">
            <a:avLst/>
          </a:prstGeom>
        </p:spPr>
      </p:pic>
    </p:spTree>
    <p:extLst>
      <p:ext uri="{BB962C8B-B14F-4D97-AF65-F5344CB8AC3E}">
        <p14:creationId xmlns:p14="http://schemas.microsoft.com/office/powerpoint/2010/main" val="380998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250"/>
                                        <p:tgtEl>
                                          <p:spTgt spid="2">
                                            <p:txEl>
                                              <p:pRg st="0" end="0"/>
                                            </p:txEl>
                                          </p:spTgt>
                                        </p:tgtEl>
                                      </p:cBhvr>
                                    </p:animEffect>
                                  </p:childTnLst>
                                </p:cTn>
                              </p:par>
                            </p:childTnLst>
                          </p:cTn>
                        </p:par>
                        <p:par>
                          <p:cTn id="13" fill="hold">
                            <p:stCondLst>
                              <p:cond delay="1750"/>
                            </p:stCondLst>
                            <p:childTnLst>
                              <p:par>
                                <p:cTn id="14" presetID="10" presetClass="entr" presetSubtype="0" fill="hold" grpId="0"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250"/>
                                        <p:tgtEl>
                                          <p:spTgt spid="2">
                                            <p:txEl>
                                              <p:pRg st="2" end="2"/>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1250"/>
                                        <p:tgtEl>
                                          <p:spTgt spid="2">
                                            <p:txEl>
                                              <p:pRg st="4" end="4"/>
                                            </p:txEl>
                                          </p:spTgt>
                                        </p:tgtEl>
                                      </p:cBhvr>
                                    </p:animEffect>
                                  </p:childTnLst>
                                </p:cTn>
                              </p:par>
                            </p:childTnLst>
                          </p:cTn>
                        </p:par>
                        <p:par>
                          <p:cTn id="21" fill="hold">
                            <p:stCondLst>
                              <p:cond delay="4250"/>
                            </p:stCondLst>
                            <p:childTnLst>
                              <p:par>
                                <p:cTn id="22" presetID="10" presetClass="entr" presetSubtype="0" fill="hold" grpId="0"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250"/>
                                        <p:tgtEl>
                                          <p:spTgt spid="2">
                                            <p:txEl>
                                              <p:pRg st="5" end="5"/>
                                            </p:txEl>
                                          </p:spTgt>
                                        </p:tgtEl>
                                      </p:cBhvr>
                                    </p:animEffect>
                                  </p:childTnLst>
                                </p:cTn>
                              </p:par>
                            </p:childTnLst>
                          </p:cTn>
                        </p:par>
                        <p:par>
                          <p:cTn id="25" fill="hold">
                            <p:stCondLst>
                              <p:cond delay="5500"/>
                            </p:stCondLst>
                            <p:childTnLst>
                              <p:par>
                                <p:cTn id="26" presetID="10" presetClass="entr" presetSubtype="0" fill="hold" grpId="0" nodeType="after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250"/>
                                        <p:tgtEl>
                                          <p:spTgt spid="2">
                                            <p:txEl>
                                              <p:pRg st="6" end="6"/>
                                            </p:txEl>
                                          </p:spTgt>
                                        </p:tgtEl>
                                      </p:cBhvr>
                                    </p:animEffect>
                                  </p:childTnLst>
                                </p:cTn>
                              </p:par>
                            </p:childTnLst>
                          </p:cTn>
                        </p:par>
                        <p:par>
                          <p:cTn id="29" fill="hold">
                            <p:stCondLst>
                              <p:cond delay="6750"/>
                            </p:stCondLst>
                            <p:childTnLst>
                              <p:par>
                                <p:cTn id="30" presetID="10" presetClass="entr" presetSubtype="0" fill="hold" grpId="0" nodeType="after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1250"/>
                                        <p:tgtEl>
                                          <p:spTgt spid="2">
                                            <p:txEl>
                                              <p:pRg st="7" end="7"/>
                                            </p:txEl>
                                          </p:spTgt>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1250"/>
                                        <p:tgtEl>
                                          <p:spTgt spid="2">
                                            <p:txEl>
                                              <p:pRg st="8" end="8"/>
                                            </p:txEl>
                                          </p:spTgt>
                                        </p:tgtEl>
                                      </p:cBhvr>
                                    </p:animEffect>
                                  </p:childTnLst>
                                </p:cTn>
                              </p:par>
                            </p:childTnLst>
                          </p:cTn>
                        </p:par>
                        <p:par>
                          <p:cTn id="37" fill="hold">
                            <p:stCondLst>
                              <p:cond delay="9250"/>
                            </p:stCondLst>
                            <p:childTnLst>
                              <p:par>
                                <p:cTn id="38" presetID="10" presetClass="entr" presetSubtype="0" fill="hold" grpId="0" nodeType="after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125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9AD69C-A47C-45DF-86CC-70C51FEA52F7}"/>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Title 1"/>
          <p:cNvSpPr>
            <a:spLocks noGrp="1"/>
          </p:cNvSpPr>
          <p:nvPr>
            <p:ph type="title"/>
          </p:nvPr>
        </p:nvSpPr>
        <p:spPr/>
        <p:txBody>
          <a:bodyPr/>
          <a:lstStyle/>
          <a:p>
            <a:r>
              <a:rPr lang="en-AU" dirty="0"/>
              <a:t>Ordinary meetings vs special meetings</a:t>
            </a:r>
          </a:p>
        </p:txBody>
      </p:sp>
      <p:pic>
        <p:nvPicPr>
          <p:cNvPr id="4" name="Picture 3" descr="A hand holding a computer&#10;&#10;Description automatically generated with medium confidence">
            <a:extLst>
              <a:ext uri="{FF2B5EF4-FFF2-40B4-BE49-F238E27FC236}">
                <a16:creationId xmlns:a16="http://schemas.microsoft.com/office/drawing/2014/main" id="{0E2B1545-6AF8-4BDB-8C0E-71B2629BE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708" y="1435041"/>
            <a:ext cx="11042708" cy="6211524"/>
          </a:xfrm>
          <a:prstGeom prst="rect">
            <a:avLst/>
          </a:prstGeom>
        </p:spPr>
      </p:pic>
    </p:spTree>
    <p:extLst>
      <p:ext uri="{BB962C8B-B14F-4D97-AF65-F5344CB8AC3E}">
        <p14:creationId xmlns:p14="http://schemas.microsoft.com/office/powerpoint/2010/main" val="3820433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40B9-5EC4-4206-B2BD-0D36CB1C3336}"/>
              </a:ext>
            </a:extLst>
          </p:cNvPr>
          <p:cNvSpPr>
            <a:spLocks noGrp="1"/>
          </p:cNvSpPr>
          <p:nvPr>
            <p:ph type="title"/>
          </p:nvPr>
        </p:nvSpPr>
        <p:spPr>
          <a:xfrm>
            <a:off x="867600" y="355998"/>
            <a:ext cx="10508768" cy="718667"/>
          </a:xfrm>
        </p:spPr>
        <p:txBody>
          <a:bodyPr>
            <a:normAutofit fontScale="90000"/>
          </a:bodyPr>
          <a:lstStyle/>
          <a:p>
            <a:r>
              <a:rPr lang="en-AU" b="1" dirty="0"/>
              <a:t>Ordinary meetings or special meetings</a:t>
            </a:r>
            <a:br>
              <a:rPr lang="en-AU" b="1" dirty="0"/>
            </a:br>
            <a:endParaRPr lang="en-AU" b="1" dirty="0"/>
          </a:p>
        </p:txBody>
      </p:sp>
      <p:sp>
        <p:nvSpPr>
          <p:cNvPr id="3" name="Content Placeholder 2"/>
          <p:cNvSpPr>
            <a:spLocks noGrp="1"/>
          </p:cNvSpPr>
          <p:nvPr>
            <p:ph idx="1"/>
          </p:nvPr>
        </p:nvSpPr>
        <p:spPr>
          <a:xfrm>
            <a:off x="867600" y="1402008"/>
            <a:ext cx="10688088" cy="4784815"/>
          </a:xfrm>
        </p:spPr>
        <p:txBody>
          <a:bodyPr>
            <a:normAutofit/>
          </a:bodyPr>
          <a:lstStyle/>
          <a:p>
            <a:r>
              <a:rPr lang="en-AU" dirty="0"/>
              <a:t>Ordinary meetings may deal with business of any kind, or business as </a:t>
            </a:r>
            <a:r>
              <a:rPr lang="en-AU" dirty="0" smtClean="0"/>
              <a:t>usual, </a:t>
            </a:r>
            <a:r>
              <a:rPr lang="en-AU" dirty="0"/>
              <a:t>but a special meeting can only deal with the specific business the meeting was called for.</a:t>
            </a:r>
          </a:p>
          <a:p>
            <a:r>
              <a:rPr lang="en-AU" dirty="0"/>
              <a:t> </a:t>
            </a:r>
          </a:p>
          <a:p>
            <a:r>
              <a:rPr lang="en-AU" dirty="0"/>
              <a:t>Notices of special meetings must be published and provided to members at least 4 hours before the time of the meeting. </a:t>
            </a:r>
          </a:p>
          <a:p>
            <a:endParaRPr lang="en-AU" dirty="0"/>
          </a:p>
        </p:txBody>
      </p:sp>
      <p:sp>
        <p:nvSpPr>
          <p:cNvPr id="5" name="Content Placeholder 2"/>
          <p:cNvSpPr txBox="1">
            <a:spLocks/>
          </p:cNvSpPr>
          <p:nvPr/>
        </p:nvSpPr>
        <p:spPr>
          <a:xfrm>
            <a:off x="867600" y="3514086"/>
            <a:ext cx="8027922" cy="1814957"/>
          </a:xfrm>
          <a:prstGeom prst="rect">
            <a:avLst/>
          </a:prstGeom>
        </p:spPr>
        <p:txBody>
          <a:bodyPr tIns="0">
            <a:normAutofit/>
          </a:bodyPr>
          <a:lstStyle>
            <a:lvl1pPr marL="0" indent="0" algn="l" defTabSz="914400" rtl="0" eaLnBrk="1" latinLnBrk="0" hangingPunct="1">
              <a:lnSpc>
                <a:spcPts val="2662"/>
              </a:lnSpc>
              <a:spcBef>
                <a:spcPts val="0"/>
              </a:spcBef>
              <a:buFont typeface="Arial" panose="020B0604020202020204" pitchFamily="34" charset="0"/>
              <a:buNone/>
              <a:defRPr sz="2396" kern="1200">
                <a:solidFill>
                  <a:srgbClr val="454347"/>
                </a:solidFill>
                <a:latin typeface="+mn-lt"/>
                <a:ea typeface="Lato Light" panose="020F0502020204030203" pitchFamily="34" charset="0"/>
                <a:cs typeface="Lato Light" panose="020F0502020204030203" pitchFamily="34" charset="0"/>
              </a:defRPr>
            </a:lvl1pPr>
            <a:lvl2pPr marL="951387"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559875" indent="-342900" algn="l" defTabSz="914400" rtl="0" eaLnBrk="1" latinLnBrk="0" hangingPunct="1">
              <a:lnSpc>
                <a:spcPct val="90000"/>
              </a:lnSpc>
              <a:spcBef>
                <a:spcPts val="500"/>
              </a:spcBef>
              <a:buFont typeface="Arial" panose="020B0604020202020204" pitchFamily="34" charset="0"/>
              <a:buChar char="•"/>
              <a:defRPr sz="2000" kern="1200">
                <a:solidFill>
                  <a:srgbClr val="454347"/>
                </a:solidFill>
                <a:latin typeface="+mn-lt"/>
                <a:ea typeface="+mn-ea"/>
                <a:cs typeface="+mn-cs"/>
              </a:defRPr>
            </a:lvl3pPr>
            <a:lvl4pPr marL="2111212"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719700" indent="-285750" algn="l" defTabSz="914400" rtl="0" eaLnBrk="1" latinLnBrk="0" hangingPunct="1">
              <a:lnSpc>
                <a:spcPct val="90000"/>
              </a:lnSpc>
              <a:spcBef>
                <a:spcPts val="500"/>
              </a:spcBef>
              <a:buFont typeface="Arial" panose="020B0604020202020204" pitchFamily="34" charset="0"/>
              <a:buChar char="•"/>
              <a:defRPr sz="1800" kern="1200">
                <a:solidFill>
                  <a:srgbClr val="4543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a:p>
            <a:r>
              <a:rPr lang="en-AU" dirty="0"/>
              <a:t>A special meeting may be in response to an emergency situation or urgent matters that need to be resolved as soon as possible.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0469" y="3299791"/>
            <a:ext cx="3035219" cy="2544418"/>
          </a:xfrm>
          <a:prstGeom prst="rect">
            <a:avLst/>
          </a:prstGeom>
        </p:spPr>
      </p:pic>
    </p:spTree>
    <p:extLst>
      <p:ext uri="{BB962C8B-B14F-4D97-AF65-F5344CB8AC3E}">
        <p14:creationId xmlns:p14="http://schemas.microsoft.com/office/powerpoint/2010/main" val="222767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A73F54-2A8B-4DDC-9F6E-C350CADB1F6A}"/>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Title 1"/>
          <p:cNvSpPr>
            <a:spLocks noGrp="1"/>
          </p:cNvSpPr>
          <p:nvPr>
            <p:ph type="title"/>
          </p:nvPr>
        </p:nvSpPr>
        <p:spPr/>
        <p:txBody>
          <a:bodyPr/>
          <a:lstStyle/>
          <a:p>
            <a:r>
              <a:rPr lang="en-AU" dirty="0"/>
              <a:t>Decision making</a:t>
            </a:r>
          </a:p>
        </p:txBody>
      </p:sp>
      <p:pic>
        <p:nvPicPr>
          <p:cNvPr id="6" name="Picture 5">
            <a:extLst>
              <a:ext uri="{FF2B5EF4-FFF2-40B4-BE49-F238E27FC236}">
                <a16:creationId xmlns:a16="http://schemas.microsoft.com/office/drawing/2014/main" id="{2BBFD914-E9EC-4CDB-8C46-7DF9103808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759" y="1602593"/>
            <a:ext cx="6914964" cy="3913414"/>
          </a:xfrm>
          <a:prstGeom prst="rect">
            <a:avLst/>
          </a:prstGeom>
        </p:spPr>
      </p:pic>
      <p:pic>
        <p:nvPicPr>
          <p:cNvPr id="8" name="Picture 7">
            <a:extLst>
              <a:ext uri="{FF2B5EF4-FFF2-40B4-BE49-F238E27FC236}">
                <a16:creationId xmlns:a16="http://schemas.microsoft.com/office/drawing/2014/main" id="{D1300E80-82F1-4278-B21D-C510F77AD8D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84496" y="1602593"/>
            <a:ext cx="7538085" cy="4240173"/>
          </a:xfrm>
          <a:prstGeom prst="rect">
            <a:avLst/>
          </a:prstGeom>
        </p:spPr>
      </p:pic>
      <p:pic>
        <p:nvPicPr>
          <p:cNvPr id="9" name="Picture 8">
            <a:extLst>
              <a:ext uri="{FF2B5EF4-FFF2-40B4-BE49-F238E27FC236}">
                <a16:creationId xmlns:a16="http://schemas.microsoft.com/office/drawing/2014/main" id="{AA9E0EE7-8532-4E5C-8474-BAF9155357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0253" y="107188"/>
            <a:ext cx="6137087" cy="3452112"/>
          </a:xfrm>
          <a:prstGeom prst="rect">
            <a:avLst/>
          </a:prstGeom>
        </p:spPr>
      </p:pic>
    </p:spTree>
    <p:extLst>
      <p:ext uri="{BB962C8B-B14F-4D97-AF65-F5344CB8AC3E}">
        <p14:creationId xmlns:p14="http://schemas.microsoft.com/office/powerpoint/2010/main" val="118474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867600" y="1742227"/>
            <a:ext cx="7168960" cy="4140413"/>
          </a:xfrm>
        </p:spPr>
        <p:txBody>
          <a:bodyPr>
            <a:noAutofit/>
          </a:bodyPr>
          <a:lstStyle/>
          <a:p>
            <a:r>
              <a:rPr lang="en-AU" dirty="0"/>
              <a:t>The council works together as a group and so all councillors should respect different ways of communicating and making decisions. </a:t>
            </a:r>
            <a:endParaRPr lang="en-AU" dirty="0" smtClean="0"/>
          </a:p>
          <a:p>
            <a:endParaRPr lang="en-AU" dirty="0"/>
          </a:p>
          <a:p>
            <a:r>
              <a:rPr lang="en-AU" dirty="0" smtClean="0"/>
              <a:t>Every </a:t>
            </a:r>
            <a:r>
              <a:rPr lang="en-AU" dirty="0"/>
              <a:t>councillor will bring their views and ideas to the council and their knowledge of what is happening in their community. </a:t>
            </a:r>
            <a:endParaRPr lang="en-AU" dirty="0">
              <a:solidFill>
                <a:schemeClr val="accent2"/>
              </a:solidFill>
            </a:endParaRPr>
          </a:p>
          <a:p>
            <a:endParaRPr lang="en-AU" dirty="0"/>
          </a:p>
          <a:p>
            <a:r>
              <a:rPr lang="en-AU" sz="2400" dirty="0" smtClean="0"/>
              <a:t>A </a:t>
            </a:r>
            <a:r>
              <a:rPr lang="en-AU" sz="2400" dirty="0"/>
              <a:t>diverse range of views contributes to better and more inclusive decisions. </a:t>
            </a:r>
          </a:p>
          <a:p>
            <a:endParaRPr lang="en-AU" dirty="0"/>
          </a:p>
          <a:p>
            <a:endParaRPr lang="en-AU" dirty="0"/>
          </a:p>
          <a:p>
            <a:endParaRPr lang="en-AU" sz="2200" dirty="0"/>
          </a:p>
        </p:txBody>
      </p:sp>
      <p:sp>
        <p:nvSpPr>
          <p:cNvPr id="4" name="Title 3"/>
          <p:cNvSpPr>
            <a:spLocks noGrp="1"/>
          </p:cNvSpPr>
          <p:nvPr>
            <p:ph type="title"/>
          </p:nvPr>
        </p:nvSpPr>
        <p:spPr>
          <a:xfrm>
            <a:off x="867600" y="355998"/>
            <a:ext cx="10556389" cy="1109686"/>
          </a:xfrm>
        </p:spPr>
        <p:txBody>
          <a:bodyPr/>
          <a:lstStyle/>
          <a:p>
            <a:pPr lvl="0"/>
            <a:r>
              <a:rPr lang="en-AU" b="1" dirty="0"/>
              <a:t>Teamwork and </a:t>
            </a:r>
            <a:r>
              <a:rPr lang="en-AU" b="1" dirty="0" smtClean="0"/>
              <a:t>diversity</a:t>
            </a:r>
            <a:endParaRPr lang="en-AU"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132" y="2051150"/>
            <a:ext cx="5196419" cy="4356147"/>
          </a:xfrm>
          <a:prstGeom prst="rect">
            <a:avLst/>
          </a:prstGeom>
        </p:spPr>
      </p:pic>
    </p:spTree>
    <p:extLst>
      <p:ext uri="{BB962C8B-B14F-4D97-AF65-F5344CB8AC3E}">
        <p14:creationId xmlns:p14="http://schemas.microsoft.com/office/powerpoint/2010/main" val="48838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50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867600" y="1192696"/>
            <a:ext cx="10831711" cy="4941404"/>
          </a:xfrm>
        </p:spPr>
        <p:txBody>
          <a:bodyPr>
            <a:noAutofit/>
          </a:bodyPr>
          <a:lstStyle/>
          <a:p>
            <a:r>
              <a:rPr lang="en-AU" dirty="0"/>
              <a:t>Where a matter requires the council to make a decision, the council might decide to vote on the recommendation provided in the agenda paper or put up its own recommendation for voting. </a:t>
            </a:r>
          </a:p>
          <a:p>
            <a:endParaRPr lang="en-AU" dirty="0"/>
          </a:p>
          <a:p>
            <a:r>
              <a:rPr lang="en-AU" dirty="0"/>
              <a:t>Councillors must either vote </a:t>
            </a:r>
            <a:r>
              <a:rPr lang="en-AU" b="1" dirty="0"/>
              <a:t>for </a:t>
            </a:r>
            <a:r>
              <a:rPr lang="en-AU" dirty="0"/>
              <a:t>or</a:t>
            </a:r>
            <a:r>
              <a:rPr lang="en-AU" b="1" dirty="0"/>
              <a:t> against </a:t>
            </a:r>
            <a:r>
              <a:rPr lang="en-AU" dirty="0"/>
              <a:t>a </a:t>
            </a:r>
            <a:br>
              <a:rPr lang="en-AU" dirty="0"/>
            </a:br>
            <a:r>
              <a:rPr lang="en-AU" dirty="0"/>
              <a:t>recommendation, it is not an option to abstain or not vote.</a:t>
            </a:r>
          </a:p>
          <a:p>
            <a:r>
              <a:rPr lang="en-AU" dirty="0"/>
              <a:t> </a:t>
            </a:r>
          </a:p>
          <a:p>
            <a:r>
              <a:rPr lang="en-AU" dirty="0"/>
              <a:t>Councillors might also decide that a matter be deferred </a:t>
            </a:r>
            <a:r>
              <a:rPr lang="en-AU" dirty="0" smtClean="0"/>
              <a:t>or </a:t>
            </a:r>
          </a:p>
          <a:p>
            <a:r>
              <a:rPr lang="en-AU" dirty="0" smtClean="0"/>
              <a:t>put off</a:t>
            </a:r>
            <a:r>
              <a:rPr lang="en-AU" dirty="0"/>
              <a:t> </a:t>
            </a:r>
            <a:r>
              <a:rPr lang="en-AU" dirty="0" smtClean="0"/>
              <a:t>so </a:t>
            </a:r>
            <a:r>
              <a:rPr lang="en-AU" dirty="0"/>
              <a:t>that more information or other options are provided.</a:t>
            </a:r>
          </a:p>
        </p:txBody>
      </p:sp>
      <p:sp>
        <p:nvSpPr>
          <p:cNvPr id="4" name="Title 3"/>
          <p:cNvSpPr>
            <a:spLocks noGrp="1"/>
          </p:cNvSpPr>
          <p:nvPr>
            <p:ph type="title"/>
          </p:nvPr>
        </p:nvSpPr>
        <p:spPr/>
        <p:txBody>
          <a:bodyPr/>
          <a:lstStyle/>
          <a:p>
            <a:r>
              <a:rPr lang="en-AU" b="1" dirty="0"/>
              <a:t>Making decisions</a:t>
            </a:r>
            <a:endParaRPr lang="en-AU" dirty="0"/>
          </a:p>
        </p:txBody>
      </p:sp>
      <p:sp>
        <p:nvSpPr>
          <p:cNvPr id="5" name="Content Placeholder 1"/>
          <p:cNvSpPr>
            <a:spLocks noGrp="1"/>
          </p:cNvSpPr>
          <p:nvPr>
            <p:ph idx="10"/>
          </p:nvPr>
        </p:nvSpPr>
        <p:spPr>
          <a:xfrm>
            <a:off x="867600" y="4581525"/>
            <a:ext cx="7994791" cy="591671"/>
          </a:xfrm>
        </p:spPr>
        <p:txBody>
          <a:bodyPr>
            <a:noAutofit/>
          </a:bodyPr>
          <a:lstStyle/>
          <a:p>
            <a:r>
              <a:rPr lang="en-AU" dirty="0"/>
              <a:t>Each decision of a council is recorded in the minutes.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8454556" y="1752429"/>
            <a:ext cx="3652591" cy="5658192"/>
          </a:xfrm>
          <a:prstGeom prst="rect">
            <a:avLst/>
          </a:prstGeom>
        </p:spPr>
      </p:pic>
    </p:spTree>
    <p:extLst>
      <p:ext uri="{BB962C8B-B14F-4D97-AF65-F5344CB8AC3E}">
        <p14:creationId xmlns:p14="http://schemas.microsoft.com/office/powerpoint/2010/main" val="237206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867600" y="1849120"/>
            <a:ext cx="5843444" cy="3921760"/>
          </a:xfrm>
        </p:spPr>
        <p:txBody>
          <a:bodyPr>
            <a:noAutofit/>
          </a:bodyPr>
          <a:lstStyle/>
          <a:p>
            <a:pPr>
              <a:spcAft>
                <a:spcPts val="1200"/>
              </a:spcAft>
            </a:pPr>
            <a:r>
              <a:rPr lang="en-AU" sz="2200" dirty="0"/>
              <a:t>When there are enough council members at the meeting to make decisions, this is called a “quorum”. A quorum for council meetings is the majority of council members. </a:t>
            </a:r>
          </a:p>
          <a:p>
            <a:r>
              <a:rPr lang="en-AU" sz="2200" dirty="0"/>
              <a:t>Council decisions are taken when a majority of members present at the meeting vote </a:t>
            </a:r>
            <a:r>
              <a:rPr lang="en-AU" sz="2200" dirty="0" smtClean="0"/>
              <a:t>for </a:t>
            </a:r>
            <a:r>
              <a:rPr lang="en-AU" sz="2200" smtClean="0"/>
              <a:t>or against. </a:t>
            </a:r>
            <a:endParaRPr lang="en-AU" sz="2200" dirty="0" smtClean="0"/>
          </a:p>
          <a:p>
            <a:endParaRPr lang="en-AU" sz="2200" dirty="0"/>
          </a:p>
          <a:p>
            <a:r>
              <a:rPr lang="en-AU" sz="2200" dirty="0" smtClean="0"/>
              <a:t>Each </a:t>
            </a:r>
            <a:r>
              <a:rPr lang="en-AU" sz="2200" dirty="0"/>
              <a:t>member has one vote, but some councils may have a policy that allows the chair a deciding vote if the vote is even.</a:t>
            </a:r>
          </a:p>
          <a:p>
            <a:endParaRPr lang="en-AU" sz="2200" dirty="0"/>
          </a:p>
          <a:p>
            <a:endParaRPr lang="en-AU" sz="2200" dirty="0"/>
          </a:p>
        </p:txBody>
      </p:sp>
      <p:sp>
        <p:nvSpPr>
          <p:cNvPr id="4" name="Title 3"/>
          <p:cNvSpPr>
            <a:spLocks noGrp="1"/>
          </p:cNvSpPr>
          <p:nvPr>
            <p:ph type="title"/>
          </p:nvPr>
        </p:nvSpPr>
        <p:spPr/>
        <p:txBody>
          <a:bodyPr/>
          <a:lstStyle/>
          <a:p>
            <a:pPr>
              <a:spcAft>
                <a:spcPts val="2000"/>
              </a:spcAft>
            </a:pPr>
            <a:r>
              <a:rPr lang="en-AU" b="1" dirty="0"/>
              <a:t>Voting at meetings</a:t>
            </a:r>
            <a:br>
              <a:rPr lang="en-AU" b="1" dirty="0"/>
            </a:br>
            <a:r>
              <a:rPr lang="en-AU" b="1" dirty="0"/>
              <a:t/>
            </a:r>
            <a:br>
              <a:rPr lang="en-AU" b="1" dirty="0"/>
            </a:br>
            <a:r>
              <a:rPr lang="en-AU" b="1" dirty="0"/>
              <a:t/>
            </a:r>
            <a:br>
              <a:rPr lang="en-AU" b="1" dirty="0"/>
            </a:br>
            <a:r>
              <a:rPr lang="en-AU" b="1" dirty="0"/>
              <a:t/>
            </a:r>
            <a:br>
              <a:rPr lang="en-AU" b="1" dirty="0"/>
            </a:br>
            <a:r>
              <a:rPr lang="en-AU" b="1" dirty="0"/>
              <a:t/>
            </a:r>
            <a:br>
              <a:rPr lang="en-AU" b="1" dirty="0"/>
            </a:br>
            <a:endParaRPr lang="en-AU"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413" y="1687285"/>
            <a:ext cx="5064344" cy="4245429"/>
          </a:xfrm>
          <a:prstGeom prst="rect">
            <a:avLst/>
          </a:prstGeom>
        </p:spPr>
      </p:pic>
    </p:spTree>
    <p:extLst>
      <p:ext uri="{BB962C8B-B14F-4D97-AF65-F5344CB8AC3E}">
        <p14:creationId xmlns:p14="http://schemas.microsoft.com/office/powerpoint/2010/main" val="151107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AF4C93-EDBE-47B5-ACDB-B59DF987959F}"/>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Title 1"/>
          <p:cNvSpPr>
            <a:spLocks noGrp="1"/>
          </p:cNvSpPr>
          <p:nvPr>
            <p:ph type="title"/>
          </p:nvPr>
        </p:nvSpPr>
        <p:spPr/>
        <p:txBody>
          <a:bodyPr/>
          <a:lstStyle/>
          <a:p>
            <a:r>
              <a:rPr lang="en-AU" dirty="0"/>
              <a:t>Council committees </a:t>
            </a:r>
          </a:p>
        </p:txBody>
      </p:sp>
      <p:pic>
        <p:nvPicPr>
          <p:cNvPr id="7" name="Picture 6">
            <a:extLst>
              <a:ext uri="{FF2B5EF4-FFF2-40B4-BE49-F238E27FC236}">
                <a16:creationId xmlns:a16="http://schemas.microsoft.com/office/drawing/2014/main" id="{490C10D8-1E55-438D-86A5-7FB8BCD759B5}"/>
              </a:ext>
            </a:extLst>
          </p:cNvPr>
          <p:cNvPicPr>
            <a:picLocks noChangeAspect="1"/>
          </p:cNvPicPr>
          <p:nvPr/>
        </p:nvPicPr>
        <p:blipFill rotWithShape="1">
          <a:blip r:embed="rId4">
            <a:extLst>
              <a:ext uri="{28A0092B-C50C-407E-A947-70E740481C1C}">
                <a14:useLocalDpi xmlns:a14="http://schemas.microsoft.com/office/drawing/2010/main" val="0"/>
              </a:ext>
            </a:extLst>
          </a:blip>
          <a:srcRect l="16581" r="14007"/>
          <a:stretch/>
        </p:blipFill>
        <p:spPr>
          <a:xfrm>
            <a:off x="4221025" y="210756"/>
            <a:ext cx="8463501" cy="6858594"/>
          </a:xfrm>
          <a:prstGeom prst="rect">
            <a:avLst/>
          </a:prstGeom>
        </p:spPr>
      </p:pic>
    </p:spTree>
    <p:extLst>
      <p:ext uri="{BB962C8B-B14F-4D97-AF65-F5344CB8AC3E}">
        <p14:creationId xmlns:p14="http://schemas.microsoft.com/office/powerpoint/2010/main" val="3170938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31889-0FBA-4C8E-ADED-8C438844B4FB}"/>
              </a:ext>
            </a:extLst>
          </p:cNvPr>
          <p:cNvSpPr>
            <a:spLocks noGrp="1"/>
          </p:cNvSpPr>
          <p:nvPr>
            <p:ph type="title"/>
          </p:nvPr>
        </p:nvSpPr>
        <p:spPr>
          <a:xfrm>
            <a:off x="867600" y="355998"/>
            <a:ext cx="10508768" cy="718667"/>
          </a:xfrm>
        </p:spPr>
        <p:txBody>
          <a:bodyPr>
            <a:normAutofit/>
          </a:bodyPr>
          <a:lstStyle/>
          <a:p>
            <a:r>
              <a:rPr lang="en-GB" dirty="0">
                <a:solidFill>
                  <a:schemeClr val="bg1"/>
                </a:solidFill>
                <a:effectLst>
                  <a:outerShdw blurRad="50800" dist="38100" dir="2700000" algn="tl" rotWithShape="0">
                    <a:prstClr val="black">
                      <a:alpha val="40000"/>
                    </a:prstClr>
                  </a:outerShdw>
                </a:effectLst>
              </a:rPr>
              <a:t>Course overview</a:t>
            </a:r>
          </a:p>
        </p:txBody>
      </p:sp>
      <p:sp>
        <p:nvSpPr>
          <p:cNvPr id="6" name="Rounded Rectangle 5"/>
          <p:cNvSpPr/>
          <p:nvPr/>
        </p:nvSpPr>
        <p:spPr>
          <a:xfrm>
            <a:off x="2291137" y="1904102"/>
            <a:ext cx="9354325" cy="3551476"/>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4453650" y="2227175"/>
            <a:ext cx="6876059" cy="2031325"/>
          </a:xfrm>
          <a:prstGeom prst="rect">
            <a:avLst/>
          </a:prstGeom>
        </p:spPr>
        <p:txBody>
          <a:bodyPr wrap="square">
            <a:spAutoFit/>
          </a:bodyPr>
          <a:lstStyle/>
          <a:p>
            <a:pPr lvl="0"/>
            <a:r>
              <a:rPr lang="en-AU" dirty="0" smtClean="0">
                <a:solidFill>
                  <a:schemeClr val="tx1">
                    <a:lumMod val="50000"/>
                  </a:schemeClr>
                </a:solidFill>
              </a:rPr>
              <a:t>1. Council </a:t>
            </a:r>
            <a:r>
              <a:rPr lang="en-AU" dirty="0">
                <a:solidFill>
                  <a:schemeClr val="tx1">
                    <a:lumMod val="50000"/>
                  </a:schemeClr>
                </a:solidFill>
              </a:rPr>
              <a:t>meetings </a:t>
            </a:r>
            <a:endParaRPr lang="en-AU" dirty="0" smtClean="0">
              <a:solidFill>
                <a:schemeClr val="tx1">
                  <a:lumMod val="50000"/>
                </a:schemeClr>
              </a:solidFill>
            </a:endParaRPr>
          </a:p>
          <a:p>
            <a:pPr marL="800100" lvl="1" indent="-342900">
              <a:buFont typeface="+mj-lt"/>
              <a:buAutoNum type="alphaLcPeriod"/>
            </a:pPr>
            <a:r>
              <a:rPr lang="en-AU" dirty="0" smtClean="0">
                <a:solidFill>
                  <a:schemeClr val="tx1">
                    <a:lumMod val="50000"/>
                  </a:schemeClr>
                </a:solidFill>
              </a:rPr>
              <a:t>When are they held?</a:t>
            </a:r>
            <a:endParaRPr lang="en-AU" dirty="0">
              <a:solidFill>
                <a:schemeClr val="tx1">
                  <a:lumMod val="50000"/>
                </a:schemeClr>
              </a:solidFill>
            </a:endParaRPr>
          </a:p>
          <a:p>
            <a:pPr marL="800100" lvl="1" indent="-342900">
              <a:buFont typeface="+mj-lt"/>
              <a:buAutoNum type="alphaLcPeriod"/>
            </a:pPr>
            <a:r>
              <a:rPr lang="en-AU" dirty="0" smtClean="0">
                <a:solidFill>
                  <a:schemeClr val="tx1">
                    <a:lumMod val="50000"/>
                  </a:schemeClr>
                </a:solidFill>
              </a:rPr>
              <a:t>What happens before a meeting? </a:t>
            </a:r>
            <a:endParaRPr lang="en-AU" dirty="0">
              <a:solidFill>
                <a:schemeClr val="tx1">
                  <a:lumMod val="50000"/>
                </a:schemeClr>
              </a:solidFill>
            </a:endParaRPr>
          </a:p>
          <a:p>
            <a:pPr marL="800100" lvl="1" indent="-342900">
              <a:buFont typeface="+mj-lt"/>
              <a:buAutoNum type="alphaLcPeriod"/>
            </a:pPr>
            <a:r>
              <a:rPr lang="en-AU" dirty="0" smtClean="0">
                <a:solidFill>
                  <a:schemeClr val="tx1">
                    <a:lumMod val="50000"/>
                  </a:schemeClr>
                </a:solidFill>
              </a:rPr>
              <a:t>What </a:t>
            </a:r>
            <a:r>
              <a:rPr lang="en-AU" dirty="0">
                <a:solidFill>
                  <a:schemeClr val="tx1">
                    <a:lumMod val="50000"/>
                  </a:schemeClr>
                </a:solidFill>
              </a:rPr>
              <a:t>happens at a meeting of council</a:t>
            </a:r>
            <a:r>
              <a:rPr lang="en-AU" dirty="0" smtClean="0">
                <a:solidFill>
                  <a:schemeClr val="tx1">
                    <a:lumMod val="50000"/>
                  </a:schemeClr>
                </a:solidFill>
              </a:rPr>
              <a:t>?</a:t>
            </a:r>
          </a:p>
          <a:p>
            <a:pPr marL="800100" lvl="1" indent="-342900">
              <a:buFont typeface="+mj-lt"/>
              <a:buAutoNum type="alphaLcPeriod"/>
            </a:pPr>
            <a:r>
              <a:rPr lang="en-AU" dirty="0" smtClean="0">
                <a:solidFill>
                  <a:schemeClr val="tx1">
                    <a:lumMod val="50000"/>
                  </a:schemeClr>
                </a:solidFill>
              </a:rPr>
              <a:t>Different types of meetings</a:t>
            </a:r>
            <a:endParaRPr lang="en-AU" dirty="0">
              <a:solidFill>
                <a:schemeClr val="tx1">
                  <a:lumMod val="50000"/>
                </a:schemeClr>
              </a:solidFill>
            </a:endParaRPr>
          </a:p>
          <a:p>
            <a:pPr lvl="0"/>
            <a:r>
              <a:rPr lang="en-AU" dirty="0" smtClean="0">
                <a:solidFill>
                  <a:schemeClr val="tx1">
                    <a:lumMod val="50000"/>
                  </a:schemeClr>
                </a:solidFill>
              </a:rPr>
              <a:t>2. Making Decisions</a:t>
            </a:r>
          </a:p>
          <a:p>
            <a:pPr lvl="0"/>
            <a:r>
              <a:rPr lang="en-AU" dirty="0" smtClean="0">
                <a:solidFill>
                  <a:schemeClr val="tx1">
                    <a:lumMod val="50000"/>
                  </a:schemeClr>
                </a:solidFill>
              </a:rPr>
              <a:t>3. </a:t>
            </a:r>
            <a:r>
              <a:rPr lang="en-AU" dirty="0">
                <a:solidFill>
                  <a:schemeClr val="tx1">
                    <a:lumMod val="50000"/>
                  </a:schemeClr>
                </a:solidFill>
              </a:rPr>
              <a:t>C</a:t>
            </a:r>
            <a:r>
              <a:rPr lang="en-AU" dirty="0" smtClean="0">
                <a:solidFill>
                  <a:schemeClr val="tx1">
                    <a:lumMod val="50000"/>
                  </a:schemeClr>
                </a:solidFill>
              </a:rPr>
              <a:t>ouncil </a:t>
            </a:r>
            <a:r>
              <a:rPr lang="en-AU" dirty="0">
                <a:solidFill>
                  <a:schemeClr val="tx1">
                    <a:lumMod val="50000"/>
                  </a:schemeClr>
                </a:solidFill>
              </a:rPr>
              <a:t>committees.</a:t>
            </a:r>
          </a:p>
        </p:txBody>
      </p:sp>
      <p:grpSp>
        <p:nvGrpSpPr>
          <p:cNvPr id="3" name="Group 2"/>
          <p:cNvGrpSpPr/>
          <p:nvPr/>
        </p:nvGrpSpPr>
        <p:grpSpPr>
          <a:xfrm>
            <a:off x="632662" y="1803916"/>
            <a:ext cx="3667662" cy="3748986"/>
            <a:chOff x="632662" y="1803916"/>
            <a:chExt cx="3667662" cy="3748986"/>
          </a:xfrm>
        </p:grpSpPr>
        <p:sp>
          <p:nvSpPr>
            <p:cNvPr id="11" name="Oval 10"/>
            <p:cNvSpPr/>
            <p:nvPr/>
          </p:nvSpPr>
          <p:spPr>
            <a:xfrm>
              <a:off x="632662" y="1803916"/>
              <a:ext cx="3667662" cy="37489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686" y="2380622"/>
              <a:ext cx="2324940" cy="2555429"/>
            </a:xfrm>
            <a:prstGeom prst="rect">
              <a:avLst/>
            </a:prstGeom>
          </p:spPr>
        </p:pic>
      </p:grpSp>
    </p:spTree>
    <p:extLst>
      <p:ext uri="{BB962C8B-B14F-4D97-AF65-F5344CB8AC3E}">
        <p14:creationId xmlns:p14="http://schemas.microsoft.com/office/powerpoint/2010/main" val="2995611677"/>
      </p:ext>
    </p:extLst>
  </p:cSld>
  <p:clrMapOvr>
    <a:masterClrMapping/>
  </p:clrMapOvr>
  <p:extLst mod="1">
    <p:ext uri="{6950BFC3-D8DA-4A85-94F7-54DA5524770B}">
      <p188:commentRel xmlns="" xmlns:p188="http://schemas.microsoft.com/office/powerpoint/2018/8/main" r:id="rId5"/>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680720" y="1350627"/>
            <a:ext cx="11407724" cy="4694573"/>
          </a:xfrm>
        </p:spPr>
        <p:txBody>
          <a:bodyPr>
            <a:normAutofit fontScale="25000" lnSpcReduction="20000"/>
          </a:bodyPr>
          <a:lstStyle/>
          <a:p>
            <a:endParaRPr lang="en-AU" sz="2400" dirty="0" smtClean="0"/>
          </a:p>
          <a:p>
            <a:r>
              <a:rPr lang="en-AU" sz="8000" dirty="0"/>
              <a:t>The council </a:t>
            </a:r>
            <a:r>
              <a:rPr lang="en-AU" sz="8000" b="1" dirty="0"/>
              <a:t>must</a:t>
            </a:r>
            <a:r>
              <a:rPr lang="en-AU" sz="8000" dirty="0"/>
              <a:t> create an audit committee to oversee financial management</a:t>
            </a:r>
            <a:r>
              <a:rPr lang="en-AU" sz="8000" dirty="0" smtClean="0"/>
              <a:t>.</a:t>
            </a:r>
          </a:p>
          <a:p>
            <a:endParaRPr lang="en-AU" sz="8000" dirty="0"/>
          </a:p>
          <a:p>
            <a:r>
              <a:rPr lang="en-AU" sz="8000" dirty="0" smtClean="0"/>
              <a:t>A </a:t>
            </a:r>
            <a:r>
              <a:rPr lang="en-AU" sz="8000" dirty="0"/>
              <a:t>council </a:t>
            </a:r>
            <a:r>
              <a:rPr lang="en-AU" sz="8000" b="1" dirty="0"/>
              <a:t>may</a:t>
            </a:r>
            <a:r>
              <a:rPr lang="en-AU" sz="8000" dirty="0"/>
              <a:t> </a:t>
            </a:r>
            <a:r>
              <a:rPr lang="en-AU" sz="8000" dirty="0" smtClean="0"/>
              <a:t>also create </a:t>
            </a:r>
            <a:r>
              <a:rPr lang="en-AU" sz="8000" dirty="0"/>
              <a:t>committees for particular functions, such as environment and waste management, arts and culture, youth advisory, parks and sports facilities. </a:t>
            </a:r>
            <a:endParaRPr lang="en-AU" sz="8000" dirty="0" smtClean="0"/>
          </a:p>
          <a:p>
            <a:endParaRPr lang="en-AU" sz="8000" dirty="0" smtClean="0">
              <a:solidFill>
                <a:schemeClr val="tx1"/>
              </a:solidFill>
            </a:endParaRPr>
          </a:p>
          <a:p>
            <a:r>
              <a:rPr lang="en-AU" sz="8000" dirty="0"/>
              <a:t>Council committees can include persons who are not members of the council.  </a:t>
            </a:r>
          </a:p>
          <a:p>
            <a:r>
              <a:rPr lang="en-AU" sz="8000" dirty="0" smtClean="0"/>
              <a:t>  </a:t>
            </a:r>
            <a:endParaRPr lang="en-AU" sz="8000" dirty="0"/>
          </a:p>
          <a:p>
            <a:r>
              <a:rPr lang="en-AU" sz="8000" dirty="0"/>
              <a:t>All committees must have terms of reference </a:t>
            </a:r>
            <a:r>
              <a:rPr lang="en-AU" sz="8000" dirty="0" smtClean="0"/>
              <a:t>(what its purpose is and what it will do) approved </a:t>
            </a:r>
            <a:r>
              <a:rPr lang="en-AU" sz="8000" dirty="0"/>
              <a:t>by the Council.</a:t>
            </a:r>
          </a:p>
          <a:p>
            <a:endParaRPr lang="en-AU" sz="8000" dirty="0">
              <a:solidFill>
                <a:schemeClr val="tx1"/>
              </a:solidFill>
            </a:endParaRPr>
          </a:p>
          <a:p>
            <a:r>
              <a:rPr lang="en-AU" sz="8000" b="1" dirty="0">
                <a:solidFill>
                  <a:schemeClr val="accent2"/>
                </a:solidFill>
              </a:rPr>
              <a:t>All committees report to the council.</a:t>
            </a:r>
          </a:p>
          <a:p>
            <a:endParaRPr lang="en-AU" sz="2400" dirty="0"/>
          </a:p>
        </p:txBody>
      </p:sp>
      <p:sp>
        <p:nvSpPr>
          <p:cNvPr id="2" name="Title 1">
            <a:extLst>
              <a:ext uri="{FF2B5EF4-FFF2-40B4-BE49-F238E27FC236}">
                <a16:creationId xmlns:a16="http://schemas.microsoft.com/office/drawing/2014/main" id="{B4B1CC6C-0496-4814-A8D4-FE68106429FC}"/>
              </a:ext>
            </a:extLst>
          </p:cNvPr>
          <p:cNvSpPr>
            <a:spLocks noGrp="1"/>
          </p:cNvSpPr>
          <p:nvPr>
            <p:ph type="title"/>
          </p:nvPr>
        </p:nvSpPr>
        <p:spPr/>
        <p:txBody>
          <a:bodyPr>
            <a:noAutofit/>
          </a:bodyPr>
          <a:lstStyle/>
          <a:p>
            <a:r>
              <a:rPr lang="en-GB" dirty="0"/>
              <a:t>Council committees</a:t>
            </a:r>
          </a:p>
        </p:txBody>
      </p:sp>
    </p:spTree>
    <p:extLst>
      <p:ext uri="{BB962C8B-B14F-4D97-AF65-F5344CB8AC3E}">
        <p14:creationId xmlns:p14="http://schemas.microsoft.com/office/powerpoint/2010/main" val="12297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1000"/>
                                        <p:tgtEl>
                                          <p:spTgt spid="8">
                                            <p:txEl>
                                              <p:pRg st="3" end="3"/>
                                            </p:txEl>
                                          </p:spTgt>
                                        </p:tgtEl>
                                      </p:cBhvr>
                                    </p:animEffect>
                                    <p:anim calcmode="lin" valueType="num">
                                      <p:cBhvr>
                                        <p:cTn id="1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1000"/>
                                        <p:tgtEl>
                                          <p:spTgt spid="8">
                                            <p:txEl>
                                              <p:pRg st="5" end="5"/>
                                            </p:txEl>
                                          </p:spTgt>
                                        </p:tgtEl>
                                      </p:cBhvr>
                                    </p:animEffect>
                                    <p:anim calcmode="lin" valueType="num">
                                      <p:cBhvr>
                                        <p:cTn id="2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1000"/>
                                        <p:tgtEl>
                                          <p:spTgt spid="8">
                                            <p:txEl>
                                              <p:pRg st="6" end="6"/>
                                            </p:txEl>
                                          </p:spTgt>
                                        </p:tgtEl>
                                      </p:cBhvr>
                                    </p:animEffect>
                                    <p:anim calcmode="lin" valueType="num">
                                      <p:cBhvr>
                                        <p:cTn id="2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Effect transition="in" filter="fade">
                                      <p:cBhvr>
                                        <p:cTn id="33" dur="1000"/>
                                        <p:tgtEl>
                                          <p:spTgt spid="8">
                                            <p:txEl>
                                              <p:pRg st="7" end="7"/>
                                            </p:txEl>
                                          </p:spTgt>
                                        </p:tgtEl>
                                      </p:cBhvr>
                                    </p:animEffect>
                                    <p:anim calcmode="lin" valueType="num">
                                      <p:cBhvr>
                                        <p:cTn id="34"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7" end="7"/>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xEl>
                                              <p:pRg st="9" end="9"/>
                                            </p:txEl>
                                          </p:spTgt>
                                        </p:tgtEl>
                                        <p:attrNameLst>
                                          <p:attrName>style.visibility</p:attrName>
                                        </p:attrNameLst>
                                      </p:cBhvr>
                                      <p:to>
                                        <p:strVal val="visible"/>
                                      </p:to>
                                    </p:set>
                                    <p:animEffect transition="in" filter="fade">
                                      <p:cBhvr>
                                        <p:cTn id="38" dur="1000"/>
                                        <p:tgtEl>
                                          <p:spTgt spid="8">
                                            <p:txEl>
                                              <p:pRg st="9" end="9"/>
                                            </p:txEl>
                                          </p:spTgt>
                                        </p:tgtEl>
                                      </p:cBhvr>
                                    </p:animEffect>
                                    <p:anim calcmode="lin" valueType="num">
                                      <p:cBhvr>
                                        <p:cTn id="39"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29" y="-297"/>
            <a:ext cx="12193057" cy="6858594"/>
          </a:xfrm>
          <a:prstGeom prst="rect">
            <a:avLst/>
          </a:prstGeom>
        </p:spPr>
      </p:pic>
      <p:sp>
        <p:nvSpPr>
          <p:cNvPr id="10" name="Content Placeholder 9"/>
          <p:cNvSpPr>
            <a:spLocks noGrp="1"/>
          </p:cNvSpPr>
          <p:nvPr>
            <p:ph idx="10"/>
          </p:nvPr>
        </p:nvSpPr>
        <p:spPr>
          <a:xfrm>
            <a:off x="4561726" y="1813462"/>
            <a:ext cx="7006976" cy="3820314"/>
          </a:xfrm>
        </p:spPr>
        <p:txBody>
          <a:bodyPr/>
          <a:lstStyle/>
          <a:p>
            <a:r>
              <a:rPr lang="en-AU" sz="2800" b="1" dirty="0">
                <a:solidFill>
                  <a:schemeClr val="bg1"/>
                </a:solidFill>
              </a:rPr>
              <a:t>For more information, view the following resources:</a:t>
            </a:r>
          </a:p>
          <a:p>
            <a:pPr marL="342900" indent="-342900">
              <a:buFont typeface="Arial" panose="020B0604020202020204" pitchFamily="34" charset="0"/>
              <a:buChar char="•"/>
            </a:pPr>
            <a:endParaRPr lang="en-AU" sz="2400" dirty="0">
              <a:solidFill>
                <a:schemeClr val="bg1"/>
              </a:solidFill>
            </a:endParaRPr>
          </a:p>
          <a:p>
            <a:pPr marL="342900" indent="-342900">
              <a:spcAft>
                <a:spcPts val="1200"/>
              </a:spcAft>
              <a:buFont typeface="Arial" panose="020B0604020202020204" pitchFamily="34" charset="0"/>
              <a:buChar char="•"/>
            </a:pPr>
            <a:r>
              <a:rPr lang="en-AU" dirty="0">
                <a:solidFill>
                  <a:schemeClr val="bg1"/>
                </a:solidFill>
              </a:rPr>
              <a:t>The </a:t>
            </a:r>
            <a:r>
              <a:rPr lang="en-AU" i="1" dirty="0">
                <a:solidFill>
                  <a:schemeClr val="bg1"/>
                </a:solidFill>
              </a:rPr>
              <a:t>Local Government Act 2019</a:t>
            </a:r>
            <a:r>
              <a:rPr lang="en-AU" dirty="0">
                <a:solidFill>
                  <a:schemeClr val="bg1"/>
                </a:solidFill>
              </a:rPr>
              <a:t> at chapter 6 covers council meetings and procedures and at part 5.2 covers council committees.</a:t>
            </a:r>
            <a:r>
              <a:rPr lang="en-AU" sz="2600" dirty="0">
                <a:solidFill>
                  <a:schemeClr val="bg1"/>
                </a:solidFill>
              </a:rPr>
              <a:t/>
            </a:r>
            <a:br>
              <a:rPr lang="en-AU" sz="2600" dirty="0">
                <a:solidFill>
                  <a:schemeClr val="bg1"/>
                </a:solidFill>
              </a:rPr>
            </a:br>
            <a:endParaRPr lang="en-AU" sz="2600" dirty="0"/>
          </a:p>
        </p:txBody>
      </p:sp>
      <p:sp>
        <p:nvSpPr>
          <p:cNvPr id="6" name="Title 5"/>
          <p:cNvSpPr>
            <a:spLocks noGrp="1"/>
          </p:cNvSpPr>
          <p:nvPr>
            <p:ph type="title"/>
          </p:nvPr>
        </p:nvSpPr>
        <p:spPr>
          <a:xfrm>
            <a:off x="4561726" y="589238"/>
            <a:ext cx="10512587" cy="720000"/>
          </a:xfrm>
        </p:spPr>
        <p:txBody>
          <a:bodyPr/>
          <a:lstStyle/>
          <a:p>
            <a:pPr lvl="0"/>
            <a:r>
              <a:rPr lang="en-AU" dirty="0">
                <a:solidFill>
                  <a:schemeClr val="bg1"/>
                </a:solidFill>
                <a:effectLst>
                  <a:outerShdw blurRad="50800" dist="38100" dir="2700000" algn="tl" rotWithShape="0">
                    <a:prstClr val="black">
                      <a:alpha val="40000"/>
                    </a:prstClr>
                  </a:outerShdw>
                </a:effectLst>
              </a:rPr>
              <a:t>Resources</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5992" r="23943"/>
          <a:stretch/>
        </p:blipFill>
        <p:spPr>
          <a:xfrm>
            <a:off x="211873" y="1603632"/>
            <a:ext cx="4046860" cy="3820314"/>
          </a:xfrm>
          <a:prstGeom prst="rect">
            <a:avLst/>
          </a:prstGeom>
        </p:spPr>
      </p:pic>
    </p:spTree>
    <p:extLst>
      <p:ext uri="{BB962C8B-B14F-4D97-AF65-F5344CB8AC3E}">
        <p14:creationId xmlns:p14="http://schemas.microsoft.com/office/powerpoint/2010/main" val="219581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 y="-297"/>
            <a:ext cx="12193057" cy="6858594"/>
          </a:xfrm>
          <a:prstGeom prst="rect">
            <a:avLst/>
          </a:prstGeom>
        </p:spPr>
      </p:pic>
      <p:sp>
        <p:nvSpPr>
          <p:cNvPr id="2" name="Title 1">
            <a:extLst>
              <a:ext uri="{FF2B5EF4-FFF2-40B4-BE49-F238E27FC236}">
                <a16:creationId xmlns:a16="http://schemas.microsoft.com/office/drawing/2014/main" id="{A8182844-4347-4878-9694-3E65ED72F615}"/>
              </a:ext>
            </a:extLst>
          </p:cNvPr>
          <p:cNvSpPr>
            <a:spLocks noGrp="1"/>
          </p:cNvSpPr>
          <p:nvPr>
            <p:ph type="title"/>
          </p:nvPr>
        </p:nvSpPr>
        <p:spPr>
          <a:xfrm>
            <a:off x="6573656" y="2510354"/>
            <a:ext cx="3378820" cy="918646"/>
          </a:xfrm>
        </p:spPr>
        <p:txBody>
          <a:bodyPr/>
          <a:lstStyle/>
          <a:p>
            <a:r>
              <a:rPr lang="en-GB" dirty="0">
                <a:solidFill>
                  <a:schemeClr val="bg1"/>
                </a:solidFill>
                <a:effectLst>
                  <a:outerShdw blurRad="50800" dist="38100" dir="2700000" algn="tl" rotWithShape="0">
                    <a:prstClr val="black">
                      <a:alpha val="40000"/>
                    </a:prstClr>
                  </a:outerShdw>
                </a:effectLst>
              </a:rPr>
              <a:t>Quiz</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544" y="1516565"/>
            <a:ext cx="4418039" cy="4650059"/>
          </a:xfrm>
          <a:prstGeom prst="rect">
            <a:avLst/>
          </a:prstGeom>
        </p:spPr>
      </p:pic>
    </p:spTree>
    <p:extLst>
      <p:ext uri="{BB962C8B-B14F-4D97-AF65-F5344CB8AC3E}">
        <p14:creationId xmlns:p14="http://schemas.microsoft.com/office/powerpoint/2010/main" val="3547256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D8ED-8F29-4E13-AD3A-A00DAB3B6EC3}"/>
              </a:ext>
            </a:extLst>
          </p:cNvPr>
          <p:cNvSpPr>
            <a:spLocks noGrp="1"/>
          </p:cNvSpPr>
          <p:nvPr>
            <p:ph type="title"/>
          </p:nvPr>
        </p:nvSpPr>
        <p:spPr>
          <a:xfrm>
            <a:off x="833417" y="663646"/>
            <a:ext cx="10508768" cy="718667"/>
          </a:xfrm>
        </p:spPr>
        <p:txBody>
          <a:bodyPr/>
          <a:lstStyle/>
          <a:p>
            <a:pPr>
              <a:lnSpc>
                <a:spcPct val="100000"/>
              </a:lnSpc>
            </a:pPr>
            <a:r>
              <a:rPr lang="en-AU" sz="2800" b="1" dirty="0">
                <a:latin typeface="Lato" panose="020F0502020204030203"/>
                <a:ea typeface="Calibri" panose="020F0502020204030204" pitchFamily="34" charset="0"/>
                <a:cs typeface="Times New Roman" panose="02020603050405020304" pitchFamily="18" charset="0"/>
              </a:rPr>
              <a:t>1. </a:t>
            </a:r>
            <a:r>
              <a:rPr lang="en-AU" sz="2800" b="1" dirty="0"/>
              <a:t>How often must council meetings be held?</a:t>
            </a:r>
            <a:br>
              <a:rPr lang="en-AU" sz="2800" b="1" dirty="0"/>
            </a:br>
            <a:r>
              <a:rPr lang="en-AU" dirty="0"/>
              <a:t/>
            </a:r>
            <a:br>
              <a:rPr lang="en-AU" dirty="0"/>
            </a:br>
            <a:r>
              <a:rPr lang="en-GB" sz="2800" dirty="0">
                <a:latin typeface="Lato" panose="020F0502020204030203"/>
                <a:ea typeface="Calibri" panose="020F0502020204030204" pitchFamily="34" charset="0"/>
                <a:cs typeface="Times New Roman" panose="02020603050405020304" pitchFamily="18" charset="0"/>
              </a:rPr>
              <a:t/>
            </a:r>
            <a:br>
              <a:rPr lang="en-GB" sz="2800" dirty="0">
                <a:latin typeface="Lato" panose="020F0502020204030203"/>
                <a:ea typeface="Calibri" panose="020F0502020204030204" pitchFamily="34" charset="0"/>
                <a:cs typeface="Times New Roman" panose="02020603050405020304" pitchFamily="18" charset="0"/>
              </a:rPr>
            </a:br>
            <a:endParaRPr lang="en-GB" sz="2800" dirty="0"/>
          </a:p>
        </p:txBody>
      </p:sp>
      <p:sp>
        <p:nvSpPr>
          <p:cNvPr id="3" name="Content Placeholder 2">
            <a:extLst>
              <a:ext uri="{FF2B5EF4-FFF2-40B4-BE49-F238E27FC236}">
                <a16:creationId xmlns:a16="http://schemas.microsoft.com/office/drawing/2014/main" id="{D05DCC4A-2CA1-4C52-81CC-AC89F9CF5EF7}"/>
              </a:ext>
            </a:extLst>
          </p:cNvPr>
          <p:cNvSpPr>
            <a:spLocks noGrp="1"/>
          </p:cNvSpPr>
          <p:nvPr>
            <p:ph idx="1"/>
          </p:nvPr>
        </p:nvSpPr>
        <p:spPr>
          <a:xfrm>
            <a:off x="921099" y="1545261"/>
            <a:ext cx="10508768" cy="3913251"/>
          </a:xfrm>
        </p:spPr>
        <p:txBody>
          <a:bodyPr>
            <a:normAutofit/>
          </a:bodyPr>
          <a:lstStyle/>
          <a:p>
            <a:pPr marL="1408587" lvl="1" indent="-457200">
              <a:spcAft>
                <a:spcPts val="1000"/>
              </a:spcAft>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Every month</a:t>
            </a:r>
          </a:p>
          <a:p>
            <a:pPr marL="1408587" lvl="1" indent="-457200">
              <a:spcAft>
                <a:spcPts val="1000"/>
              </a:spcAft>
              <a:buFont typeface="+mj-lt"/>
              <a:buAutoNum type="alphaLcParenR"/>
            </a:pPr>
            <a:r>
              <a:rPr lang="en-AU" sz="2396" dirty="0" smtClean="0">
                <a:solidFill>
                  <a:srgbClr val="454347"/>
                </a:solidFill>
                <a:ea typeface="Lato Light" panose="020F0502020204030203" pitchFamily="34" charset="0"/>
                <a:cs typeface="Lato Light" panose="020F0502020204030203" pitchFamily="34" charset="0"/>
              </a:rPr>
              <a:t>Only when </a:t>
            </a:r>
            <a:r>
              <a:rPr lang="en-AU" sz="2396" dirty="0">
                <a:solidFill>
                  <a:srgbClr val="454347"/>
                </a:solidFill>
                <a:ea typeface="Lato Light" panose="020F0502020204030203" pitchFamily="34" charset="0"/>
                <a:cs typeface="Lato Light" panose="020F0502020204030203" pitchFamily="34" charset="0"/>
              </a:rPr>
              <a:t>there is business to </a:t>
            </a:r>
            <a:r>
              <a:rPr lang="en-AU" sz="2396" dirty="0" smtClean="0">
                <a:solidFill>
                  <a:srgbClr val="454347"/>
                </a:solidFill>
                <a:ea typeface="Lato Light" panose="020F0502020204030203" pitchFamily="34" charset="0"/>
                <a:cs typeface="Lato Light" panose="020F0502020204030203" pitchFamily="34" charset="0"/>
              </a:rPr>
              <a:t>consider</a:t>
            </a:r>
            <a:endParaRPr lang="en-AU" sz="2396" dirty="0">
              <a:solidFill>
                <a:srgbClr val="454347"/>
              </a:solidFill>
              <a:ea typeface="Lato Light" panose="020F0502020204030203" pitchFamily="34" charset="0"/>
              <a:cs typeface="Lato Light" panose="020F0502020204030203" pitchFamily="34" charset="0"/>
            </a:endParaRPr>
          </a:p>
          <a:p>
            <a:pPr marL="1408587" lvl="1" indent="-457200">
              <a:spcAft>
                <a:spcPts val="1000"/>
              </a:spcAft>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At least every 2 months</a:t>
            </a:r>
          </a:p>
          <a:p>
            <a:pPr marL="1408587" lvl="1" indent="-457200">
              <a:spcAft>
                <a:spcPts val="1000"/>
              </a:spcAft>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3 times a year</a:t>
            </a:r>
          </a:p>
          <a:p>
            <a:pPr>
              <a:spcAft>
                <a:spcPts val="1000"/>
              </a:spcAft>
            </a:pPr>
            <a:endParaRPr lang="en-AU" sz="1800" b="1" dirty="0">
              <a:solidFill>
                <a:srgbClr val="000000"/>
              </a:solidFill>
              <a:ea typeface="Calibri" panose="020F0502020204030204" pitchFamily="34" charset="0"/>
              <a:cs typeface="Lato" panose="020F0502020204030203"/>
            </a:endParaRPr>
          </a:p>
          <a:p>
            <a:pPr>
              <a:spcAft>
                <a:spcPts val="1200"/>
              </a:spcAft>
            </a:pPr>
            <a:r>
              <a:rPr lang="en-AU" sz="2400" b="1" dirty="0">
                <a:solidFill>
                  <a:srgbClr val="000000"/>
                </a:solidFill>
                <a:ea typeface="Calibri" panose="020F0502020204030204" pitchFamily="34" charset="0"/>
                <a:cs typeface="Lato" panose="020F0502020204030203"/>
              </a:rPr>
              <a:t>Correct. </a:t>
            </a:r>
            <a:r>
              <a:rPr lang="en-AU" dirty="0"/>
              <a:t>The first council meeting should be held within 21 days of the election and then councils should meet at least every 2 months. Most councils meet every month and have an information session/briefing before the meeting to go through the papers.</a:t>
            </a: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1255" y="2559052"/>
            <a:ext cx="366546" cy="300985"/>
          </a:xfrm>
          <a:prstGeom prst="rect">
            <a:avLst/>
          </a:prstGeom>
        </p:spPr>
      </p:pic>
    </p:spTree>
    <p:extLst>
      <p:ext uri="{BB962C8B-B14F-4D97-AF65-F5344CB8AC3E}">
        <p14:creationId xmlns:p14="http://schemas.microsoft.com/office/powerpoint/2010/main" val="200662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00B050"/>
                                      </p:to>
                                    </p:animClr>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D8ED-8F29-4E13-AD3A-A00DAB3B6EC3}"/>
              </a:ext>
            </a:extLst>
          </p:cNvPr>
          <p:cNvSpPr>
            <a:spLocks noGrp="1"/>
          </p:cNvSpPr>
          <p:nvPr>
            <p:ph type="title"/>
          </p:nvPr>
        </p:nvSpPr>
        <p:spPr>
          <a:xfrm>
            <a:off x="833417" y="663646"/>
            <a:ext cx="10508768" cy="718667"/>
          </a:xfrm>
        </p:spPr>
        <p:txBody>
          <a:bodyPr/>
          <a:lstStyle/>
          <a:p>
            <a:pPr>
              <a:lnSpc>
                <a:spcPct val="100000"/>
              </a:lnSpc>
            </a:pPr>
            <a:r>
              <a:rPr lang="en-AU" sz="2800" b="1" dirty="0">
                <a:latin typeface="Lato" panose="020F0502020204030203"/>
                <a:ea typeface="Calibri" panose="020F0502020204030204" pitchFamily="34" charset="0"/>
                <a:cs typeface="Times New Roman" panose="02020603050405020304" pitchFamily="18" charset="0"/>
              </a:rPr>
              <a:t>2. </a:t>
            </a:r>
            <a:r>
              <a:rPr lang="en-AU" sz="2800" dirty="0"/>
              <a:t>Who calls a council meeting?</a:t>
            </a:r>
            <a:r>
              <a:rPr lang="en-AU" dirty="0"/>
              <a:t/>
            </a:r>
            <a:br>
              <a:rPr lang="en-AU" dirty="0"/>
            </a:br>
            <a:r>
              <a:rPr lang="en-GB" sz="2800" dirty="0">
                <a:latin typeface="Lato" panose="020F0502020204030203"/>
                <a:ea typeface="Calibri" panose="020F0502020204030204" pitchFamily="34" charset="0"/>
                <a:cs typeface="Times New Roman" panose="02020603050405020304" pitchFamily="18" charset="0"/>
              </a:rPr>
              <a:t/>
            </a:r>
            <a:br>
              <a:rPr lang="en-GB" sz="2800" dirty="0">
                <a:latin typeface="Lato" panose="020F0502020204030203"/>
                <a:ea typeface="Calibri" panose="020F0502020204030204" pitchFamily="34" charset="0"/>
                <a:cs typeface="Times New Roman" panose="02020603050405020304" pitchFamily="18" charset="0"/>
              </a:rPr>
            </a:br>
            <a:endParaRPr lang="en-GB" sz="2800" dirty="0"/>
          </a:p>
        </p:txBody>
      </p:sp>
      <p:sp>
        <p:nvSpPr>
          <p:cNvPr id="3" name="Content Placeholder 2">
            <a:extLst>
              <a:ext uri="{FF2B5EF4-FFF2-40B4-BE49-F238E27FC236}">
                <a16:creationId xmlns:a16="http://schemas.microsoft.com/office/drawing/2014/main" id="{D05DCC4A-2CA1-4C52-81CC-AC89F9CF5EF7}"/>
              </a:ext>
            </a:extLst>
          </p:cNvPr>
          <p:cNvSpPr>
            <a:spLocks noGrp="1"/>
          </p:cNvSpPr>
          <p:nvPr>
            <p:ph idx="1"/>
          </p:nvPr>
        </p:nvSpPr>
        <p:spPr>
          <a:xfrm>
            <a:off x="921099" y="1545261"/>
            <a:ext cx="10508768" cy="3913251"/>
          </a:xfrm>
        </p:spPr>
        <p:txBody>
          <a:bodyPr/>
          <a:lstStyle/>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The Chair</a:t>
            </a: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The CEO</a:t>
            </a: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Council members</a:t>
            </a:r>
          </a:p>
          <a:p>
            <a:pPr>
              <a:spcAft>
                <a:spcPts val="1000"/>
              </a:spcAft>
            </a:pPr>
            <a:endParaRPr lang="en-AU" sz="1800" b="1" dirty="0">
              <a:solidFill>
                <a:srgbClr val="000000"/>
              </a:solidFill>
              <a:ea typeface="Calibri" panose="020F0502020204030204" pitchFamily="34" charset="0"/>
              <a:cs typeface="Lato" panose="020F0502020204030203"/>
            </a:endParaRPr>
          </a:p>
          <a:p>
            <a:pPr>
              <a:spcAft>
                <a:spcPts val="1200"/>
              </a:spcAft>
            </a:pPr>
            <a:r>
              <a:rPr lang="en-AU" sz="2400" b="1" dirty="0">
                <a:solidFill>
                  <a:srgbClr val="000000"/>
                </a:solidFill>
                <a:ea typeface="Calibri" panose="020F0502020204030204" pitchFamily="34" charset="0"/>
                <a:cs typeface="Lato" panose="020F0502020204030203"/>
              </a:rPr>
              <a:t>Correct. </a:t>
            </a:r>
            <a:r>
              <a:rPr lang="en-AU" dirty="0"/>
              <a:t>The CEO calls the council meeting.</a:t>
            </a: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2877" y="1897760"/>
            <a:ext cx="366546" cy="300985"/>
          </a:xfrm>
          <a:prstGeom prst="rect">
            <a:avLst/>
          </a:prstGeom>
        </p:spPr>
      </p:pic>
    </p:spTree>
    <p:extLst>
      <p:ext uri="{BB962C8B-B14F-4D97-AF65-F5344CB8AC3E}">
        <p14:creationId xmlns:p14="http://schemas.microsoft.com/office/powerpoint/2010/main" val="425837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
                                            <p:txEl>
                                              <p:pRg st="1" end="1"/>
                                            </p:txEl>
                                          </p:spTgt>
                                        </p:tgtEl>
                                        <p:attrNameLst>
                                          <p:attrName>style.color</p:attrName>
                                        </p:attrNameLst>
                                      </p:cBhvr>
                                      <p:to>
                                        <a:srgbClr val="00B050"/>
                                      </p:to>
                                    </p:animClr>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D8ED-8F29-4E13-AD3A-A00DAB3B6EC3}"/>
              </a:ext>
            </a:extLst>
          </p:cNvPr>
          <p:cNvSpPr>
            <a:spLocks noGrp="1"/>
          </p:cNvSpPr>
          <p:nvPr>
            <p:ph type="title"/>
          </p:nvPr>
        </p:nvSpPr>
        <p:spPr>
          <a:xfrm>
            <a:off x="833417" y="663646"/>
            <a:ext cx="10508768" cy="718667"/>
          </a:xfrm>
        </p:spPr>
        <p:txBody>
          <a:bodyPr/>
          <a:lstStyle/>
          <a:p>
            <a:pPr>
              <a:lnSpc>
                <a:spcPct val="100000"/>
              </a:lnSpc>
            </a:pPr>
            <a:r>
              <a:rPr lang="en-AU" sz="2800" b="1" dirty="0">
                <a:latin typeface="Lato" panose="020F0502020204030203"/>
                <a:ea typeface="Calibri" panose="020F0502020204030204" pitchFamily="34" charset="0"/>
                <a:cs typeface="Times New Roman" panose="02020603050405020304" pitchFamily="18" charset="0"/>
              </a:rPr>
              <a:t>3. </a:t>
            </a:r>
            <a:r>
              <a:rPr lang="en-AU" sz="2800" dirty="0"/>
              <a:t>What should a notice of meeting contain? </a:t>
            </a:r>
            <a:r>
              <a:rPr lang="en-AU" sz="2800" b="1" dirty="0">
                <a:latin typeface="+mn-lt"/>
              </a:rPr>
              <a:t/>
            </a:r>
            <a:br>
              <a:rPr lang="en-AU" sz="2800" b="1" dirty="0">
                <a:latin typeface="+mn-lt"/>
              </a:rPr>
            </a:br>
            <a:r>
              <a:rPr lang="en-AU" sz="2400" dirty="0">
                <a:latin typeface="+mn-lt"/>
              </a:rPr>
              <a:t>(select all that apply)</a:t>
            </a:r>
            <a:r>
              <a:rPr lang="en-AU" sz="2800" b="1" dirty="0">
                <a:latin typeface="+mn-lt"/>
              </a:rPr>
              <a:t/>
            </a:r>
            <a:br>
              <a:rPr lang="en-AU" sz="2800" b="1" dirty="0">
                <a:latin typeface="+mn-lt"/>
              </a:rPr>
            </a:br>
            <a:r>
              <a:rPr lang="en-AU" sz="2800" b="1" dirty="0">
                <a:latin typeface="+mn-lt"/>
              </a:rPr>
              <a:t/>
            </a:r>
            <a:br>
              <a:rPr lang="en-AU" sz="2800" b="1" dirty="0">
                <a:latin typeface="+mn-lt"/>
              </a:rPr>
            </a:br>
            <a:r>
              <a:rPr lang="en-GB" sz="2800" dirty="0">
                <a:latin typeface="Lato" panose="020F0502020204030203"/>
                <a:ea typeface="Calibri" panose="020F0502020204030204" pitchFamily="34" charset="0"/>
                <a:cs typeface="Times New Roman" panose="02020603050405020304" pitchFamily="18" charset="0"/>
              </a:rPr>
              <a:t/>
            </a:r>
            <a:br>
              <a:rPr lang="en-GB" sz="2800" dirty="0">
                <a:latin typeface="Lato" panose="020F0502020204030203"/>
                <a:ea typeface="Calibri" panose="020F0502020204030204" pitchFamily="34" charset="0"/>
                <a:cs typeface="Times New Roman" panose="02020603050405020304" pitchFamily="18" charset="0"/>
              </a:rPr>
            </a:br>
            <a:endParaRPr lang="en-GB" sz="2800" dirty="0"/>
          </a:p>
        </p:txBody>
      </p:sp>
      <p:sp>
        <p:nvSpPr>
          <p:cNvPr id="3" name="Content Placeholder 2">
            <a:extLst>
              <a:ext uri="{FF2B5EF4-FFF2-40B4-BE49-F238E27FC236}">
                <a16:creationId xmlns:a16="http://schemas.microsoft.com/office/drawing/2014/main" id="{D05DCC4A-2CA1-4C52-81CC-AC89F9CF5EF7}"/>
              </a:ext>
            </a:extLst>
          </p:cNvPr>
          <p:cNvSpPr>
            <a:spLocks noGrp="1"/>
          </p:cNvSpPr>
          <p:nvPr>
            <p:ph idx="1"/>
          </p:nvPr>
        </p:nvSpPr>
        <p:spPr>
          <a:xfrm>
            <a:off x="833417" y="1795782"/>
            <a:ext cx="10508768" cy="3913251"/>
          </a:xfrm>
        </p:spPr>
        <p:txBody>
          <a:bodyPr/>
          <a:lstStyle/>
          <a:p>
            <a:pPr marL="14085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Date, time and place of meeting</a:t>
            </a:r>
          </a:p>
          <a:p>
            <a:pPr marL="14085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The agenda</a:t>
            </a:r>
          </a:p>
          <a:p>
            <a:pPr marL="14085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Agenda or business papers to be considered at the meeting</a:t>
            </a:r>
          </a:p>
          <a:p>
            <a:pPr marL="14085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Details of conflicts of interest</a:t>
            </a:r>
          </a:p>
          <a:p>
            <a:pPr>
              <a:spcAft>
                <a:spcPts val="1000"/>
              </a:spcAft>
            </a:pPr>
            <a:endParaRPr lang="en-AU" sz="1800" b="1" dirty="0">
              <a:solidFill>
                <a:srgbClr val="000000"/>
              </a:solidFill>
              <a:ea typeface="Calibri" panose="020F0502020204030204" pitchFamily="34" charset="0"/>
              <a:cs typeface="Lato" panose="020F0502020204030203"/>
            </a:endParaRPr>
          </a:p>
          <a:p>
            <a:pPr>
              <a:spcAft>
                <a:spcPts val="1200"/>
              </a:spcAft>
            </a:pPr>
            <a:r>
              <a:rPr lang="en-AU" sz="2400" b="1" dirty="0">
                <a:solidFill>
                  <a:srgbClr val="000000"/>
                </a:solidFill>
                <a:ea typeface="Calibri" panose="020F0502020204030204" pitchFamily="34" charset="0"/>
                <a:cs typeface="Lato" panose="020F0502020204030203"/>
              </a:rPr>
              <a:t>Correct. </a:t>
            </a:r>
            <a:r>
              <a:rPr lang="en-AU" dirty="0"/>
              <a:t>The date, time and place of meeting and the agenda are most important. The notice of meeting might also contain papers to be considered at the meeting. Usually conflicts of interests would be dealt with at the meeting and would appear in the minutes, however if you have a conflict of interest then it is good to raise it with the CEO before the meeting.</a:t>
            </a: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851" y="2550745"/>
            <a:ext cx="366546" cy="30098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1484" y="2183979"/>
            <a:ext cx="366546" cy="30098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4159" y="1795782"/>
            <a:ext cx="366546" cy="300985"/>
          </a:xfrm>
          <a:prstGeom prst="rect">
            <a:avLst/>
          </a:prstGeom>
        </p:spPr>
      </p:pic>
    </p:spTree>
    <p:extLst>
      <p:ext uri="{BB962C8B-B14F-4D97-AF65-F5344CB8AC3E}">
        <p14:creationId xmlns:p14="http://schemas.microsoft.com/office/powerpoint/2010/main" val="90470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
                                            <p:txEl>
                                              <p:pRg st="0" end="0"/>
                                            </p:txEl>
                                          </p:spTgt>
                                        </p:tgtEl>
                                        <p:attrNameLst>
                                          <p:attrName>style.color</p:attrName>
                                        </p:attrNameLst>
                                      </p:cBhvr>
                                      <p:to>
                                        <a:srgbClr val="00B050"/>
                                      </p:to>
                                    </p:animClr>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1000" fill="hold"/>
                                        <p:tgtEl>
                                          <p:spTgt spid="3">
                                            <p:txEl>
                                              <p:pRg st="1" end="1"/>
                                            </p:txEl>
                                          </p:spTgt>
                                        </p:tgtEl>
                                        <p:attrNameLst>
                                          <p:attrName>style.color</p:attrName>
                                        </p:attrNameLst>
                                      </p:cBhvr>
                                      <p:to>
                                        <a:srgbClr val="00B050"/>
                                      </p:to>
                                    </p:animClr>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1000" fill="hold"/>
                                        <p:tgtEl>
                                          <p:spTgt spid="3">
                                            <p:txEl>
                                              <p:pRg st="2" end="2"/>
                                            </p:txEl>
                                          </p:spTgt>
                                        </p:tgtEl>
                                        <p:attrNameLst>
                                          <p:attrName>style.color</p:attrName>
                                        </p:attrNameLst>
                                      </p:cBhvr>
                                      <p:to>
                                        <a:srgbClr val="00B050"/>
                                      </p:to>
                                    </p:animClr>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D8ED-8F29-4E13-AD3A-A00DAB3B6EC3}"/>
              </a:ext>
            </a:extLst>
          </p:cNvPr>
          <p:cNvSpPr>
            <a:spLocks noGrp="1"/>
          </p:cNvSpPr>
          <p:nvPr>
            <p:ph type="title"/>
          </p:nvPr>
        </p:nvSpPr>
        <p:spPr>
          <a:xfrm>
            <a:off x="833417" y="663646"/>
            <a:ext cx="10508768" cy="718667"/>
          </a:xfrm>
        </p:spPr>
        <p:txBody>
          <a:bodyPr/>
          <a:lstStyle/>
          <a:p>
            <a:pPr>
              <a:lnSpc>
                <a:spcPct val="100000"/>
              </a:lnSpc>
            </a:pPr>
            <a:r>
              <a:rPr lang="en-AU" sz="2800" b="1" dirty="0">
                <a:latin typeface="Lato" panose="020F0502020204030203"/>
                <a:ea typeface="Calibri" panose="020F0502020204030204" pitchFamily="34" charset="0"/>
                <a:cs typeface="Times New Roman" panose="02020603050405020304" pitchFamily="18" charset="0"/>
              </a:rPr>
              <a:t>4. </a:t>
            </a:r>
            <a:r>
              <a:rPr lang="en-AU" sz="2800" dirty="0"/>
              <a:t>How much notice is required for an ordinary meeting of council?</a:t>
            </a:r>
            <a:br>
              <a:rPr lang="en-AU" sz="2800" dirty="0"/>
            </a:br>
            <a:r>
              <a:rPr lang="en-GB" sz="2800" dirty="0">
                <a:latin typeface="Lato" panose="020F0502020204030203"/>
                <a:ea typeface="Calibri" panose="020F0502020204030204" pitchFamily="34" charset="0"/>
                <a:cs typeface="Times New Roman" panose="02020603050405020304" pitchFamily="18" charset="0"/>
              </a:rPr>
              <a:t/>
            </a:r>
            <a:br>
              <a:rPr lang="en-GB" sz="2800" dirty="0">
                <a:latin typeface="Lato" panose="020F0502020204030203"/>
                <a:ea typeface="Calibri" panose="020F0502020204030204" pitchFamily="34" charset="0"/>
                <a:cs typeface="Times New Roman" panose="02020603050405020304" pitchFamily="18" charset="0"/>
              </a:rPr>
            </a:br>
            <a:endParaRPr lang="en-GB" sz="2800" dirty="0"/>
          </a:p>
        </p:txBody>
      </p:sp>
      <p:sp>
        <p:nvSpPr>
          <p:cNvPr id="3" name="Content Placeholder 2">
            <a:extLst>
              <a:ext uri="{FF2B5EF4-FFF2-40B4-BE49-F238E27FC236}">
                <a16:creationId xmlns:a16="http://schemas.microsoft.com/office/drawing/2014/main" id="{D05DCC4A-2CA1-4C52-81CC-AC89F9CF5EF7}"/>
              </a:ext>
            </a:extLst>
          </p:cNvPr>
          <p:cNvSpPr>
            <a:spLocks noGrp="1"/>
          </p:cNvSpPr>
          <p:nvPr>
            <p:ph idx="1"/>
          </p:nvPr>
        </p:nvSpPr>
        <p:spPr>
          <a:xfrm>
            <a:off x="921099" y="1744044"/>
            <a:ext cx="10508768" cy="3913251"/>
          </a:xfrm>
        </p:spPr>
        <p:txBody>
          <a:bodyPr/>
          <a:lstStyle/>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A week</a:t>
            </a: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A month</a:t>
            </a: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3 business days</a:t>
            </a: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4 hours</a:t>
            </a:r>
          </a:p>
          <a:p>
            <a:pPr>
              <a:spcAft>
                <a:spcPts val="1000"/>
              </a:spcAft>
            </a:pPr>
            <a:endParaRPr lang="en-AU" sz="1800" b="1" dirty="0">
              <a:solidFill>
                <a:srgbClr val="000000"/>
              </a:solidFill>
              <a:ea typeface="Calibri" panose="020F0502020204030204" pitchFamily="34" charset="0"/>
              <a:cs typeface="Lato" panose="020F0502020204030203"/>
            </a:endParaRPr>
          </a:p>
          <a:p>
            <a:pPr>
              <a:spcAft>
                <a:spcPts val="1200"/>
              </a:spcAft>
            </a:pPr>
            <a:r>
              <a:rPr lang="en-AU" sz="2400" b="1" dirty="0">
                <a:solidFill>
                  <a:srgbClr val="000000"/>
                </a:solidFill>
                <a:ea typeface="Calibri" panose="020F0502020204030204" pitchFamily="34" charset="0"/>
                <a:cs typeface="Lato" panose="020F0502020204030203"/>
              </a:rPr>
              <a:t>Correct. </a:t>
            </a:r>
            <a:r>
              <a:rPr lang="en-AU" dirty="0"/>
              <a:t>3 business days notice is required for an ordinary meeting. For a special meeting only 4 hours’ notice is required although the more notice that is provided the better it is for council to prepare for the meeting.</a:t>
            </a: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828" y="2513305"/>
            <a:ext cx="366546" cy="300985"/>
          </a:xfrm>
          <a:prstGeom prst="rect">
            <a:avLst/>
          </a:prstGeom>
        </p:spPr>
      </p:pic>
    </p:spTree>
    <p:extLst>
      <p:ext uri="{BB962C8B-B14F-4D97-AF65-F5344CB8AC3E}">
        <p14:creationId xmlns:p14="http://schemas.microsoft.com/office/powerpoint/2010/main" val="198710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
                                            <p:txEl>
                                              <p:pRg st="2" end="2"/>
                                            </p:txEl>
                                          </p:spTgt>
                                        </p:tgtEl>
                                        <p:attrNameLst>
                                          <p:attrName>style.color</p:attrName>
                                        </p:attrNameLst>
                                      </p:cBhvr>
                                      <p:to>
                                        <a:srgbClr val="00B050"/>
                                      </p:to>
                                    </p:animClr>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7E06-6319-41FE-B385-C80FBC5CB8D6}"/>
              </a:ext>
            </a:extLst>
          </p:cNvPr>
          <p:cNvSpPr>
            <a:spLocks noGrp="1"/>
          </p:cNvSpPr>
          <p:nvPr>
            <p:ph type="title"/>
          </p:nvPr>
        </p:nvSpPr>
        <p:spPr>
          <a:xfrm>
            <a:off x="850509" y="493498"/>
            <a:ext cx="10508768" cy="695794"/>
          </a:xfrm>
        </p:spPr>
        <p:txBody>
          <a:bodyPr/>
          <a:lstStyle/>
          <a:p>
            <a:r>
              <a:rPr lang="en-AU" sz="2800" b="1" dirty="0">
                <a:latin typeface="Lato" panose="020F0502020204030203"/>
                <a:ea typeface="Calibri" panose="020F0502020204030204" pitchFamily="34" charset="0"/>
                <a:cs typeface="Times New Roman" panose="02020603050405020304" pitchFamily="18" charset="0"/>
              </a:rPr>
              <a:t>5. A special meeting of council can only deal with the specific business it is called for.</a:t>
            </a:r>
            <a:endParaRPr lang="en-GB" sz="4800" dirty="0"/>
          </a:p>
        </p:txBody>
      </p:sp>
      <p:sp>
        <p:nvSpPr>
          <p:cNvPr id="3" name="Content Placeholder 2">
            <a:extLst>
              <a:ext uri="{FF2B5EF4-FFF2-40B4-BE49-F238E27FC236}">
                <a16:creationId xmlns:a16="http://schemas.microsoft.com/office/drawing/2014/main" id="{43A815B7-F5B6-4DED-B0E4-F34E7A185E67}"/>
              </a:ext>
            </a:extLst>
          </p:cNvPr>
          <p:cNvSpPr>
            <a:spLocks noGrp="1"/>
          </p:cNvSpPr>
          <p:nvPr>
            <p:ph idx="1"/>
          </p:nvPr>
        </p:nvSpPr>
        <p:spPr>
          <a:xfrm>
            <a:off x="850509" y="1871687"/>
            <a:ext cx="10508768" cy="4408312"/>
          </a:xfrm>
        </p:spPr>
        <p:txBody>
          <a:bodyPr>
            <a:normAutofit/>
          </a:bodyPr>
          <a:lstStyle/>
          <a:p>
            <a:pPr marL="1408587" lvl="1" indent="-457200">
              <a:spcAft>
                <a:spcPts val="1000"/>
              </a:spcAft>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Yes</a:t>
            </a:r>
          </a:p>
          <a:p>
            <a:pPr marL="1408587" lvl="1" indent="-457200">
              <a:spcAft>
                <a:spcPts val="1000"/>
              </a:spcAft>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No</a:t>
            </a:r>
            <a:r>
              <a:rPr lang="en-GB" sz="2396" dirty="0">
                <a:solidFill>
                  <a:srgbClr val="454347"/>
                </a:solidFill>
                <a:ea typeface="Lato Light" panose="020F0502020204030203" pitchFamily="34" charset="0"/>
                <a:cs typeface="Lato Light" panose="020F0502020204030203" pitchFamily="34" charset="0"/>
              </a:rPr>
              <a:t/>
            </a:r>
            <a:br>
              <a:rPr lang="en-GB" sz="2396" dirty="0">
                <a:solidFill>
                  <a:srgbClr val="454347"/>
                </a:solidFill>
                <a:ea typeface="Lato Light" panose="020F0502020204030203" pitchFamily="34" charset="0"/>
                <a:cs typeface="Lato Light" panose="020F0502020204030203" pitchFamily="34" charset="0"/>
              </a:rPr>
            </a:br>
            <a:endParaRPr lang="en-AU" sz="2400" b="1" dirty="0">
              <a:solidFill>
                <a:srgbClr val="000000"/>
              </a:solidFill>
              <a:effectLst/>
              <a:latin typeface="Lato" panose="020F0502020204030203"/>
              <a:ea typeface="Calibri" panose="020F0502020204030204" pitchFamily="34" charset="0"/>
              <a:cs typeface="Lato" panose="020F0502020204030203"/>
            </a:endParaRPr>
          </a:p>
          <a:p>
            <a:pPr>
              <a:spcAft>
                <a:spcPts val="1200"/>
              </a:spcAft>
            </a:pPr>
            <a:r>
              <a:rPr lang="en-AU" sz="2400" b="1" dirty="0">
                <a:solidFill>
                  <a:srgbClr val="000000"/>
                </a:solidFill>
                <a:effectLst/>
                <a:latin typeface="Lato" panose="020F0502020204030203"/>
                <a:ea typeface="Calibri" panose="020F0502020204030204" pitchFamily="34" charset="0"/>
                <a:cs typeface="Lato" panose="020F0502020204030203"/>
              </a:rPr>
              <a:t>Correct. </a:t>
            </a:r>
            <a:r>
              <a:rPr lang="en-AU" dirty="0"/>
              <a:t>Special meetings are unusual and so only deal with urgent or special matters. Usually the general business of council would be dealt with at ordinary meetings.</a:t>
            </a:r>
            <a:endParaRPr lang="en-GB"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0407" y="1871687"/>
            <a:ext cx="366546" cy="300986"/>
          </a:xfrm>
          <a:prstGeom prst="rect">
            <a:avLst/>
          </a:prstGeom>
        </p:spPr>
      </p:pic>
    </p:spTree>
    <p:extLst>
      <p:ext uri="{BB962C8B-B14F-4D97-AF65-F5344CB8AC3E}">
        <p14:creationId xmlns:p14="http://schemas.microsoft.com/office/powerpoint/2010/main" val="355526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
                                            <p:txEl>
                                              <p:pRg st="0" end="0"/>
                                            </p:txEl>
                                          </p:spTgt>
                                        </p:tgtEl>
                                        <p:attrNameLst>
                                          <p:attrName>style.color</p:attrName>
                                        </p:attrNameLst>
                                      </p:cBhvr>
                                      <p:to>
                                        <a:srgbClr val="00B050"/>
                                      </p:to>
                                    </p:animClr>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DF31-BF84-4FD9-A2FD-0E5DDC0EF70C}"/>
              </a:ext>
            </a:extLst>
          </p:cNvPr>
          <p:cNvSpPr>
            <a:spLocks noGrp="1"/>
          </p:cNvSpPr>
          <p:nvPr>
            <p:ph type="title"/>
          </p:nvPr>
        </p:nvSpPr>
        <p:spPr/>
        <p:txBody>
          <a:bodyPr/>
          <a:lstStyle/>
          <a:p>
            <a:r>
              <a:rPr lang="en-AU" sz="2800" b="1" dirty="0">
                <a:latin typeface="Lato" panose="020F0502020204030203"/>
                <a:ea typeface="Calibri" panose="020F0502020204030204" pitchFamily="34" charset="0"/>
                <a:cs typeface="Times New Roman" panose="02020603050405020304" pitchFamily="18" charset="0"/>
              </a:rPr>
              <a:t>6. What is a quorum (the minimum number of members required for a council meeting to conduct business)?</a:t>
            </a:r>
            <a:endParaRPr lang="en-GB" sz="2800" dirty="0"/>
          </a:p>
        </p:txBody>
      </p:sp>
      <p:sp>
        <p:nvSpPr>
          <p:cNvPr id="3" name="Content Placeholder 2">
            <a:extLst>
              <a:ext uri="{FF2B5EF4-FFF2-40B4-BE49-F238E27FC236}">
                <a16:creationId xmlns:a16="http://schemas.microsoft.com/office/drawing/2014/main" id="{3D857038-4D7E-4B45-8C69-13E18FED5FF6}"/>
              </a:ext>
            </a:extLst>
          </p:cNvPr>
          <p:cNvSpPr>
            <a:spLocks noGrp="1"/>
          </p:cNvSpPr>
          <p:nvPr>
            <p:ph idx="1"/>
          </p:nvPr>
        </p:nvSpPr>
        <p:spPr>
          <a:xfrm>
            <a:off x="867600" y="1860979"/>
            <a:ext cx="10508768" cy="4408312"/>
          </a:xfrm>
        </p:spPr>
        <p:txBody>
          <a:bodyPr>
            <a:normAutofit/>
          </a:bodyPr>
          <a:lstStyle/>
          <a:p>
            <a:pPr marL="1408587" lvl="1" indent="-457200">
              <a:spcAft>
                <a:spcPts val="1000"/>
              </a:spcAft>
              <a:buFont typeface="+mj-lt"/>
              <a:buAutoNum type="alphaLcParenR"/>
            </a:pPr>
            <a:r>
              <a:rPr lang="en-AU" dirty="0">
                <a:solidFill>
                  <a:srgbClr val="000000"/>
                </a:solidFill>
                <a:ea typeface="Calibri" panose="020F0502020204030204" pitchFamily="34" charset="0"/>
                <a:cs typeface="Lato" panose="020F0502020204030203"/>
              </a:rPr>
              <a:t>Two-thirds of the members</a:t>
            </a:r>
          </a:p>
          <a:p>
            <a:pPr marL="1408587" lvl="1" indent="-457200">
              <a:spcAft>
                <a:spcPts val="1000"/>
              </a:spcAft>
              <a:buFont typeface="+mj-lt"/>
              <a:buAutoNum type="alphaLcParenR"/>
            </a:pPr>
            <a:r>
              <a:rPr lang="en-AU" dirty="0">
                <a:solidFill>
                  <a:srgbClr val="000000"/>
                </a:solidFill>
                <a:ea typeface="Calibri" panose="020F0502020204030204" pitchFamily="34" charset="0"/>
                <a:cs typeface="Lato" panose="020F0502020204030203"/>
              </a:rPr>
              <a:t>All of the members</a:t>
            </a:r>
          </a:p>
          <a:p>
            <a:pPr marL="1408587" lvl="1" indent="-457200">
              <a:spcAft>
                <a:spcPts val="1000"/>
              </a:spcAft>
              <a:buFont typeface="+mj-lt"/>
              <a:buAutoNum type="alphaLcParenR"/>
            </a:pPr>
            <a:r>
              <a:rPr lang="en-AU" dirty="0">
                <a:solidFill>
                  <a:srgbClr val="000000"/>
                </a:solidFill>
                <a:ea typeface="Calibri" panose="020F0502020204030204" pitchFamily="34" charset="0"/>
                <a:cs typeface="Lato" panose="020F0502020204030203"/>
              </a:rPr>
              <a:t>The majority of members</a:t>
            </a:r>
          </a:p>
          <a:p>
            <a:pPr marL="1408587" lvl="1" indent="-457200">
              <a:spcAft>
                <a:spcPts val="1000"/>
              </a:spcAft>
              <a:buFont typeface="+mj-lt"/>
              <a:buAutoNum type="alphaLcParenR"/>
            </a:pPr>
            <a:r>
              <a:rPr lang="en-AU" dirty="0">
                <a:solidFill>
                  <a:srgbClr val="000000"/>
                </a:solidFill>
                <a:ea typeface="Calibri" panose="020F0502020204030204" pitchFamily="34" charset="0"/>
                <a:cs typeface="Lato" panose="020F0502020204030203"/>
              </a:rPr>
              <a:t>The chair and one other member</a:t>
            </a:r>
          </a:p>
          <a:p>
            <a:pPr>
              <a:spcAft>
                <a:spcPts val="1000"/>
              </a:spcAft>
            </a:pPr>
            <a:endParaRPr lang="en-AU" sz="2400" b="1" dirty="0">
              <a:solidFill>
                <a:srgbClr val="000000"/>
              </a:solidFill>
              <a:effectLst/>
              <a:latin typeface="Lato" panose="020F0502020204030203"/>
              <a:ea typeface="Calibri" panose="020F0502020204030204" pitchFamily="34" charset="0"/>
              <a:cs typeface="Lato" panose="020F0502020204030203"/>
            </a:endParaRPr>
          </a:p>
          <a:p>
            <a:pPr>
              <a:spcAft>
                <a:spcPts val="1200"/>
              </a:spcAft>
            </a:pPr>
            <a:r>
              <a:rPr lang="en-AU" sz="2400" b="1" dirty="0">
                <a:solidFill>
                  <a:srgbClr val="000000"/>
                </a:solidFill>
                <a:effectLst/>
                <a:latin typeface="Lato" panose="020F0502020204030203"/>
                <a:ea typeface="Calibri" panose="020F0502020204030204" pitchFamily="34" charset="0"/>
                <a:cs typeface="Lato" panose="020F0502020204030203"/>
              </a:rPr>
              <a:t>Correct. </a:t>
            </a:r>
            <a:r>
              <a:rPr lang="en-AU" dirty="0"/>
              <a:t>For a meeting to conduct business a majority of members have to be in attendance. If you have 10 councillors a quorum would be 6 councillors.</a:t>
            </a:r>
            <a:endParaRPr lang="en-GB"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711" y="2904620"/>
            <a:ext cx="366546" cy="300985"/>
          </a:xfrm>
          <a:prstGeom prst="rect">
            <a:avLst/>
          </a:prstGeom>
        </p:spPr>
      </p:pic>
    </p:spTree>
    <p:extLst>
      <p:ext uri="{BB962C8B-B14F-4D97-AF65-F5344CB8AC3E}">
        <p14:creationId xmlns:p14="http://schemas.microsoft.com/office/powerpoint/2010/main" val="304837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
                                            <p:txEl>
                                              <p:pRg st="2" end="2"/>
                                            </p:txEl>
                                          </p:spTgt>
                                        </p:tgtEl>
                                        <p:attrNameLst>
                                          <p:attrName>style.color</p:attrName>
                                        </p:attrNameLst>
                                      </p:cBhvr>
                                      <p:to>
                                        <a:srgbClr val="00B050"/>
                                      </p:to>
                                    </p:animClr>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7E06-6319-41FE-B385-C80FBC5CB8D6}"/>
              </a:ext>
            </a:extLst>
          </p:cNvPr>
          <p:cNvSpPr>
            <a:spLocks noGrp="1"/>
          </p:cNvSpPr>
          <p:nvPr>
            <p:ph type="title"/>
          </p:nvPr>
        </p:nvSpPr>
        <p:spPr>
          <a:xfrm>
            <a:off x="850509" y="493498"/>
            <a:ext cx="10508768" cy="695794"/>
          </a:xfrm>
        </p:spPr>
        <p:txBody>
          <a:bodyPr/>
          <a:lstStyle/>
          <a:p>
            <a:r>
              <a:rPr lang="en-AU" sz="2800" b="1" dirty="0">
                <a:latin typeface="Lato" panose="020F0502020204030203"/>
                <a:ea typeface="Calibri" panose="020F0502020204030204" pitchFamily="34" charset="0"/>
                <a:cs typeface="Times New Roman" panose="02020603050405020304" pitchFamily="18" charset="0"/>
              </a:rPr>
              <a:t>7. A decision is carried or made by council if it is:</a:t>
            </a:r>
            <a:endParaRPr lang="en-GB" sz="4800" dirty="0"/>
          </a:p>
        </p:txBody>
      </p:sp>
      <p:sp>
        <p:nvSpPr>
          <p:cNvPr id="3" name="Content Placeholder 2">
            <a:extLst>
              <a:ext uri="{FF2B5EF4-FFF2-40B4-BE49-F238E27FC236}">
                <a16:creationId xmlns:a16="http://schemas.microsoft.com/office/drawing/2014/main" id="{43A815B7-F5B6-4DED-B0E4-F34E7A185E67}"/>
              </a:ext>
            </a:extLst>
          </p:cNvPr>
          <p:cNvSpPr>
            <a:spLocks noGrp="1"/>
          </p:cNvSpPr>
          <p:nvPr>
            <p:ph idx="1"/>
          </p:nvPr>
        </p:nvSpPr>
        <p:spPr>
          <a:xfrm>
            <a:off x="850509" y="1473858"/>
            <a:ext cx="10508768" cy="4408312"/>
          </a:xfrm>
        </p:spPr>
        <p:txBody>
          <a:bodyPr>
            <a:normAutofit/>
          </a:bodyPr>
          <a:lstStyle/>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Supported by all members</a:t>
            </a: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Passed by a majority of members present</a:t>
            </a: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Supported by the </a:t>
            </a:r>
            <a:r>
              <a:rPr lang="en-AU" sz="2396" dirty="0" smtClean="0">
                <a:solidFill>
                  <a:srgbClr val="454347"/>
                </a:solidFill>
                <a:ea typeface="Lato Light" panose="020F0502020204030203" pitchFamily="34" charset="0"/>
                <a:cs typeface="Lato Light" panose="020F0502020204030203" pitchFamily="34" charset="0"/>
              </a:rPr>
              <a:t>chair only</a:t>
            </a:r>
            <a:endParaRPr lang="en-AU" sz="2396" dirty="0">
              <a:solidFill>
                <a:srgbClr val="454347"/>
              </a:solidFill>
              <a:ea typeface="Lato Light" panose="020F0502020204030203" pitchFamily="34" charset="0"/>
              <a:cs typeface="Lato Light" panose="020F0502020204030203" pitchFamily="34" charset="0"/>
            </a:endParaRP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Passed by two thirds of the members</a:t>
            </a:r>
            <a:r>
              <a:rPr lang="en-GB" sz="2396" dirty="0">
                <a:solidFill>
                  <a:srgbClr val="454347"/>
                </a:solidFill>
                <a:ea typeface="Lato Light" panose="020F0502020204030203" pitchFamily="34" charset="0"/>
                <a:cs typeface="Lato Light" panose="020F0502020204030203" pitchFamily="34" charset="0"/>
              </a:rPr>
              <a:t/>
            </a:r>
            <a:br>
              <a:rPr lang="en-GB" sz="2396" dirty="0">
                <a:solidFill>
                  <a:srgbClr val="454347"/>
                </a:solidFill>
                <a:ea typeface="Lato Light" panose="020F0502020204030203" pitchFamily="34" charset="0"/>
                <a:cs typeface="Lato Light" panose="020F0502020204030203" pitchFamily="34" charset="0"/>
              </a:rPr>
            </a:br>
            <a:endParaRPr lang="en-AU" sz="2400" b="1" dirty="0">
              <a:solidFill>
                <a:srgbClr val="000000"/>
              </a:solidFill>
              <a:effectLst/>
              <a:latin typeface="Lato" panose="020F0502020204030203"/>
              <a:ea typeface="Calibri" panose="020F0502020204030204" pitchFamily="34" charset="0"/>
              <a:cs typeface="Lato" panose="020F0502020204030203"/>
            </a:endParaRPr>
          </a:p>
          <a:p>
            <a:pPr>
              <a:spcAft>
                <a:spcPts val="1200"/>
              </a:spcAft>
            </a:pPr>
            <a:r>
              <a:rPr lang="en-AU" sz="2400" b="1" dirty="0">
                <a:solidFill>
                  <a:srgbClr val="000000"/>
                </a:solidFill>
                <a:effectLst/>
                <a:latin typeface="Lato" panose="020F0502020204030203"/>
                <a:ea typeface="Calibri" panose="020F0502020204030204" pitchFamily="34" charset="0"/>
                <a:cs typeface="Lato" panose="020F0502020204030203"/>
              </a:rPr>
              <a:t>Correct. </a:t>
            </a:r>
            <a:r>
              <a:rPr lang="en-AU" dirty="0"/>
              <a:t>A decision is passed when a majority of the members at the meeting support it.  If a decision is made by council all members must stand up for that decision even if they argued against it in the council meeting.</a:t>
            </a:r>
            <a:endParaRPr lang="en-GB"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2988" y="1820823"/>
            <a:ext cx="366546" cy="300986"/>
          </a:xfrm>
          <a:prstGeom prst="rect">
            <a:avLst/>
          </a:prstGeom>
        </p:spPr>
      </p:pic>
    </p:spTree>
    <p:extLst>
      <p:ext uri="{BB962C8B-B14F-4D97-AF65-F5344CB8AC3E}">
        <p14:creationId xmlns:p14="http://schemas.microsoft.com/office/powerpoint/2010/main" val="286728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
                                            <p:txEl>
                                              <p:pRg st="1" end="1"/>
                                            </p:txEl>
                                          </p:spTgt>
                                        </p:tgtEl>
                                        <p:attrNameLst>
                                          <p:attrName>style.color</p:attrName>
                                        </p:attrNameLst>
                                      </p:cBhvr>
                                      <p:to>
                                        <a:srgbClr val="00B050"/>
                                      </p:to>
                                    </p:animClr>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529" y="-297"/>
            <a:ext cx="12193057" cy="6858594"/>
          </a:xfrm>
          <a:prstGeom prst="rect">
            <a:avLst/>
          </a:prstGeom>
        </p:spPr>
      </p:pic>
      <p:sp>
        <p:nvSpPr>
          <p:cNvPr id="6" name="Rounded Rectangle 5"/>
          <p:cNvSpPr/>
          <p:nvPr/>
        </p:nvSpPr>
        <p:spPr>
          <a:xfrm>
            <a:off x="2134567" y="1232453"/>
            <a:ext cx="8219661" cy="4393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6">
            <a:extLst/>
          </a:blip>
          <a:stretch>
            <a:fillRect/>
          </a:stretch>
        </p:blipFill>
        <p:spPr>
          <a:xfrm>
            <a:off x="5171039" y="2431463"/>
            <a:ext cx="2146719" cy="1995074"/>
          </a:xfrm>
          <a:prstGeom prst="rect">
            <a:avLst/>
          </a:prstGeom>
        </p:spPr>
      </p:pic>
      <p:sp>
        <p:nvSpPr>
          <p:cNvPr id="10" name="Title 1">
            <a:extLst>
              <a:ext uri="{FF2B5EF4-FFF2-40B4-BE49-F238E27FC236}">
                <a16:creationId xmlns:a16="http://schemas.microsoft.com/office/drawing/2014/main" id="{13E31889-0FBA-4C8E-ADED-8C438844B4FB}"/>
              </a:ext>
            </a:extLst>
          </p:cNvPr>
          <p:cNvSpPr>
            <a:spLocks noGrp="1"/>
          </p:cNvSpPr>
          <p:nvPr>
            <p:ph type="title"/>
          </p:nvPr>
        </p:nvSpPr>
        <p:spPr>
          <a:xfrm>
            <a:off x="867600" y="355998"/>
            <a:ext cx="10508768" cy="718667"/>
          </a:xfrm>
        </p:spPr>
        <p:txBody>
          <a:bodyPr>
            <a:normAutofit/>
          </a:bodyPr>
          <a:lstStyle/>
          <a:p>
            <a:r>
              <a:rPr lang="en-GB" dirty="0">
                <a:solidFill>
                  <a:schemeClr val="bg1"/>
                </a:solidFill>
                <a:effectLst>
                  <a:outerShdw blurRad="50800" dist="38100" dir="2700000" algn="tl" rotWithShape="0">
                    <a:prstClr val="black">
                      <a:alpha val="40000"/>
                    </a:prstClr>
                  </a:outerShdw>
                </a:effectLst>
              </a:rPr>
              <a:t>Video introduction</a:t>
            </a:r>
          </a:p>
        </p:txBody>
      </p:sp>
      <p:pic>
        <p:nvPicPr>
          <p:cNvPr id="2" name="Council Decision Making - captions 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88457" y="1232453"/>
            <a:ext cx="8534400" cy="4800600"/>
          </a:xfrm>
          <a:prstGeom prst="rect">
            <a:avLst/>
          </a:prstGeom>
        </p:spPr>
      </p:pic>
    </p:spTree>
    <p:extLst>
      <p:ext uri="{BB962C8B-B14F-4D97-AF65-F5344CB8AC3E}">
        <p14:creationId xmlns:p14="http://schemas.microsoft.com/office/powerpoint/2010/main" val="517850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DF31-BF84-4FD9-A2FD-0E5DDC0EF70C}"/>
              </a:ext>
            </a:extLst>
          </p:cNvPr>
          <p:cNvSpPr>
            <a:spLocks noGrp="1"/>
          </p:cNvSpPr>
          <p:nvPr>
            <p:ph type="title"/>
          </p:nvPr>
        </p:nvSpPr>
        <p:spPr/>
        <p:txBody>
          <a:bodyPr/>
          <a:lstStyle/>
          <a:p>
            <a:r>
              <a:rPr lang="en-AU" sz="2800" b="1" dirty="0">
                <a:latin typeface="Lato" panose="020F0502020204030203"/>
                <a:ea typeface="Calibri" panose="020F0502020204030204" pitchFamily="34" charset="0"/>
                <a:cs typeface="Times New Roman" panose="02020603050405020304" pitchFamily="18" charset="0"/>
              </a:rPr>
              <a:t>8. It is important that all council members have their say but the council acts together as a group to make decisions.</a:t>
            </a:r>
            <a:endParaRPr lang="en-GB" sz="2800" dirty="0"/>
          </a:p>
        </p:txBody>
      </p:sp>
      <p:sp>
        <p:nvSpPr>
          <p:cNvPr id="3" name="Content Placeholder 2">
            <a:extLst>
              <a:ext uri="{FF2B5EF4-FFF2-40B4-BE49-F238E27FC236}">
                <a16:creationId xmlns:a16="http://schemas.microsoft.com/office/drawing/2014/main" id="{3D857038-4D7E-4B45-8C69-13E18FED5FF6}"/>
              </a:ext>
            </a:extLst>
          </p:cNvPr>
          <p:cNvSpPr>
            <a:spLocks noGrp="1"/>
          </p:cNvSpPr>
          <p:nvPr>
            <p:ph idx="1"/>
          </p:nvPr>
        </p:nvSpPr>
        <p:spPr>
          <a:xfrm>
            <a:off x="867600" y="1815368"/>
            <a:ext cx="10508768" cy="4408312"/>
          </a:xfrm>
        </p:spPr>
        <p:txBody>
          <a:bodyPr>
            <a:normAutofit/>
          </a:bodyPr>
          <a:lstStyle/>
          <a:p>
            <a:pPr marL="1408587" lvl="1" indent="-457200">
              <a:spcAft>
                <a:spcPts val="1000"/>
              </a:spcAft>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Yes</a:t>
            </a:r>
          </a:p>
          <a:p>
            <a:pPr marL="1408587" lvl="1" indent="-457200">
              <a:spcAft>
                <a:spcPts val="1000"/>
              </a:spcAft>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No</a:t>
            </a:r>
          </a:p>
          <a:p>
            <a:pPr lvl="1" indent="0">
              <a:spcAft>
                <a:spcPts val="1000"/>
              </a:spcAft>
              <a:buNone/>
            </a:pPr>
            <a:endParaRPr lang="en-AU" sz="2400" b="1" dirty="0">
              <a:solidFill>
                <a:srgbClr val="000000"/>
              </a:solidFill>
              <a:effectLst/>
              <a:latin typeface="Lato" panose="020F0502020204030203"/>
              <a:ea typeface="Calibri" panose="020F0502020204030204" pitchFamily="34" charset="0"/>
              <a:cs typeface="Lato" panose="020F0502020204030203"/>
            </a:endParaRPr>
          </a:p>
          <a:p>
            <a:pPr>
              <a:spcAft>
                <a:spcPts val="1200"/>
              </a:spcAft>
            </a:pPr>
            <a:r>
              <a:rPr lang="en-AU" sz="2400" b="1" dirty="0">
                <a:solidFill>
                  <a:srgbClr val="000000"/>
                </a:solidFill>
                <a:effectLst/>
                <a:latin typeface="Lato" panose="020F0502020204030203"/>
                <a:ea typeface="Calibri" panose="020F0502020204030204" pitchFamily="34" charset="0"/>
                <a:cs typeface="Lato" panose="020F0502020204030203"/>
              </a:rPr>
              <a:t>Correct. </a:t>
            </a:r>
            <a:r>
              <a:rPr lang="en-AU" dirty="0"/>
              <a:t>The </a:t>
            </a:r>
            <a:r>
              <a:rPr lang="en-AU" dirty="0" smtClean="0"/>
              <a:t>council members </a:t>
            </a:r>
            <a:r>
              <a:rPr lang="en-AU" dirty="0"/>
              <a:t>all have responsibility for working together, promoting the decisions of the council, and ensuring good working relationships between the council, residents and organisations in the council area.</a:t>
            </a:r>
            <a:endParaRPr lang="en-GB"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208" y="1815368"/>
            <a:ext cx="366546" cy="300985"/>
          </a:xfrm>
          <a:prstGeom prst="rect">
            <a:avLst/>
          </a:prstGeom>
        </p:spPr>
      </p:pic>
    </p:spTree>
    <p:extLst>
      <p:ext uri="{BB962C8B-B14F-4D97-AF65-F5344CB8AC3E}">
        <p14:creationId xmlns:p14="http://schemas.microsoft.com/office/powerpoint/2010/main" val="29368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
                                            <p:txEl>
                                              <p:pRg st="0" end="0"/>
                                            </p:txEl>
                                          </p:spTgt>
                                        </p:tgtEl>
                                        <p:attrNameLst>
                                          <p:attrName>style.color</p:attrName>
                                        </p:attrNameLst>
                                      </p:cBhvr>
                                      <p:to>
                                        <a:srgbClr val="00B050"/>
                                      </p:to>
                                    </p:animClr>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7E06-6319-41FE-B385-C80FBC5CB8D6}"/>
              </a:ext>
            </a:extLst>
          </p:cNvPr>
          <p:cNvSpPr>
            <a:spLocks noGrp="1"/>
          </p:cNvSpPr>
          <p:nvPr>
            <p:ph type="title"/>
          </p:nvPr>
        </p:nvSpPr>
        <p:spPr>
          <a:xfrm>
            <a:off x="850509" y="493498"/>
            <a:ext cx="10508768" cy="695794"/>
          </a:xfrm>
        </p:spPr>
        <p:txBody>
          <a:bodyPr/>
          <a:lstStyle/>
          <a:p>
            <a:r>
              <a:rPr lang="en-AU" sz="2800" b="1" dirty="0">
                <a:latin typeface="Lato" panose="020F0502020204030203"/>
                <a:ea typeface="Calibri" panose="020F0502020204030204" pitchFamily="34" charset="0"/>
                <a:cs typeface="Times New Roman" panose="02020603050405020304" pitchFamily="18" charset="0"/>
              </a:rPr>
              <a:t>9. </a:t>
            </a:r>
            <a:r>
              <a:rPr lang="en-AU" sz="2800" dirty="0"/>
              <a:t>The chair of the meeting</a:t>
            </a:r>
            <a:r>
              <a:rPr lang="en-AU" sz="2800" b="1" dirty="0">
                <a:latin typeface="Lato" panose="020F0502020204030203"/>
                <a:ea typeface="Calibri" panose="020F0502020204030204" pitchFamily="34" charset="0"/>
                <a:cs typeface="Times New Roman" panose="02020603050405020304" pitchFamily="18" charset="0"/>
              </a:rPr>
              <a:t>:</a:t>
            </a:r>
            <a:br>
              <a:rPr lang="en-AU" sz="2800" b="1" dirty="0">
                <a:latin typeface="Lato" panose="020F0502020204030203"/>
                <a:ea typeface="Calibri" panose="020F0502020204030204" pitchFamily="34" charset="0"/>
                <a:cs typeface="Times New Roman" panose="02020603050405020304" pitchFamily="18" charset="0"/>
              </a:rPr>
            </a:br>
            <a:r>
              <a:rPr lang="en-AU" sz="2400" dirty="0">
                <a:latin typeface="Lato" panose="020F0502020204030203"/>
                <a:ea typeface="Calibri" panose="020F0502020204030204" pitchFamily="34" charset="0"/>
                <a:cs typeface="Times New Roman" panose="02020603050405020304" pitchFamily="18" charset="0"/>
              </a:rPr>
              <a:t>(select all that apply)</a:t>
            </a:r>
            <a:endParaRPr lang="en-GB" sz="4800" dirty="0"/>
          </a:p>
        </p:txBody>
      </p:sp>
      <p:sp>
        <p:nvSpPr>
          <p:cNvPr id="3" name="Content Placeholder 2">
            <a:extLst>
              <a:ext uri="{FF2B5EF4-FFF2-40B4-BE49-F238E27FC236}">
                <a16:creationId xmlns:a16="http://schemas.microsoft.com/office/drawing/2014/main" id="{43A815B7-F5B6-4DED-B0E4-F34E7A185E67}"/>
              </a:ext>
            </a:extLst>
          </p:cNvPr>
          <p:cNvSpPr>
            <a:spLocks noGrp="1"/>
          </p:cNvSpPr>
          <p:nvPr>
            <p:ph idx="1"/>
          </p:nvPr>
        </p:nvSpPr>
        <p:spPr>
          <a:xfrm>
            <a:off x="850509" y="1982105"/>
            <a:ext cx="10508768" cy="4408312"/>
          </a:xfrm>
        </p:spPr>
        <p:txBody>
          <a:bodyPr>
            <a:normAutofit/>
          </a:bodyPr>
          <a:lstStyle/>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Ensures there is good information from management to help council make decisions</a:t>
            </a: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Ensures that everyone has an opportunity to be heard</a:t>
            </a: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Assumes that if members don’t speak they don’t have a view</a:t>
            </a:r>
          </a:p>
          <a:p>
            <a:pPr marL="1065687" lvl="1" indent="-457200">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Encourages respectful behaviour, in line with the code of conduct </a:t>
            </a:r>
            <a:r>
              <a:rPr lang="en-GB" sz="2396" dirty="0">
                <a:solidFill>
                  <a:srgbClr val="454347"/>
                </a:solidFill>
                <a:ea typeface="Lato Light" panose="020F0502020204030203" pitchFamily="34" charset="0"/>
                <a:cs typeface="Lato Light" panose="020F0502020204030203" pitchFamily="34" charset="0"/>
              </a:rPr>
              <a:t/>
            </a:r>
            <a:br>
              <a:rPr lang="en-GB" sz="2396" dirty="0">
                <a:solidFill>
                  <a:srgbClr val="454347"/>
                </a:solidFill>
                <a:ea typeface="Lato Light" panose="020F0502020204030203" pitchFamily="34" charset="0"/>
                <a:cs typeface="Lato Light" panose="020F0502020204030203" pitchFamily="34" charset="0"/>
              </a:rPr>
            </a:br>
            <a:endParaRPr lang="en-AU" sz="2400" b="1" dirty="0">
              <a:solidFill>
                <a:srgbClr val="000000"/>
              </a:solidFill>
              <a:effectLst/>
              <a:latin typeface="Lato" panose="020F0502020204030203"/>
              <a:ea typeface="Calibri" panose="020F0502020204030204" pitchFamily="34" charset="0"/>
              <a:cs typeface="Lato" panose="020F0502020204030203"/>
            </a:endParaRPr>
          </a:p>
          <a:p>
            <a:pPr>
              <a:spcAft>
                <a:spcPts val="1200"/>
              </a:spcAft>
            </a:pPr>
            <a:r>
              <a:rPr lang="en-AU" sz="2400" b="1" dirty="0">
                <a:solidFill>
                  <a:srgbClr val="000000"/>
                </a:solidFill>
                <a:effectLst/>
                <a:latin typeface="Lato" panose="020F0502020204030203"/>
                <a:ea typeface="Calibri" panose="020F0502020204030204" pitchFamily="34" charset="0"/>
                <a:cs typeface="Lato" panose="020F0502020204030203"/>
              </a:rPr>
              <a:t>Correct. </a:t>
            </a:r>
            <a:r>
              <a:rPr lang="en-AU" dirty="0"/>
              <a:t>The chair is responsible for chairing council meetings, supporting good decision making, ensuring all views are considered, and that behaviour is respectful.  The Chair should encourage everyone to express a view.</a:t>
            </a:r>
            <a:endParaRPr lang="en-GB"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3218" y="3467177"/>
            <a:ext cx="366546" cy="30098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8336" y="2649764"/>
            <a:ext cx="366546" cy="3009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07" y="2328592"/>
            <a:ext cx="366546" cy="300986"/>
          </a:xfrm>
          <a:prstGeom prst="rect">
            <a:avLst/>
          </a:prstGeom>
        </p:spPr>
      </p:pic>
    </p:spTree>
    <p:extLst>
      <p:ext uri="{BB962C8B-B14F-4D97-AF65-F5344CB8AC3E}">
        <p14:creationId xmlns:p14="http://schemas.microsoft.com/office/powerpoint/2010/main" val="79462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
                                            <p:txEl>
                                              <p:pRg st="0" end="0"/>
                                            </p:txEl>
                                          </p:spTgt>
                                        </p:tgtEl>
                                        <p:attrNameLst>
                                          <p:attrName>style.color</p:attrName>
                                        </p:attrNameLst>
                                      </p:cBhvr>
                                      <p:to>
                                        <a:srgbClr val="00B050"/>
                                      </p:to>
                                    </p:animClr>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1000" fill="hold"/>
                                        <p:tgtEl>
                                          <p:spTgt spid="3">
                                            <p:txEl>
                                              <p:pRg st="1" end="1"/>
                                            </p:txEl>
                                          </p:spTgt>
                                        </p:tgtEl>
                                        <p:attrNameLst>
                                          <p:attrName>style.color</p:attrName>
                                        </p:attrNameLst>
                                      </p:cBhvr>
                                      <p:to>
                                        <a:srgbClr val="00B050"/>
                                      </p:to>
                                    </p:animClr>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1000" fill="hold"/>
                                        <p:tgtEl>
                                          <p:spTgt spid="3">
                                            <p:txEl>
                                              <p:pRg st="3" end="3"/>
                                            </p:txEl>
                                          </p:spTgt>
                                        </p:tgtEl>
                                        <p:attrNameLst>
                                          <p:attrName>style.color</p:attrName>
                                        </p:attrNameLst>
                                      </p:cBhvr>
                                      <p:to>
                                        <a:srgbClr val="00B050"/>
                                      </p:to>
                                    </p:animClr>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D857038-4D7E-4B45-8C69-13E18FED5FF6}"/>
              </a:ext>
            </a:extLst>
          </p:cNvPr>
          <p:cNvSpPr txBox="1">
            <a:spLocks/>
          </p:cNvSpPr>
          <p:nvPr/>
        </p:nvSpPr>
        <p:spPr>
          <a:xfrm>
            <a:off x="809604" y="1696098"/>
            <a:ext cx="10508768" cy="4408312"/>
          </a:xfrm>
          <a:prstGeom prst="rect">
            <a:avLst/>
          </a:prstGeom>
        </p:spPr>
        <p:txBody>
          <a:bodyPr tIns="0">
            <a:normAutofit/>
          </a:bodyPr>
          <a:lstStyle>
            <a:lvl1pPr marL="0" indent="0" algn="l" defTabSz="914400" rtl="0" eaLnBrk="1" latinLnBrk="0" hangingPunct="1">
              <a:lnSpc>
                <a:spcPts val="2662"/>
              </a:lnSpc>
              <a:spcBef>
                <a:spcPts val="0"/>
              </a:spcBef>
              <a:buFont typeface="Arial" panose="020B0604020202020204" pitchFamily="34" charset="0"/>
              <a:buNone/>
              <a:defRPr sz="2396" kern="1200">
                <a:solidFill>
                  <a:srgbClr val="454347"/>
                </a:solidFill>
                <a:latin typeface="+mn-lt"/>
                <a:ea typeface="Lato Light" panose="020F0502020204030203" pitchFamily="34" charset="0"/>
                <a:cs typeface="Lato Light" panose="020F0502020204030203" pitchFamily="34" charset="0"/>
              </a:defRPr>
            </a:lvl1pPr>
            <a:lvl2pPr marL="951387"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559875" indent="-342900" algn="l" defTabSz="914400" rtl="0" eaLnBrk="1" latinLnBrk="0" hangingPunct="1">
              <a:lnSpc>
                <a:spcPct val="90000"/>
              </a:lnSpc>
              <a:spcBef>
                <a:spcPts val="500"/>
              </a:spcBef>
              <a:buFont typeface="Arial" panose="020B0604020202020204" pitchFamily="34" charset="0"/>
              <a:buChar char="•"/>
              <a:defRPr sz="2000" kern="1200">
                <a:solidFill>
                  <a:srgbClr val="454347"/>
                </a:solidFill>
                <a:latin typeface="+mn-lt"/>
                <a:ea typeface="+mn-ea"/>
                <a:cs typeface="+mn-cs"/>
              </a:defRPr>
            </a:lvl3pPr>
            <a:lvl4pPr marL="2111212"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719700" indent="-285750" algn="l" defTabSz="914400" rtl="0" eaLnBrk="1" latinLnBrk="0" hangingPunct="1">
              <a:lnSpc>
                <a:spcPct val="90000"/>
              </a:lnSpc>
              <a:spcBef>
                <a:spcPts val="500"/>
              </a:spcBef>
              <a:buFont typeface="Arial" panose="020B0604020202020204" pitchFamily="34" charset="0"/>
              <a:buChar char="•"/>
              <a:defRPr sz="1800" kern="1200">
                <a:solidFill>
                  <a:srgbClr val="45434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08587" lvl="1" indent="-457200">
              <a:spcAft>
                <a:spcPts val="1000"/>
              </a:spcAft>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Yes</a:t>
            </a:r>
          </a:p>
          <a:p>
            <a:pPr marL="1408587" lvl="1" indent="-457200">
              <a:spcAft>
                <a:spcPts val="1000"/>
              </a:spcAft>
              <a:buFont typeface="+mj-lt"/>
              <a:buAutoNum type="alphaLcParenR"/>
            </a:pPr>
            <a:r>
              <a:rPr lang="en-AU" sz="2396" dirty="0">
                <a:solidFill>
                  <a:srgbClr val="454347"/>
                </a:solidFill>
                <a:ea typeface="Lato Light" panose="020F0502020204030203" pitchFamily="34" charset="0"/>
                <a:cs typeface="Lato Light" panose="020F0502020204030203" pitchFamily="34" charset="0"/>
              </a:rPr>
              <a:t>No</a:t>
            </a:r>
          </a:p>
          <a:p>
            <a:pPr lvl="1" indent="0">
              <a:spcAft>
                <a:spcPts val="1000"/>
              </a:spcAft>
              <a:buFont typeface="Arial" panose="020B0604020202020204" pitchFamily="34" charset="0"/>
              <a:buNone/>
            </a:pPr>
            <a:endParaRPr lang="en-AU" b="1" dirty="0">
              <a:solidFill>
                <a:srgbClr val="000000"/>
              </a:solidFill>
              <a:latin typeface="Lato" panose="020F0502020204030203"/>
              <a:ea typeface="Calibri" panose="020F0502020204030204" pitchFamily="34" charset="0"/>
              <a:cs typeface="Lato" panose="020F0502020204030203"/>
            </a:endParaRPr>
          </a:p>
          <a:p>
            <a:pPr>
              <a:spcAft>
                <a:spcPts val="1200"/>
              </a:spcAft>
            </a:pPr>
            <a:r>
              <a:rPr lang="en-AU" sz="2400" b="1" dirty="0">
                <a:solidFill>
                  <a:srgbClr val="000000"/>
                </a:solidFill>
                <a:latin typeface="Lato" panose="020F0502020204030203"/>
                <a:ea typeface="Calibri" panose="020F0502020204030204" pitchFamily="34" charset="0"/>
                <a:cs typeface="Lato" panose="020F0502020204030203"/>
              </a:rPr>
              <a:t>Correct. </a:t>
            </a:r>
            <a:r>
              <a:rPr lang="en-AU" dirty="0"/>
              <a:t>Council meetings are open to the public so that people can see the decisions being made, however the public may be excluded while confidential business is considered.</a:t>
            </a:r>
            <a:endParaRPr lang="en-GB" sz="2400" dirty="0"/>
          </a:p>
        </p:txBody>
      </p:sp>
      <p:sp>
        <p:nvSpPr>
          <p:cNvPr id="2" name="Title 1">
            <a:extLst>
              <a:ext uri="{FF2B5EF4-FFF2-40B4-BE49-F238E27FC236}">
                <a16:creationId xmlns:a16="http://schemas.microsoft.com/office/drawing/2014/main" id="{411F7E06-6319-41FE-B385-C80FBC5CB8D6}"/>
              </a:ext>
            </a:extLst>
          </p:cNvPr>
          <p:cNvSpPr>
            <a:spLocks noGrp="1"/>
          </p:cNvSpPr>
          <p:nvPr>
            <p:ph type="title"/>
          </p:nvPr>
        </p:nvSpPr>
        <p:spPr>
          <a:xfrm>
            <a:off x="890266" y="612798"/>
            <a:ext cx="10508768" cy="695794"/>
          </a:xfrm>
        </p:spPr>
        <p:txBody>
          <a:bodyPr/>
          <a:lstStyle/>
          <a:p>
            <a:r>
              <a:rPr lang="en-AU" sz="2800" b="1" smtClean="0">
                <a:latin typeface="Lato" panose="020F0502020204030203"/>
                <a:ea typeface="Calibri" panose="020F0502020204030204" pitchFamily="34" charset="0"/>
                <a:cs typeface="Times New Roman" panose="02020603050405020304" pitchFamily="18" charset="0"/>
              </a:rPr>
              <a:t>10. </a:t>
            </a:r>
            <a:r>
              <a:rPr lang="en-AU" sz="2800" b="1" dirty="0">
                <a:latin typeface="Lato" panose="020F0502020204030203"/>
                <a:ea typeface="Calibri" panose="020F0502020204030204" pitchFamily="34" charset="0"/>
                <a:cs typeface="Times New Roman" panose="02020603050405020304" pitchFamily="18" charset="0"/>
              </a:rPr>
              <a:t>Council </a:t>
            </a:r>
            <a:r>
              <a:rPr lang="en-AU" sz="2800" dirty="0"/>
              <a:t>meetings are open to the public</a:t>
            </a:r>
            <a:r>
              <a:rPr lang="en-AU" sz="2800" b="1" dirty="0">
                <a:latin typeface="Lato" panose="020F0502020204030203"/>
                <a:ea typeface="Calibri" panose="020F0502020204030204" pitchFamily="34" charset="0"/>
                <a:cs typeface="Times New Roman" panose="02020603050405020304" pitchFamily="18" charset="0"/>
              </a:rPr>
              <a:t>: </a:t>
            </a:r>
            <a:endParaRPr lang="en-GB" sz="4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0704" y="1696098"/>
            <a:ext cx="366546" cy="300986"/>
          </a:xfrm>
          <a:prstGeom prst="rect">
            <a:avLst/>
          </a:prstGeom>
        </p:spPr>
      </p:pic>
    </p:spTree>
    <p:extLst>
      <p:ext uri="{BB962C8B-B14F-4D97-AF65-F5344CB8AC3E}">
        <p14:creationId xmlns:p14="http://schemas.microsoft.com/office/powerpoint/2010/main" val="345607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7">
                                            <p:txEl>
                                              <p:pRg st="0" end="0"/>
                                            </p:txEl>
                                          </p:spTgt>
                                        </p:tgtEl>
                                        <p:attrNameLst>
                                          <p:attrName>style.color</p:attrName>
                                        </p:attrNameLst>
                                      </p:cBhvr>
                                      <p:to>
                                        <a:srgbClr val="00B050"/>
                                      </p:to>
                                    </p:animClr>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Effect transition="in" filter="fade">
                                      <p:cBhvr>
                                        <p:cTn id="14" dur="1000"/>
                                        <p:tgtEl>
                                          <p:spTgt spid="7">
                                            <p:txEl>
                                              <p:pRg st="3" end="3"/>
                                            </p:txEl>
                                          </p:spTgt>
                                        </p:tgtEl>
                                      </p:cBhvr>
                                    </p:animEffect>
                                    <p:anim calcmode="lin" valueType="num">
                                      <p:cBhvr>
                                        <p:cTn id="1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29" y="-297"/>
            <a:ext cx="12193057" cy="6858594"/>
          </a:xfrm>
          <a:prstGeom prst="rect">
            <a:avLst/>
          </a:prstGeom>
        </p:spPr>
      </p:pic>
      <p:sp>
        <p:nvSpPr>
          <p:cNvPr id="6" name="Title 5"/>
          <p:cNvSpPr>
            <a:spLocks noGrp="1"/>
          </p:cNvSpPr>
          <p:nvPr>
            <p:ph type="title"/>
          </p:nvPr>
        </p:nvSpPr>
        <p:spPr>
          <a:xfrm>
            <a:off x="3530971" y="621891"/>
            <a:ext cx="5763985" cy="2513191"/>
          </a:xfrm>
        </p:spPr>
        <p:txBody>
          <a:bodyPr/>
          <a:lstStyle/>
          <a:p>
            <a:pPr lvl="0"/>
            <a:r>
              <a:rPr lang="en-AU" sz="8000" dirty="0">
                <a:solidFill>
                  <a:schemeClr val="bg1"/>
                </a:solidFill>
                <a:effectLst>
                  <a:outerShdw blurRad="50800" dist="38100" dir="2700000" algn="tl" rotWithShape="0">
                    <a:prstClr val="black">
                      <a:alpha val="40000"/>
                    </a:prstClr>
                  </a:outerShdw>
                </a:effectLst>
              </a:rPr>
              <a:t>Thank you</a:t>
            </a:r>
          </a:p>
        </p:txBody>
      </p:sp>
      <p:sp>
        <p:nvSpPr>
          <p:cNvPr id="7" name="Content Placeholder 7"/>
          <p:cNvSpPr>
            <a:spLocks noGrp="1"/>
          </p:cNvSpPr>
          <p:nvPr>
            <p:ph idx="10"/>
          </p:nvPr>
        </p:nvSpPr>
        <p:spPr>
          <a:xfrm>
            <a:off x="1047214" y="5928170"/>
            <a:ext cx="10731501" cy="416168"/>
          </a:xfrm>
        </p:spPr>
        <p:txBody>
          <a:bodyPr>
            <a:normAutofit/>
          </a:bodyPr>
          <a:lstStyle/>
          <a:p>
            <a:r>
              <a:rPr lang="en-AU" sz="1100" i="1" dirty="0">
                <a:solidFill>
                  <a:schemeClr val="bg1"/>
                </a:solidFill>
              </a:rPr>
              <a:t>Graphics sourced from envato elements and canva pro with appropriate licenses. </a:t>
            </a:r>
            <a:endParaRPr lang="en-AU" sz="1100" b="1" i="1" dirty="0">
              <a:solidFill>
                <a:schemeClr val="bg1"/>
              </a:solidFill>
            </a:endParaRPr>
          </a:p>
        </p:txBody>
      </p:sp>
      <p:sp>
        <p:nvSpPr>
          <p:cNvPr id="3" name="TextBox 2"/>
          <p:cNvSpPr txBox="1"/>
          <p:nvPr/>
        </p:nvSpPr>
        <p:spPr>
          <a:xfrm>
            <a:off x="1665514" y="2579912"/>
            <a:ext cx="9241972" cy="2062103"/>
          </a:xfrm>
          <a:prstGeom prst="rect">
            <a:avLst/>
          </a:prstGeom>
          <a:noFill/>
        </p:spPr>
        <p:txBody>
          <a:bodyPr wrap="square" rtlCol="0">
            <a:spAutoFit/>
          </a:bodyPr>
          <a:lstStyle/>
          <a:p>
            <a:r>
              <a:rPr lang="en-AU" sz="3200" dirty="0">
                <a:solidFill>
                  <a:schemeClr val="bg1"/>
                </a:solidFill>
              </a:rPr>
              <a:t>We appreciate you taking part in this course. </a:t>
            </a:r>
          </a:p>
          <a:p>
            <a:endParaRPr lang="en-AU" sz="3200" dirty="0">
              <a:solidFill>
                <a:schemeClr val="bg1"/>
              </a:solidFill>
            </a:endParaRPr>
          </a:p>
          <a:p>
            <a:r>
              <a:rPr lang="en-AU" sz="3200" dirty="0">
                <a:solidFill>
                  <a:schemeClr val="bg1"/>
                </a:solidFill>
              </a:rPr>
              <a:t>Please let us know what you thought by completing the feedback form.</a:t>
            </a:r>
          </a:p>
        </p:txBody>
      </p:sp>
    </p:spTree>
    <p:extLst>
      <p:ext uri="{BB962C8B-B14F-4D97-AF65-F5344CB8AC3E}">
        <p14:creationId xmlns:p14="http://schemas.microsoft.com/office/powerpoint/2010/main" val="3711642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CB2369-BCFA-41D5-82B6-06AB322B3FF1}"/>
              </a:ext>
            </a:extLst>
          </p:cNvPr>
          <p:cNvPicPr>
            <a:picLocks noChangeAspect="1"/>
          </p:cNvPicPr>
          <p:nvPr/>
        </p:nvPicPr>
        <p:blipFill>
          <a:blip r:embed="rId3"/>
          <a:stretch>
            <a:fillRect/>
          </a:stretch>
        </p:blipFill>
        <p:spPr>
          <a:xfrm>
            <a:off x="-529" y="-297"/>
            <a:ext cx="12193057" cy="6858594"/>
          </a:xfrm>
          <a:prstGeom prst="rect">
            <a:avLst/>
          </a:prstGeom>
        </p:spPr>
      </p:pic>
      <p:sp>
        <p:nvSpPr>
          <p:cNvPr id="7" name="Oval 6">
            <a:extLst>
              <a:ext uri="{FF2B5EF4-FFF2-40B4-BE49-F238E27FC236}">
                <a16:creationId xmlns:a16="http://schemas.microsoft.com/office/drawing/2014/main" id="{84E1C431-3BA5-4BA4-909A-C88399631EEF}"/>
              </a:ext>
            </a:extLst>
          </p:cNvPr>
          <p:cNvSpPr/>
          <p:nvPr/>
        </p:nvSpPr>
        <p:spPr>
          <a:xfrm>
            <a:off x="4109856" y="5687736"/>
            <a:ext cx="7156559" cy="926982"/>
          </a:xfrm>
          <a:prstGeom prst="ellipse">
            <a:avLst/>
          </a:prstGeom>
          <a:solidFill>
            <a:srgbClr val="A9B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p:cNvSpPr>
            <a:spLocks noGrp="1"/>
          </p:cNvSpPr>
          <p:nvPr>
            <p:ph type="title"/>
          </p:nvPr>
        </p:nvSpPr>
        <p:spPr/>
        <p:txBody>
          <a:bodyPr/>
          <a:lstStyle/>
          <a:p>
            <a:r>
              <a:rPr lang="en-AU" dirty="0"/>
              <a:t>Council Meetings</a:t>
            </a:r>
          </a:p>
        </p:txBody>
      </p:sp>
      <p:pic>
        <p:nvPicPr>
          <p:cNvPr id="3" name="Picture 2">
            <a:extLst>
              <a:ext uri="{FF2B5EF4-FFF2-40B4-BE49-F238E27FC236}">
                <a16:creationId xmlns:a16="http://schemas.microsoft.com/office/drawing/2014/main" id="{974E7011-99F9-47B3-8C85-CC70971DF6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04315" y="419449"/>
            <a:ext cx="11013812" cy="6195269"/>
          </a:xfrm>
          <a:prstGeom prst="rect">
            <a:avLst/>
          </a:prstGeom>
        </p:spPr>
      </p:pic>
    </p:spTree>
    <p:extLst>
      <p:ext uri="{BB962C8B-B14F-4D97-AF65-F5344CB8AC3E}">
        <p14:creationId xmlns:p14="http://schemas.microsoft.com/office/powerpoint/2010/main" val="1648410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F100-E813-4424-9E1F-D4AEEEF5F48A}"/>
              </a:ext>
            </a:extLst>
          </p:cNvPr>
          <p:cNvSpPr>
            <a:spLocks noGrp="1"/>
          </p:cNvSpPr>
          <p:nvPr>
            <p:ph type="title"/>
          </p:nvPr>
        </p:nvSpPr>
        <p:spPr>
          <a:xfrm>
            <a:off x="711482" y="516934"/>
            <a:ext cx="10508768" cy="718667"/>
          </a:xfrm>
        </p:spPr>
        <p:txBody>
          <a:bodyPr>
            <a:noAutofit/>
          </a:bodyPr>
          <a:lstStyle/>
          <a:p>
            <a:r>
              <a:rPr lang="en-AU" b="1" dirty="0"/>
              <a:t>Council </a:t>
            </a:r>
            <a:r>
              <a:rPr lang="en-AU" b="1" dirty="0" smtClean="0"/>
              <a:t>meetings – when are they held?</a:t>
            </a:r>
            <a:r>
              <a:rPr lang="en-AU" b="1" dirty="0"/>
              <a:t/>
            </a:r>
            <a:br>
              <a:rPr lang="en-AU" b="1" dirty="0"/>
            </a:br>
            <a:endParaRPr lang="en-GB" dirty="0"/>
          </a:p>
        </p:txBody>
      </p:sp>
      <p:sp>
        <p:nvSpPr>
          <p:cNvPr id="5" name="Rounded Rectangle 4"/>
          <p:cNvSpPr/>
          <p:nvPr/>
        </p:nvSpPr>
        <p:spPr>
          <a:xfrm>
            <a:off x="814039" y="1996068"/>
            <a:ext cx="7538224" cy="28435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814039" y="1437480"/>
            <a:ext cx="7084485" cy="4401205"/>
          </a:xfrm>
          <a:prstGeom prst="rect">
            <a:avLst/>
          </a:prstGeom>
          <a:noFill/>
        </p:spPr>
        <p:txBody>
          <a:bodyPr wrap="square" rtlCol="0">
            <a:spAutoFit/>
          </a:bodyPr>
          <a:lstStyle/>
          <a:p>
            <a:r>
              <a:rPr lang="en-AU" sz="3200" dirty="0">
                <a:solidFill>
                  <a:srgbClr val="454347"/>
                </a:solidFill>
              </a:rPr>
              <a:t>The first council meeting is to be held within 21 days of the election results. </a:t>
            </a:r>
            <a:endParaRPr lang="en-AU" sz="3200" dirty="0" smtClean="0">
              <a:solidFill>
                <a:srgbClr val="454347"/>
              </a:solidFill>
            </a:endParaRPr>
          </a:p>
          <a:p>
            <a:endParaRPr lang="en-AU" sz="3200" dirty="0">
              <a:solidFill>
                <a:srgbClr val="454347"/>
              </a:solidFill>
            </a:endParaRPr>
          </a:p>
          <a:p>
            <a:r>
              <a:rPr lang="en-AU" sz="3200" dirty="0" smtClean="0">
                <a:solidFill>
                  <a:srgbClr val="454347"/>
                </a:solidFill>
              </a:rPr>
              <a:t>After </a:t>
            </a:r>
            <a:r>
              <a:rPr lang="en-AU" sz="3200" dirty="0">
                <a:solidFill>
                  <a:srgbClr val="454347"/>
                </a:solidFill>
              </a:rPr>
              <a:t>this, the council must meet at least once every 2 months.</a:t>
            </a:r>
          </a:p>
          <a:p>
            <a:endParaRPr lang="en-AU" sz="3200" dirty="0">
              <a:solidFill>
                <a:srgbClr val="454347"/>
              </a:solidFill>
            </a:endParaRPr>
          </a:p>
          <a:p>
            <a:r>
              <a:rPr lang="en-AU" sz="3200" dirty="0">
                <a:solidFill>
                  <a:srgbClr val="454347"/>
                </a:solidFill>
              </a:rPr>
              <a:t>Council meetings are called by the CEO. </a:t>
            </a:r>
          </a:p>
          <a:p>
            <a:endParaRPr lang="en-AU" sz="2400" dirty="0">
              <a:solidFill>
                <a:srgbClr val="454347"/>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372" y="1497320"/>
            <a:ext cx="5220293" cy="4376161"/>
          </a:xfrm>
          <a:prstGeom prst="rect">
            <a:avLst/>
          </a:prstGeom>
        </p:spPr>
      </p:pic>
    </p:spTree>
    <p:extLst>
      <p:ext uri="{BB962C8B-B14F-4D97-AF65-F5344CB8AC3E}">
        <p14:creationId xmlns:p14="http://schemas.microsoft.com/office/powerpoint/2010/main" val="267169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39B7AA-A9CB-4A0B-8925-5DDA5547E398}"/>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Title 1"/>
          <p:cNvSpPr>
            <a:spLocks noGrp="1"/>
          </p:cNvSpPr>
          <p:nvPr>
            <p:ph type="title"/>
          </p:nvPr>
        </p:nvSpPr>
        <p:spPr>
          <a:xfrm>
            <a:off x="762699" y="2531211"/>
            <a:ext cx="6543312" cy="1325563"/>
          </a:xfrm>
        </p:spPr>
        <p:txBody>
          <a:bodyPr/>
          <a:lstStyle/>
          <a:p>
            <a:r>
              <a:rPr lang="en-AU" dirty="0"/>
              <a:t>Before a meeting</a:t>
            </a:r>
          </a:p>
        </p:txBody>
      </p:sp>
      <p:pic>
        <p:nvPicPr>
          <p:cNvPr id="10" name="Picture 9" descr="A picture containing text, businesscard, vector graphics&#10;&#10;Description automatically generated">
            <a:extLst>
              <a:ext uri="{FF2B5EF4-FFF2-40B4-BE49-F238E27FC236}">
                <a16:creationId xmlns:a16="http://schemas.microsoft.com/office/drawing/2014/main" id="{EF72996F-62FC-4A6B-BF83-F5E382B8C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92651">
            <a:off x="4219982" y="607473"/>
            <a:ext cx="9457973" cy="6213411"/>
          </a:xfrm>
          <a:prstGeom prst="rect">
            <a:avLst/>
          </a:prstGeom>
        </p:spPr>
      </p:pic>
    </p:spTree>
    <p:extLst>
      <p:ext uri="{BB962C8B-B14F-4D97-AF65-F5344CB8AC3E}">
        <p14:creationId xmlns:p14="http://schemas.microsoft.com/office/powerpoint/2010/main" val="298831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297"/>
            <a:ext cx="12193057" cy="6858594"/>
          </a:xfrm>
          <a:prstGeom prst="rect">
            <a:avLst/>
          </a:prstGeom>
        </p:spPr>
      </p:pic>
      <p:sp>
        <p:nvSpPr>
          <p:cNvPr id="2" name="Title 1">
            <a:extLst>
              <a:ext uri="{FF2B5EF4-FFF2-40B4-BE49-F238E27FC236}">
                <a16:creationId xmlns:a16="http://schemas.microsoft.com/office/drawing/2014/main" id="{A1B040B9-5EC4-4206-B2BD-0D36CB1C3336}"/>
              </a:ext>
            </a:extLst>
          </p:cNvPr>
          <p:cNvSpPr>
            <a:spLocks noGrp="1"/>
          </p:cNvSpPr>
          <p:nvPr>
            <p:ph type="title"/>
          </p:nvPr>
        </p:nvSpPr>
        <p:spPr>
          <a:xfrm>
            <a:off x="867600" y="355998"/>
            <a:ext cx="10508768" cy="718667"/>
          </a:xfrm>
        </p:spPr>
        <p:txBody>
          <a:bodyPr>
            <a:normAutofit fontScale="90000"/>
          </a:bodyPr>
          <a:lstStyle/>
          <a:p>
            <a:r>
              <a:rPr lang="en-AU" b="1" dirty="0">
                <a:solidFill>
                  <a:schemeClr val="bg1"/>
                </a:solidFill>
                <a:effectLst>
                  <a:outerShdw blurRad="50800" dist="38100" dir="2700000" algn="tl" rotWithShape="0">
                    <a:prstClr val="black">
                      <a:alpha val="40000"/>
                    </a:prstClr>
                  </a:outerShdw>
                </a:effectLst>
              </a:rPr>
              <a:t>Notice of a council meeting</a:t>
            </a:r>
            <a:r>
              <a:rPr lang="en-AU" b="1" dirty="0"/>
              <a:t/>
            </a:r>
            <a:br>
              <a:rPr lang="en-AU" b="1" dirty="0"/>
            </a:br>
            <a:endParaRPr lang="en-AU" b="1" dirty="0"/>
          </a:p>
        </p:txBody>
      </p:sp>
      <p:sp>
        <p:nvSpPr>
          <p:cNvPr id="6" name="Rounded Rectangle 5"/>
          <p:cNvSpPr/>
          <p:nvPr/>
        </p:nvSpPr>
        <p:spPr>
          <a:xfrm>
            <a:off x="867600" y="1908314"/>
            <a:ext cx="6815348" cy="35482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1225408" y="2230057"/>
            <a:ext cx="6258758" cy="3027744"/>
          </a:xfrm>
        </p:spPr>
        <p:txBody>
          <a:bodyPr>
            <a:normAutofit/>
          </a:bodyPr>
          <a:lstStyle/>
          <a:p>
            <a:pPr>
              <a:spcAft>
                <a:spcPts val="1200"/>
              </a:spcAft>
            </a:pPr>
            <a:r>
              <a:rPr lang="en-AU" sz="2400" b="1" dirty="0">
                <a:solidFill>
                  <a:schemeClr val="tx1"/>
                </a:solidFill>
              </a:rPr>
              <a:t>Notice for a council meeting must:</a:t>
            </a:r>
          </a:p>
          <a:p>
            <a:pPr marL="457200" indent="-457200">
              <a:buFont typeface="Arial" panose="020B0604020202020204" pitchFamily="34" charset="0"/>
              <a:buChar char="•"/>
            </a:pPr>
            <a:r>
              <a:rPr lang="en-AU" sz="2400" dirty="0">
                <a:solidFill>
                  <a:schemeClr val="tx1"/>
                </a:solidFill>
              </a:rPr>
              <a:t>be in writing;</a:t>
            </a:r>
          </a:p>
          <a:p>
            <a:pPr marL="457200" indent="-457200">
              <a:buFont typeface="Arial" panose="020B0604020202020204" pitchFamily="34" charset="0"/>
              <a:buChar char="•"/>
            </a:pPr>
            <a:r>
              <a:rPr lang="en-AU" sz="2400" dirty="0">
                <a:solidFill>
                  <a:schemeClr val="tx1"/>
                </a:solidFill>
              </a:rPr>
              <a:t>give the details of the meeting such as date, time and place and the </a:t>
            </a:r>
            <a:r>
              <a:rPr lang="en-AU" sz="2400" dirty="0" smtClean="0">
                <a:solidFill>
                  <a:schemeClr val="tx1"/>
                </a:solidFill>
              </a:rPr>
              <a:t>agenda and papers; </a:t>
            </a:r>
            <a:r>
              <a:rPr lang="en-AU" sz="2400" dirty="0">
                <a:solidFill>
                  <a:schemeClr val="tx1"/>
                </a:solidFill>
              </a:rPr>
              <a:t>and</a:t>
            </a:r>
          </a:p>
          <a:p>
            <a:pPr marL="457200" indent="-457200">
              <a:buFont typeface="Arial" panose="020B0604020202020204" pitchFamily="34" charset="0"/>
              <a:buChar char="•"/>
            </a:pPr>
            <a:r>
              <a:rPr lang="en-AU" sz="2400" dirty="0">
                <a:solidFill>
                  <a:schemeClr val="tx1"/>
                </a:solidFill>
              </a:rPr>
              <a:t>be given to members and published on the council website at least 3 business days before the date of the meeting.</a:t>
            </a:r>
          </a:p>
          <a:p>
            <a:endParaRPr lang="en-AU"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170" y="1657094"/>
            <a:ext cx="4532387" cy="3799490"/>
          </a:xfrm>
          <a:prstGeom prst="rect">
            <a:avLst/>
          </a:prstGeom>
        </p:spPr>
      </p:pic>
    </p:spTree>
    <p:extLst>
      <p:ext uri="{BB962C8B-B14F-4D97-AF65-F5344CB8AC3E}">
        <p14:creationId xmlns:p14="http://schemas.microsoft.com/office/powerpoint/2010/main" val="32433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
                                        <p:tgtEl>
                                          <p:spTgt spid="3">
                                            <p:txEl>
                                              <p:pRg st="1" end="1"/>
                                            </p:txEl>
                                          </p:spTgt>
                                        </p:tgtEl>
                                      </p:cBhvr>
                                    </p:animEffect>
                                  </p:childTnLst>
                                </p:cTn>
                              </p:par>
                            </p:childTnLst>
                          </p:cTn>
                        </p:par>
                        <p:par>
                          <p:cTn id="13" fill="hold">
                            <p:stCondLst>
                              <p:cond delay="1000"/>
                            </p:stCondLst>
                            <p:childTnLst>
                              <p:par>
                                <p:cTn id="14" presetID="10" presetClass="entr" presetSubtype="0" fill="hold" nodeType="afterEffect">
                                  <p:stCondLst>
                                    <p:cond delay="5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2000"/>
                            </p:stCondLst>
                            <p:childTnLst>
                              <p:par>
                                <p:cTn id="18" presetID="10" presetClass="entr" presetSubtype="0" fill="hold" nodeType="afterEffect">
                                  <p:stCondLst>
                                    <p:cond delay="100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Preparing for a meeting</a:t>
            </a:r>
            <a:br>
              <a:rPr lang="en-AU" dirty="0"/>
            </a:br>
            <a:r>
              <a:rPr lang="en-AU" dirty="0"/>
              <a:t/>
            </a:r>
            <a:br>
              <a:rPr lang="en-AU" dirty="0"/>
            </a:br>
            <a:endParaRPr lang="en-AU" dirty="0"/>
          </a:p>
        </p:txBody>
      </p:sp>
      <p:sp>
        <p:nvSpPr>
          <p:cNvPr id="4" name="Content Placeholder 3"/>
          <p:cNvSpPr>
            <a:spLocks noGrp="1"/>
          </p:cNvSpPr>
          <p:nvPr>
            <p:ph idx="1"/>
          </p:nvPr>
        </p:nvSpPr>
        <p:spPr>
          <a:xfrm>
            <a:off x="867600" y="1074665"/>
            <a:ext cx="4913440" cy="4934248"/>
          </a:xfrm>
        </p:spPr>
        <p:txBody>
          <a:bodyPr>
            <a:normAutofit fontScale="32500" lnSpcReduction="20000"/>
          </a:bodyPr>
          <a:lstStyle/>
          <a:p>
            <a:r>
              <a:rPr lang="en-AU" sz="8000" dirty="0"/>
              <a:t>It is important that all members </a:t>
            </a:r>
            <a:endParaRPr lang="en-AU" sz="8000" dirty="0" smtClean="0"/>
          </a:p>
          <a:p>
            <a:endParaRPr lang="en-AU" sz="8000" dirty="0" smtClean="0"/>
          </a:p>
          <a:p>
            <a:pPr marL="360000" indent="-180000">
              <a:buFont typeface="Arial" panose="020B0604020202020204" pitchFamily="34" charset="0"/>
              <a:buChar char="•"/>
            </a:pPr>
            <a:r>
              <a:rPr lang="en-AU" sz="8000" dirty="0" smtClean="0"/>
              <a:t>read the </a:t>
            </a:r>
            <a:r>
              <a:rPr lang="en-AU" sz="8000" dirty="0"/>
              <a:t>papers before the meeting, </a:t>
            </a:r>
            <a:endParaRPr lang="en-AU" sz="8000" dirty="0" smtClean="0"/>
          </a:p>
          <a:p>
            <a:pPr marL="360000" indent="-180000">
              <a:buFont typeface="Arial" panose="020B0604020202020204" pitchFamily="34" charset="0"/>
              <a:buChar char="•"/>
            </a:pPr>
            <a:r>
              <a:rPr lang="en-AU" sz="8000" dirty="0" smtClean="0"/>
              <a:t>consider if you might have </a:t>
            </a:r>
            <a:r>
              <a:rPr lang="en-AU" sz="8000" dirty="0"/>
              <a:t>a conflict of interest</a:t>
            </a:r>
            <a:r>
              <a:rPr lang="en-AU" sz="7200" dirty="0"/>
              <a:t>.</a:t>
            </a:r>
          </a:p>
          <a:p>
            <a:pPr marL="360000" indent="-180000">
              <a:buFont typeface="Arial" panose="020B0604020202020204" pitchFamily="34" charset="0"/>
              <a:buChar char="•"/>
            </a:pPr>
            <a:r>
              <a:rPr lang="en-AU" sz="8000" dirty="0"/>
              <a:t>ask questions if things are unclear, and raise any issues or concerns. </a:t>
            </a:r>
            <a:r>
              <a:rPr lang="en-AU" sz="8000" dirty="0" smtClean="0"/>
              <a:t>*</a:t>
            </a:r>
          </a:p>
          <a:p>
            <a:pPr marL="360000" indent="-180000">
              <a:buFont typeface="Arial" panose="020B0604020202020204" pitchFamily="34" charset="0"/>
              <a:buChar char="•"/>
            </a:pPr>
            <a:r>
              <a:rPr lang="en-AU" sz="8000" dirty="0" smtClean="0"/>
              <a:t>seek community views on agenda items.</a:t>
            </a:r>
            <a:endParaRPr lang="en-AU" sz="8000" dirty="0"/>
          </a:p>
          <a:p>
            <a:endParaRPr lang="en-AU" sz="8000" dirty="0"/>
          </a:p>
          <a:p>
            <a:endParaRPr lang="en-AU" dirty="0"/>
          </a:p>
          <a:p>
            <a:r>
              <a:rPr lang="en-AU" dirty="0"/>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4875" y="559198"/>
            <a:ext cx="2747469" cy="2303197"/>
          </a:xfrm>
          <a:prstGeom prst="rect">
            <a:avLst/>
          </a:prstGeom>
        </p:spPr>
      </p:pic>
      <p:pic>
        <p:nvPicPr>
          <p:cNvPr id="9" name="Picture 8">
            <a:extLst>
              <a:ext uri="{FF2B5EF4-FFF2-40B4-BE49-F238E27FC236}">
                <a16:creationId xmlns:a16="http://schemas.microsoft.com/office/drawing/2014/main" id="{EA38C44B-DBE7-4354-A637-5C9C33C145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221948" y="1710796"/>
            <a:ext cx="7970052" cy="4483153"/>
          </a:xfrm>
          <a:prstGeom prst="rect">
            <a:avLst/>
          </a:prstGeom>
        </p:spPr>
      </p:pic>
    </p:spTree>
    <p:extLst>
      <p:ext uri="{BB962C8B-B14F-4D97-AF65-F5344CB8AC3E}">
        <p14:creationId xmlns:p14="http://schemas.microsoft.com/office/powerpoint/2010/main" val="16732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F7ECB-336E-47CD-B143-256447543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p:txBody>
          <a:bodyPr/>
          <a:lstStyle/>
          <a:p>
            <a:r>
              <a:rPr lang="en-AU" dirty="0"/>
              <a:t>At the meeting</a:t>
            </a:r>
          </a:p>
        </p:txBody>
      </p:sp>
      <p:pic>
        <p:nvPicPr>
          <p:cNvPr id="5" name="Picture 4">
            <a:extLst>
              <a:ext uri="{FF2B5EF4-FFF2-40B4-BE49-F238E27FC236}">
                <a16:creationId xmlns:a16="http://schemas.microsoft.com/office/drawing/2014/main" id="{5C2BAE2B-15B9-44F5-BCC2-6B2F4ACA03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91207" y="1416460"/>
            <a:ext cx="6454716" cy="6930585"/>
          </a:xfrm>
          <a:prstGeom prst="rect">
            <a:avLst/>
          </a:prstGeom>
        </p:spPr>
      </p:pic>
    </p:spTree>
    <p:extLst>
      <p:ext uri="{BB962C8B-B14F-4D97-AF65-F5344CB8AC3E}">
        <p14:creationId xmlns:p14="http://schemas.microsoft.com/office/powerpoint/2010/main" val="274714559"/>
      </p:ext>
    </p:extLst>
  </p:cSld>
  <p:clrMapOvr>
    <a:masterClrMapping/>
  </p:clrMapOvr>
</p:sld>
</file>

<file path=ppt/theme/theme1.xml><?xml version="1.0" encoding="utf-8"?>
<a:theme xmlns:a="http://schemas.openxmlformats.org/drawingml/2006/main" name="Section 2 - Body content with secondary colours">
  <a:themeElements>
    <a:clrScheme name="NTG brand colours">
      <a:dk1>
        <a:srgbClr val="1F1F5F"/>
      </a:dk1>
      <a:lt1>
        <a:sysClr val="window" lastClr="FFFFFF"/>
      </a:lt1>
      <a:dk2>
        <a:srgbClr val="E35205"/>
      </a:dk2>
      <a:lt2>
        <a:srgbClr val="FFFFFF"/>
      </a:lt2>
      <a:accent1>
        <a:srgbClr val="C25062"/>
      </a:accent1>
      <a:accent2>
        <a:srgbClr val="127CC0"/>
      </a:accent2>
      <a:accent3>
        <a:srgbClr val="007E91"/>
      </a:accent3>
      <a:accent4>
        <a:srgbClr val="980044"/>
      </a:accent4>
      <a:accent5>
        <a:srgbClr val="845278"/>
      </a:accent5>
      <a:accent6>
        <a:srgbClr val="1E5E5E"/>
      </a:accent6>
      <a:hlink>
        <a:srgbClr val="0563C1"/>
      </a:hlink>
      <a:folHlink>
        <a:srgbClr val="8C4799"/>
      </a:folHlink>
    </a:clrScheme>
    <a:fontScheme name="NT Government brand">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g-presentation.pptx" id="{364085E8-F4A7-45F6-8E7D-6536D26456C3}" vid="{9EC94548-6067-4964-8B0E-B1994A2CBE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NTG presentation</Template>
  <TotalTime>1</TotalTime>
  <Words>2388</Words>
  <Application>Microsoft Office PowerPoint</Application>
  <PresentationFormat>Widescreen</PresentationFormat>
  <Paragraphs>259</Paragraphs>
  <Slides>33</Slides>
  <Notes>32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Lato</vt:lpstr>
      <vt:lpstr>Lato Light</vt:lpstr>
      <vt:lpstr>Lato Semibold</vt:lpstr>
      <vt:lpstr>Times New Roman</vt:lpstr>
      <vt:lpstr>Section 2 - Body content with secondary colours</vt:lpstr>
      <vt:lpstr>Council meeting procedures and decision making</vt:lpstr>
      <vt:lpstr>Course overview</vt:lpstr>
      <vt:lpstr>Video introduction</vt:lpstr>
      <vt:lpstr>Council Meetings</vt:lpstr>
      <vt:lpstr>Council meetings – when are they held? </vt:lpstr>
      <vt:lpstr>Before a meeting</vt:lpstr>
      <vt:lpstr>Notice of a council meeting </vt:lpstr>
      <vt:lpstr>Preparing for a meeting  </vt:lpstr>
      <vt:lpstr>At the meeting</vt:lpstr>
      <vt:lpstr>Openness and accountability   </vt:lpstr>
      <vt:lpstr>What happens at a council meeting?  </vt:lpstr>
      <vt:lpstr>The role of the chairperson</vt:lpstr>
      <vt:lpstr>Ordinary meetings vs special meetings</vt:lpstr>
      <vt:lpstr>Ordinary meetings or special meetings </vt:lpstr>
      <vt:lpstr>Decision making</vt:lpstr>
      <vt:lpstr>Teamwork and diversity</vt:lpstr>
      <vt:lpstr>Making decisions</vt:lpstr>
      <vt:lpstr>Voting at meetings     </vt:lpstr>
      <vt:lpstr>Council committees </vt:lpstr>
      <vt:lpstr>Council committees</vt:lpstr>
      <vt:lpstr>Resources</vt:lpstr>
      <vt:lpstr>Quiz</vt:lpstr>
      <vt:lpstr>1. How often must council meetings be held?   </vt:lpstr>
      <vt:lpstr>2. Who calls a council meeting?  </vt:lpstr>
      <vt:lpstr>3. What should a notice of meeting contain?  (select all that apply)   </vt:lpstr>
      <vt:lpstr>4. How much notice is required for an ordinary meeting of council?  </vt:lpstr>
      <vt:lpstr>5. A special meeting of council can only deal with the specific business it is called for.</vt:lpstr>
      <vt:lpstr>6. What is a quorum (the minimum number of members required for a council meeting to conduct business)?</vt:lpstr>
      <vt:lpstr>7. A decision is carried or made by council if it is:</vt:lpstr>
      <vt:lpstr>8. It is important that all council members have their say but the council acts together as a group to make decisions.</vt:lpstr>
      <vt:lpstr>9. The chair of the meeting: (select all that apply)</vt:lpstr>
      <vt:lpstr>10. Council meetings are open to the public: </vt:lpstr>
      <vt:lpstr>Thank you</vt:lpstr>
    </vt:vector>
  </TitlesOfParts>
  <Company>Northern Territory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Council meeting procedures and decision making</dc:title>
  <dc:creator>Northern Territory Government</dc:creator>
  <cp:lastModifiedBy>Linda Weatherhead</cp:lastModifiedBy>
  <cp:revision>3</cp:revision>
  <dcterms:created xsi:type="dcterms:W3CDTF">2022-08-02T01:58:56Z</dcterms:created>
  <dcterms:modified xsi:type="dcterms:W3CDTF">2022-10-20T03:27:05Z</dcterms:modified>
</cp:coreProperties>
</file>