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Lst>
  <p:notesMasterIdLst>
    <p:notesMasterId r:id="rId38"/>
  </p:notesMasterIdLst>
  <p:sldIdLst>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id="{7EDDF8A8-7696-46D3-A45C-48D1A560C472}">
          <p14:sldIdLst>
            <p14:sldId id="273"/>
            <p14:sldId id="274"/>
          </p14:sldIdLst>
        </p14:section>
        <p14:section name="Section" id="{98D1CFC9-DB7A-46D0-967D-01FE41399260}">
          <p14:sldIdLst>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Lst>
        </p14:section>
      </p14:sectionLst>
    </p:ext>
    <p:ext uri="{EFAFB233-063F-42B5-8137-9DF3F51BA10A}">
      <p15:sldGuideLst xmlns:p15="http://schemas.microsoft.com/office/powerpoint/2012/main">
        <p15:guide id="1" orient="horz" pos="2160" userDrawn="1">
          <p15:clr>
            <a:srgbClr val="A4A3A4"/>
          </p15:clr>
        </p15:guide>
        <p15:guide id="2" pos="209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7" autoAdjust="0"/>
    <p:restoredTop sz="96837" autoAdjust="0"/>
  </p:normalViewPr>
  <p:slideViewPr>
    <p:cSldViewPr snapToGrid="0">
      <p:cViewPr varScale="1">
        <p:scale>
          <a:sx n="111" d="100"/>
          <a:sy n="111" d="100"/>
        </p:scale>
        <p:origin x="594" y="102"/>
      </p:cViewPr>
      <p:guideLst>
        <p:guide orient="horz" pos="2160"/>
        <p:guide pos="209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1DCD6-EE1B-4359-B635-C59218B59F57}" type="datetimeFigureOut">
              <a:rPr lang="en-AU" smtClean="0"/>
              <a:t>20/10/2022</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645A6F-4589-4A5C-B423-48599FC2324D}" type="slidenum">
              <a:rPr lang="en-AU" smtClean="0"/>
              <a:t>‹#›</a:t>
            </a:fld>
            <a:endParaRPr lang="en-AU"/>
          </a:p>
        </p:txBody>
      </p:sp>
    </p:spTree>
    <p:extLst>
      <p:ext uri="{BB962C8B-B14F-4D97-AF65-F5344CB8AC3E}">
        <p14:creationId xmlns:p14="http://schemas.microsoft.com/office/powerpoint/2010/main" val="2551610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fi3ol25oPR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620F803-147E-4009-B2C7-560ADCDC8DE9}" type="slidenum">
              <a:rPr lang="en-AU" smtClean="0"/>
              <a:t>1</a:t>
            </a:fld>
            <a:endParaRPr lang="en-AU"/>
          </a:p>
        </p:txBody>
      </p:sp>
    </p:spTree>
    <p:extLst>
      <p:ext uri="{BB962C8B-B14F-4D97-AF65-F5344CB8AC3E}">
        <p14:creationId xmlns:p14="http://schemas.microsoft.com/office/powerpoint/2010/main" val="1660303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10</a:t>
            </a:fld>
            <a:endParaRPr lang="en-AU"/>
          </a:p>
        </p:txBody>
      </p:sp>
    </p:spTree>
    <p:extLst>
      <p:ext uri="{BB962C8B-B14F-4D97-AF65-F5344CB8AC3E}">
        <p14:creationId xmlns:p14="http://schemas.microsoft.com/office/powerpoint/2010/main" val="187208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four year plan might include major things that can’t be completed in a year such as major roadworks or setting up aged care accommodation.</a:t>
            </a:r>
          </a:p>
        </p:txBody>
      </p:sp>
      <p:sp>
        <p:nvSpPr>
          <p:cNvPr id="4" name="Slide Number Placeholder 3"/>
          <p:cNvSpPr>
            <a:spLocks noGrp="1"/>
          </p:cNvSpPr>
          <p:nvPr>
            <p:ph type="sldNum" sz="quarter" idx="10"/>
          </p:nvPr>
        </p:nvSpPr>
        <p:spPr/>
        <p:txBody>
          <a:bodyPr/>
          <a:lstStyle/>
          <a:p>
            <a:fld id="{A620F803-147E-4009-B2C7-560ADCDC8DE9}" type="slidenum">
              <a:rPr lang="en-AU" smtClean="0"/>
              <a:t>11</a:t>
            </a:fld>
            <a:endParaRPr lang="en-AU"/>
          </a:p>
        </p:txBody>
      </p:sp>
    </p:spTree>
    <p:extLst>
      <p:ext uri="{BB962C8B-B14F-4D97-AF65-F5344CB8AC3E}">
        <p14:creationId xmlns:p14="http://schemas.microsoft.com/office/powerpoint/2010/main" val="2431063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12</a:t>
            </a:fld>
            <a:endParaRPr lang="en-AU"/>
          </a:p>
        </p:txBody>
      </p:sp>
    </p:spTree>
    <p:extLst>
      <p:ext uri="{BB962C8B-B14F-4D97-AF65-F5344CB8AC3E}">
        <p14:creationId xmlns:p14="http://schemas.microsoft.com/office/powerpoint/2010/main" val="2111243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13</a:t>
            </a:fld>
            <a:endParaRPr lang="en-AU"/>
          </a:p>
        </p:txBody>
      </p:sp>
    </p:spTree>
    <p:extLst>
      <p:ext uri="{BB962C8B-B14F-4D97-AF65-F5344CB8AC3E}">
        <p14:creationId xmlns:p14="http://schemas.microsoft.com/office/powerpoint/2010/main" val="4236126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14</a:t>
            </a:fld>
            <a:endParaRPr lang="en-AU"/>
          </a:p>
        </p:txBody>
      </p:sp>
    </p:spTree>
    <p:extLst>
      <p:ext uri="{BB962C8B-B14F-4D97-AF65-F5344CB8AC3E}">
        <p14:creationId xmlns:p14="http://schemas.microsoft.com/office/powerpoint/2010/main" val="1098696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i="0" dirty="0" smtClean="0"/>
              <a:t>If the council is in deficit you should ask the CEO why?</a:t>
            </a:r>
          </a:p>
          <a:p>
            <a:endParaRPr lang="en-AU" i="0" dirty="0" smtClean="0"/>
          </a:p>
          <a:p>
            <a:r>
              <a:rPr lang="en-AU" i="0" dirty="0" smtClean="0"/>
              <a:t>Income</a:t>
            </a:r>
            <a:r>
              <a:rPr lang="en-AU" i="0" baseline="0" dirty="0" smtClean="0"/>
              <a:t> and expenditure is sometimes called a profit and loss statement.</a:t>
            </a:r>
          </a:p>
          <a:p>
            <a:endParaRPr lang="en-AU" i="0" baseline="0" dirty="0" smtClean="0"/>
          </a:p>
          <a:p>
            <a:r>
              <a:rPr lang="en-AU" i="0" baseline="0" dirty="0" smtClean="0"/>
              <a:t>Surplus is like a profit or savings – you have money in your hand.</a:t>
            </a:r>
          </a:p>
          <a:p>
            <a:endParaRPr lang="en-AU" i="0" baseline="0" dirty="0" smtClean="0"/>
          </a:p>
          <a:p>
            <a:r>
              <a:rPr lang="en-AU" i="0" baseline="0" dirty="0" smtClean="0"/>
              <a:t>Deficit is when you owe money.  It is when the statement is in negative.</a:t>
            </a:r>
            <a:endParaRPr lang="en-AU" i="0" dirty="0"/>
          </a:p>
        </p:txBody>
      </p:sp>
      <p:sp>
        <p:nvSpPr>
          <p:cNvPr id="4" name="Slide Number Placeholder 3"/>
          <p:cNvSpPr>
            <a:spLocks noGrp="1"/>
          </p:cNvSpPr>
          <p:nvPr>
            <p:ph type="sldNum" sz="quarter" idx="10"/>
          </p:nvPr>
        </p:nvSpPr>
        <p:spPr/>
        <p:txBody>
          <a:bodyPr/>
          <a:lstStyle/>
          <a:p>
            <a:fld id="{A620F803-147E-4009-B2C7-560ADCDC8DE9}" type="slidenum">
              <a:rPr lang="en-AU" smtClean="0"/>
              <a:t>15</a:t>
            </a:fld>
            <a:endParaRPr lang="en-AU"/>
          </a:p>
        </p:txBody>
      </p:sp>
    </p:spTree>
    <p:extLst>
      <p:ext uri="{BB962C8B-B14F-4D97-AF65-F5344CB8AC3E}">
        <p14:creationId xmlns:p14="http://schemas.microsoft.com/office/powerpoint/2010/main" val="3118736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This is what</a:t>
            </a:r>
            <a:r>
              <a:rPr lang="en-AU" sz="1200" baseline="0" dirty="0" smtClean="0"/>
              <a:t> happened over the last month or two months since Council last met.</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 </a:t>
            </a:r>
            <a:r>
              <a:rPr lang="en-AU" sz="1200" dirty="0"/>
              <a:t>the profit and loss statement example, there are a number of areas which vary or are different from the budget. </a:t>
            </a:r>
            <a:r>
              <a:rPr lang="en-AU" sz="1200" kern="1200" dirty="0">
                <a:solidFill>
                  <a:schemeClr val="tx1"/>
                </a:solidFill>
                <a:effectLst/>
                <a:latin typeface="+mn-lt"/>
                <a:ea typeface="+mn-ea"/>
                <a:cs typeface="+mn-cs"/>
              </a:rPr>
              <a:t>This is not unusual as it is hard to know exactly when money is coming in and going out. </a:t>
            </a:r>
          </a:p>
          <a:p>
            <a:endParaRPr lang="en-AU" sz="1200" dirty="0"/>
          </a:p>
          <a:p>
            <a:r>
              <a:rPr lang="en-AU" sz="1200" dirty="0"/>
              <a:t>Early in the year there is likely to be more of a difference (</a:t>
            </a:r>
            <a:r>
              <a:rPr lang="en-AU" sz="1200" b="1" dirty="0"/>
              <a:t>variance</a:t>
            </a:r>
            <a:r>
              <a:rPr lang="en-AU" sz="1200" dirty="0"/>
              <a:t>). </a:t>
            </a:r>
          </a:p>
          <a:p>
            <a:endParaRPr lang="en-AU" sz="1200" dirty="0"/>
          </a:p>
          <a:p>
            <a:r>
              <a:rPr lang="en-AU" sz="1200" dirty="0"/>
              <a:t>At the end of the year money received (</a:t>
            </a:r>
            <a:r>
              <a:rPr lang="en-AU" sz="1200" dirty="0">
                <a:solidFill>
                  <a:srgbClr val="00B050"/>
                </a:solidFill>
              </a:rPr>
              <a:t>income</a:t>
            </a:r>
            <a:r>
              <a:rPr lang="en-AU" sz="1200" dirty="0"/>
              <a:t>) and money spent (</a:t>
            </a:r>
            <a:r>
              <a:rPr lang="en-AU" sz="1200" dirty="0">
                <a:solidFill>
                  <a:srgbClr val="FF0000"/>
                </a:solidFill>
              </a:rPr>
              <a:t>expenditure</a:t>
            </a:r>
            <a:r>
              <a:rPr lang="en-AU" sz="1200" dirty="0"/>
              <a:t>) should line up closely to the budget.</a:t>
            </a:r>
          </a:p>
          <a:p>
            <a:endParaRPr lang="en-AU" sz="1200" dirty="0"/>
          </a:p>
          <a:p>
            <a:r>
              <a:rPr lang="en-AU" sz="1200" kern="1200" dirty="0">
                <a:solidFill>
                  <a:schemeClr val="tx1"/>
                </a:solidFill>
                <a:effectLst/>
                <a:latin typeface="+mn-lt"/>
                <a:ea typeface="+mn-ea"/>
                <a:cs typeface="+mn-cs"/>
              </a:rPr>
              <a:t>It is important to watch for areas where the income is lower than expected (in this case grants and rates). Sometimes grants are slow to come into the bank.  And</a:t>
            </a:r>
            <a:r>
              <a:rPr lang="en-AU" sz="1200" kern="1200" baseline="0" dirty="0">
                <a:solidFill>
                  <a:schemeClr val="tx1"/>
                </a:solidFill>
                <a:effectLst/>
                <a:latin typeface="+mn-lt"/>
                <a:ea typeface="+mn-ea"/>
                <a:cs typeface="+mn-cs"/>
              </a:rPr>
              <a:t> it</a:t>
            </a:r>
            <a:r>
              <a:rPr lang="en-AU" sz="1200" kern="1200" dirty="0">
                <a:solidFill>
                  <a:schemeClr val="tx1"/>
                </a:solidFill>
                <a:effectLst/>
                <a:latin typeface="+mn-lt"/>
                <a:ea typeface="+mn-ea"/>
                <a:cs typeface="+mn-cs"/>
              </a:rPr>
              <a:t> may be that people have been given longer to pay their rates because of the impacts of COVID-19, or that they are just late.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 is also important to check if expenses are higher than expected. In this case materials and contracts have gone over the budget but there is often a lot of expenditure early in the year to get things underway.   Also we can see employee expenses have gone over the amount expected in the budget – ask why this is so – maybe employees taking a lot of leave in August and leave loading is being paid or blocks of leave are being paid in advance, or it could mean there was a need to pay more overtime to get important projects completed.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Also note that there has been no expenditure for Local Authority allowances this month.  Why is this?  Does this mean that Local Authorities didn’t meet?</a:t>
            </a:r>
          </a:p>
          <a:p>
            <a:endParaRPr lang="en-AU" sz="1200" dirty="0"/>
          </a:p>
          <a:p>
            <a:r>
              <a:rPr lang="en-AU" sz="1200" dirty="0" smtClean="0"/>
              <a:t>Handout I &amp; E</a:t>
            </a:r>
            <a:endParaRPr lang="en-AU" sz="1200" dirty="0"/>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16</a:t>
            </a:fld>
            <a:endParaRPr lang="en-AU"/>
          </a:p>
        </p:txBody>
      </p:sp>
    </p:spTree>
    <p:extLst>
      <p:ext uri="{BB962C8B-B14F-4D97-AF65-F5344CB8AC3E}">
        <p14:creationId xmlns:p14="http://schemas.microsoft.com/office/powerpoint/2010/main" val="2532554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a:t>
            </a:r>
            <a:r>
              <a:rPr lang="en-AU" sz="1200" b="1" kern="1200" dirty="0">
                <a:solidFill>
                  <a:schemeClr val="tx1"/>
                </a:solidFill>
                <a:effectLst/>
                <a:latin typeface="+mn-lt"/>
                <a:ea typeface="+mn-ea"/>
                <a:cs typeface="+mn-cs"/>
              </a:rPr>
              <a:t> Balance Sheet/Statement of Financial Position </a:t>
            </a:r>
            <a:r>
              <a:rPr lang="en-AU" sz="1200" kern="1200" dirty="0">
                <a:solidFill>
                  <a:schemeClr val="tx1"/>
                </a:solidFill>
                <a:effectLst/>
                <a:latin typeface="+mn-lt"/>
                <a:ea typeface="+mn-ea"/>
                <a:cs typeface="+mn-cs"/>
              </a:rPr>
              <a:t>shows what council owns, (assets) including cash, buildings and equipment, and what it owes (liabilities). If you take away the liabilities from the assets then you can see what the council is worth or its financial position (equity). </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Having</a:t>
            </a:r>
            <a:r>
              <a:rPr lang="en-AU" sz="1200" kern="1200" baseline="0" dirty="0" smtClean="0">
                <a:solidFill>
                  <a:schemeClr val="tx1"/>
                </a:solidFill>
                <a:effectLst/>
                <a:latin typeface="+mn-lt"/>
                <a:ea typeface="+mn-ea"/>
                <a:cs typeface="+mn-cs"/>
              </a:rPr>
              <a:t> assets is good but if you don’t have money in the bank to pay the bills you might have to sell your assets and that is not always easy.</a:t>
            </a:r>
            <a:endParaRPr lang="en-AU" sz="1200" kern="1200" dirty="0" smtClean="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17</a:t>
            </a:fld>
            <a:endParaRPr lang="en-AU"/>
          </a:p>
        </p:txBody>
      </p:sp>
    </p:spTree>
    <p:extLst>
      <p:ext uri="{BB962C8B-B14F-4D97-AF65-F5344CB8AC3E}">
        <p14:creationId xmlns:p14="http://schemas.microsoft.com/office/powerpoint/2010/main" val="2807511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This shows council’s overall position at the time of the meeting. It</a:t>
            </a:r>
            <a:r>
              <a:rPr lang="en-AU" sz="1200" kern="1200" baseline="0" dirty="0" smtClean="0">
                <a:solidFill>
                  <a:schemeClr val="tx1"/>
                </a:solidFill>
                <a:effectLst/>
                <a:latin typeface="+mn-lt"/>
                <a:ea typeface="+mn-ea"/>
                <a:cs typeface="+mn-cs"/>
              </a:rPr>
              <a:t> is a snapshot of the position of council. </a:t>
            </a:r>
            <a:r>
              <a:rPr lang="en-AU" sz="1200" kern="1200" dirty="0" smtClean="0">
                <a:solidFill>
                  <a:schemeClr val="tx1"/>
                </a:solidFill>
                <a:effectLst/>
                <a:latin typeface="+mn-lt"/>
                <a:ea typeface="+mn-ea"/>
                <a:cs typeface="+mn-cs"/>
              </a:rPr>
              <a:t> It takes into account not just money coming in and going out, but also the things the council owns</a:t>
            </a:r>
            <a:r>
              <a:rPr lang="en-AU" sz="1200" kern="1200" baseline="0" dirty="0" smtClean="0">
                <a:solidFill>
                  <a:schemeClr val="tx1"/>
                </a:solidFill>
                <a:effectLst/>
                <a:latin typeface="+mn-lt"/>
                <a:ea typeface="+mn-ea"/>
                <a:cs typeface="+mn-cs"/>
              </a:rPr>
              <a:t> or assets (buildings, cars, </a:t>
            </a:r>
            <a:r>
              <a:rPr lang="en-AU" sz="1200" kern="1200" baseline="0" dirty="0" err="1" smtClean="0">
                <a:solidFill>
                  <a:schemeClr val="tx1"/>
                </a:solidFill>
                <a:effectLst/>
                <a:latin typeface="+mn-lt"/>
                <a:ea typeface="+mn-ea"/>
                <a:cs typeface="+mn-cs"/>
              </a:rPr>
              <a:t>etc</a:t>
            </a:r>
            <a:r>
              <a:rPr lang="en-AU" sz="1200" kern="1200" baseline="0" dirty="0" smtClean="0">
                <a:solidFill>
                  <a:schemeClr val="tx1"/>
                </a:solidFill>
                <a:effectLst/>
                <a:latin typeface="+mn-lt"/>
                <a:ea typeface="+mn-ea"/>
                <a:cs typeface="+mn-cs"/>
              </a:rPr>
              <a:t>), if it has expenses or interest to do with loans, and also makes provision to make sure it can pay employees entitlements.</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 </a:t>
            </a:r>
            <a:r>
              <a:rPr lang="en-AU" sz="1200" kern="1200" dirty="0">
                <a:solidFill>
                  <a:schemeClr val="tx1"/>
                </a:solidFill>
                <a:effectLst/>
                <a:latin typeface="+mn-lt"/>
                <a:ea typeface="+mn-ea"/>
                <a:cs typeface="+mn-cs"/>
              </a:rPr>
              <a:t>example shows that the council’s financial position is good, as the assets are more than the liabilities, it owns more than it owes. The balance sheet also shows us whether the council has working capital, or money available to keep the council going, which is total current assets ($5 684 000) minus total liabilities ($4 50 5000).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In </a:t>
            </a:r>
            <a:r>
              <a:rPr lang="en-AU" sz="1200" kern="1200" dirty="0">
                <a:solidFill>
                  <a:schemeClr val="tx1"/>
                </a:solidFill>
                <a:effectLst/>
                <a:latin typeface="+mn-lt"/>
                <a:ea typeface="+mn-ea"/>
                <a:cs typeface="+mn-cs"/>
              </a:rPr>
              <a:t>this case, the working capital is $1 </a:t>
            </a:r>
            <a:r>
              <a:rPr lang="en-AU" dirty="0"/>
              <a:t>1</a:t>
            </a:r>
            <a:r>
              <a:rPr lang="en-AU" sz="1200" kern="1200" dirty="0">
                <a:solidFill>
                  <a:schemeClr val="tx1"/>
                </a:solidFill>
                <a:effectLst/>
                <a:latin typeface="+mn-lt"/>
                <a:ea typeface="+mn-ea"/>
                <a:cs typeface="+mn-cs"/>
              </a:rPr>
              <a:t>79 000. </a:t>
            </a: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And the equity, or the overall financial</a:t>
            </a:r>
            <a:r>
              <a:rPr lang="en-AU" sz="1200" kern="1200" baseline="0" dirty="0" smtClean="0">
                <a:solidFill>
                  <a:schemeClr val="tx1"/>
                </a:solidFill>
                <a:effectLst/>
                <a:latin typeface="+mn-lt"/>
                <a:ea typeface="+mn-ea"/>
                <a:cs typeface="+mn-cs"/>
              </a:rPr>
              <a:t> position of council is +$11 219 000, that is taking all of the liabilities (debts or bills or payments) minus all of the assets (cash money and cars and buildings)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baseline="0" dirty="0" smtClean="0">
                <a:solidFill>
                  <a:schemeClr val="tx1"/>
                </a:solidFill>
                <a:effectLst/>
                <a:latin typeface="+mn-lt"/>
                <a:ea typeface="+mn-ea"/>
                <a:cs typeface="+mn-cs"/>
              </a:rPr>
              <a:t>Handouts – balance sheet and navigation tools</a:t>
            </a:r>
            <a:endParaRPr lang="en-AU"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A620F803-147E-4009-B2C7-560ADCDC8DE9}" type="slidenum">
              <a:rPr lang="en-AU" smtClean="0"/>
              <a:t>18</a:t>
            </a:fld>
            <a:endParaRPr lang="en-AU"/>
          </a:p>
        </p:txBody>
      </p:sp>
    </p:spTree>
    <p:extLst>
      <p:ext uri="{BB962C8B-B14F-4D97-AF65-F5344CB8AC3E}">
        <p14:creationId xmlns:p14="http://schemas.microsoft.com/office/powerpoint/2010/main" val="32557848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19</a:t>
            </a:fld>
            <a:endParaRPr lang="en-AU"/>
          </a:p>
        </p:txBody>
      </p:sp>
    </p:spTree>
    <p:extLst>
      <p:ext uri="{BB962C8B-B14F-4D97-AF65-F5344CB8AC3E}">
        <p14:creationId xmlns:p14="http://schemas.microsoft.com/office/powerpoint/2010/main" val="3112057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a:t>
            </a:fld>
            <a:endParaRPr lang="en-AU"/>
          </a:p>
        </p:txBody>
      </p:sp>
    </p:spTree>
    <p:extLst>
      <p:ext uri="{BB962C8B-B14F-4D97-AF65-F5344CB8AC3E}">
        <p14:creationId xmlns:p14="http://schemas.microsoft.com/office/powerpoint/2010/main" val="2586852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620F803-147E-4009-B2C7-560ADCDC8DE9}" type="slidenum">
              <a:rPr lang="en-AU" smtClean="0"/>
              <a:t>20</a:t>
            </a:fld>
            <a:endParaRPr lang="en-AU"/>
          </a:p>
        </p:txBody>
      </p:sp>
    </p:spTree>
    <p:extLst>
      <p:ext uri="{BB962C8B-B14F-4D97-AF65-F5344CB8AC3E}">
        <p14:creationId xmlns:p14="http://schemas.microsoft.com/office/powerpoint/2010/main" val="2913120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a:t>
            </a:r>
            <a:r>
              <a:rPr lang="en-AU" baseline="0" dirty="0"/>
              <a:t> 5.3, s 86 and </a:t>
            </a:r>
            <a:r>
              <a:rPr lang="en-AU" baseline="0" dirty="0" smtClean="0"/>
              <a:t>87</a:t>
            </a:r>
          </a:p>
          <a:p>
            <a:endParaRPr lang="en-AU" baseline="0" dirty="0" smtClean="0"/>
          </a:p>
          <a:p>
            <a:r>
              <a:rPr lang="en-AU" baseline="0" dirty="0" smtClean="0"/>
              <a:t>The Audit Committee looks to ensure strong policies and procedures, clear delegations and grant tracking and reporting are in place to support financial management.</a:t>
            </a:r>
          </a:p>
          <a:p>
            <a:endParaRPr lang="en-AU" baseline="0" dirty="0" smtClean="0"/>
          </a:p>
          <a:p>
            <a:r>
              <a:rPr lang="en-AU" baseline="0" dirty="0" smtClean="0"/>
              <a:t>Councils who only meet every 2 months have a Finance Committee as well.  The regulations (17) require that financial reports are to be provided to Council monthly and the Finance Committee receives the reports and in the month between council meetings acts as the Council in monitoring the financial position of council.</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21</a:t>
            </a:fld>
            <a:endParaRPr lang="en-AU"/>
          </a:p>
        </p:txBody>
      </p:sp>
    </p:spTree>
    <p:extLst>
      <p:ext uri="{BB962C8B-B14F-4D97-AF65-F5344CB8AC3E}">
        <p14:creationId xmlns:p14="http://schemas.microsoft.com/office/powerpoint/2010/main" val="3684946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External</a:t>
            </a:r>
            <a:r>
              <a:rPr lang="en-AU" baseline="0" dirty="0"/>
              <a:t> audit - </a:t>
            </a:r>
            <a:r>
              <a:rPr lang="en-AU" dirty="0"/>
              <a:t>At the end of the financial year an external audit is conducted and the auditors provide their report to council</a:t>
            </a:r>
            <a:r>
              <a:rPr lang="en-AU" baseline="0" dirty="0"/>
              <a:t> on any concerns and make recommendations about the council’s finances.</a:t>
            </a:r>
            <a:r>
              <a:rPr lang="en-AU"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Annual</a:t>
            </a:r>
            <a:r>
              <a:rPr lang="en-AU" baseline="0" dirty="0"/>
              <a:t> fin statements – audited externally and presented to the Minister and NT Grants Commission for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CM&amp;C – Accounting records must be maintained</a:t>
            </a:r>
            <a:r>
              <a:rPr lang="en-AU" baseline="0" dirty="0"/>
              <a:t> and available for inspection, the Department sets out a program of compliance reviews on a rolling basis. s.298</a:t>
            </a: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Minister – If there is a problem with the council’s affairs the Minister may</a:t>
            </a:r>
            <a:r>
              <a:rPr lang="en-AU" baseline="0" dirty="0"/>
              <a:t> write to the Council requiring it to take action to correct the problem (rectification order). s. 214 of the 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ICAC – ICAC has broad powers to investigate complaints of misconduct and improper use of funds.</a:t>
            </a:r>
            <a:endParaRPr lang="en-AU" dirty="0"/>
          </a:p>
          <a:p>
            <a:endParaRPr lang="en-AU" dirty="0" smtClean="0"/>
          </a:p>
          <a:p>
            <a:r>
              <a:rPr lang="en-AU" dirty="0" smtClean="0"/>
              <a:t>What happens if something goes wrong?</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22</a:t>
            </a:fld>
            <a:endParaRPr lang="en-AU"/>
          </a:p>
        </p:txBody>
      </p:sp>
    </p:spTree>
    <p:extLst>
      <p:ext uri="{BB962C8B-B14F-4D97-AF65-F5344CB8AC3E}">
        <p14:creationId xmlns:p14="http://schemas.microsoft.com/office/powerpoint/2010/main" val="8204548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23</a:t>
            </a:fld>
            <a:endParaRPr lang="en-AU"/>
          </a:p>
        </p:txBody>
      </p:sp>
    </p:spTree>
    <p:extLst>
      <p:ext uri="{BB962C8B-B14F-4D97-AF65-F5344CB8AC3E}">
        <p14:creationId xmlns:p14="http://schemas.microsoft.com/office/powerpoint/2010/main" val="2963211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24</a:t>
            </a:fld>
            <a:endParaRPr lang="en-AU"/>
          </a:p>
        </p:txBody>
      </p:sp>
    </p:spTree>
    <p:extLst>
      <p:ext uri="{BB962C8B-B14F-4D97-AF65-F5344CB8AC3E}">
        <p14:creationId xmlns:p14="http://schemas.microsoft.com/office/powerpoint/2010/main" val="3647845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25</a:t>
            </a:fld>
            <a:endParaRPr lang="en-AU"/>
          </a:p>
        </p:txBody>
      </p:sp>
    </p:spTree>
    <p:extLst>
      <p:ext uri="{BB962C8B-B14F-4D97-AF65-F5344CB8AC3E}">
        <p14:creationId xmlns:p14="http://schemas.microsoft.com/office/powerpoint/2010/main" val="4030877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26</a:t>
            </a:fld>
            <a:endParaRPr lang="en-AU"/>
          </a:p>
        </p:txBody>
      </p:sp>
    </p:spTree>
    <p:extLst>
      <p:ext uri="{BB962C8B-B14F-4D97-AF65-F5344CB8AC3E}">
        <p14:creationId xmlns:p14="http://schemas.microsoft.com/office/powerpoint/2010/main" val="8619962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27</a:t>
            </a:fld>
            <a:endParaRPr lang="en-AU"/>
          </a:p>
        </p:txBody>
      </p:sp>
    </p:spTree>
    <p:extLst>
      <p:ext uri="{BB962C8B-B14F-4D97-AF65-F5344CB8AC3E}">
        <p14:creationId xmlns:p14="http://schemas.microsoft.com/office/powerpoint/2010/main" val="800940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28</a:t>
            </a:fld>
            <a:endParaRPr lang="en-AU"/>
          </a:p>
        </p:txBody>
      </p:sp>
    </p:spTree>
    <p:extLst>
      <p:ext uri="{BB962C8B-B14F-4D97-AF65-F5344CB8AC3E}">
        <p14:creationId xmlns:p14="http://schemas.microsoft.com/office/powerpoint/2010/main" val="31488359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29</a:t>
            </a:fld>
            <a:endParaRPr lang="en-AU"/>
          </a:p>
        </p:txBody>
      </p:sp>
    </p:spTree>
    <p:extLst>
      <p:ext uri="{BB962C8B-B14F-4D97-AF65-F5344CB8AC3E}">
        <p14:creationId xmlns:p14="http://schemas.microsoft.com/office/powerpoint/2010/main" val="2108141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3</a:t>
            </a:fld>
            <a:endParaRPr lang="en-AU"/>
          </a:p>
        </p:txBody>
      </p:sp>
    </p:spTree>
    <p:extLst>
      <p:ext uri="{BB962C8B-B14F-4D97-AF65-F5344CB8AC3E}">
        <p14:creationId xmlns:p14="http://schemas.microsoft.com/office/powerpoint/2010/main" val="236313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30</a:t>
            </a:fld>
            <a:endParaRPr lang="en-AU"/>
          </a:p>
        </p:txBody>
      </p:sp>
    </p:spTree>
    <p:extLst>
      <p:ext uri="{BB962C8B-B14F-4D97-AF65-F5344CB8AC3E}">
        <p14:creationId xmlns:p14="http://schemas.microsoft.com/office/powerpoint/2010/main" val="2692862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31</a:t>
            </a:fld>
            <a:endParaRPr lang="en-AU"/>
          </a:p>
        </p:txBody>
      </p:sp>
    </p:spTree>
    <p:extLst>
      <p:ext uri="{BB962C8B-B14F-4D97-AF65-F5344CB8AC3E}">
        <p14:creationId xmlns:p14="http://schemas.microsoft.com/office/powerpoint/2010/main" val="4070621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32</a:t>
            </a:fld>
            <a:endParaRPr lang="en-AU"/>
          </a:p>
        </p:txBody>
      </p:sp>
    </p:spTree>
    <p:extLst>
      <p:ext uri="{BB962C8B-B14F-4D97-AF65-F5344CB8AC3E}">
        <p14:creationId xmlns:p14="http://schemas.microsoft.com/office/powerpoint/2010/main" val="28497934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33</a:t>
            </a:fld>
            <a:endParaRPr lang="en-AU"/>
          </a:p>
        </p:txBody>
      </p:sp>
    </p:spTree>
    <p:extLst>
      <p:ext uri="{BB962C8B-B14F-4D97-AF65-F5344CB8AC3E}">
        <p14:creationId xmlns:p14="http://schemas.microsoft.com/office/powerpoint/2010/main" val="19901951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A620F803-147E-4009-B2C7-560ADCDC8DE9}" type="slidenum">
              <a:rPr lang="en-AU" smtClean="0"/>
              <a:t>34</a:t>
            </a:fld>
            <a:endParaRPr lang="en-AU"/>
          </a:p>
        </p:txBody>
      </p:sp>
    </p:spTree>
    <p:extLst>
      <p:ext uri="{BB962C8B-B14F-4D97-AF65-F5344CB8AC3E}">
        <p14:creationId xmlns:p14="http://schemas.microsoft.com/office/powerpoint/2010/main" val="2145806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35</a:t>
            </a:fld>
            <a:endParaRPr lang="en-AU"/>
          </a:p>
        </p:txBody>
      </p:sp>
    </p:spTree>
    <p:extLst>
      <p:ext uri="{BB962C8B-B14F-4D97-AF65-F5344CB8AC3E}">
        <p14:creationId xmlns:p14="http://schemas.microsoft.com/office/powerpoint/2010/main" val="189914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u="sng" kern="1200" smtClean="0">
                <a:solidFill>
                  <a:schemeClr val="tx1"/>
                </a:solidFill>
                <a:effectLst/>
                <a:latin typeface="+mn-lt"/>
                <a:ea typeface="+mn-ea"/>
                <a:cs typeface="+mn-cs"/>
                <a:hlinkClick r:id="rId3"/>
              </a:rPr>
              <a:t>https://www.youtube.com/watch?v=fi3ol25oPRE</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4</a:t>
            </a:fld>
            <a:endParaRPr lang="en-AU"/>
          </a:p>
        </p:txBody>
      </p:sp>
    </p:spTree>
    <p:extLst>
      <p:ext uri="{BB962C8B-B14F-4D97-AF65-F5344CB8AC3E}">
        <p14:creationId xmlns:p14="http://schemas.microsoft.com/office/powerpoint/2010/main" val="107528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620F803-147E-4009-B2C7-560ADCDC8DE9}" type="slidenum">
              <a:rPr lang="en-AU" smtClean="0"/>
              <a:t>5</a:t>
            </a:fld>
            <a:endParaRPr lang="en-AU"/>
          </a:p>
        </p:txBody>
      </p:sp>
    </p:spTree>
    <p:extLst>
      <p:ext uri="{BB962C8B-B14F-4D97-AF65-F5344CB8AC3E}">
        <p14:creationId xmlns:p14="http://schemas.microsoft.com/office/powerpoint/2010/main" val="2809641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Quote Dave</a:t>
            </a:r>
            <a:r>
              <a:rPr lang="en-AU" baseline="0" dirty="0" smtClean="0"/>
              <a:t> Ramsey</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6</a:t>
            </a:fld>
            <a:endParaRPr lang="en-AU"/>
          </a:p>
        </p:txBody>
      </p:sp>
    </p:spTree>
    <p:extLst>
      <p:ext uri="{BB962C8B-B14F-4D97-AF65-F5344CB8AC3E}">
        <p14:creationId xmlns:p14="http://schemas.microsoft.com/office/powerpoint/2010/main" val="987399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It is</a:t>
            </a:r>
            <a:r>
              <a:rPr lang="en-AU" sz="1200" kern="1200" baseline="0" dirty="0" smtClean="0">
                <a:solidFill>
                  <a:schemeClr val="tx1"/>
                </a:solidFill>
                <a:effectLst/>
                <a:latin typeface="+mn-lt"/>
                <a:ea typeface="+mn-ea"/>
                <a:cs typeface="+mn-cs"/>
              </a:rPr>
              <a:t> important to have money in the bank as there will always be bills and wages to pay, this is the business as usual.  And then there are the projects and priorities in your regional plan and financial plan to make sure you have money for.</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There </a:t>
            </a:r>
            <a:r>
              <a:rPr lang="en-AU" sz="1200" kern="1200" dirty="0">
                <a:solidFill>
                  <a:schemeClr val="tx1"/>
                </a:solidFill>
                <a:effectLst/>
                <a:latin typeface="+mn-lt"/>
                <a:ea typeface="+mn-ea"/>
                <a:cs typeface="+mn-cs"/>
              </a:rPr>
              <a:t>is also some money that can only be spent on certain things, this is called tied funding. For example, the road grant can only be spent on roads. Council should ensure that this money is kept separate and only spent on those things</a:t>
            </a:r>
            <a:r>
              <a:rPr lang="en-AU" sz="1200" kern="1200" dirty="0" smtClean="0">
                <a:solidFill>
                  <a:schemeClr val="tx1"/>
                </a:solidFill>
                <a:effectLst/>
                <a:latin typeface="+mn-lt"/>
                <a:ea typeface="+mn-ea"/>
                <a:cs typeface="+mn-cs"/>
              </a:rPr>
              <a:t>.  If you start</a:t>
            </a:r>
            <a:r>
              <a:rPr lang="en-AU" sz="1200" kern="1200" baseline="0" dirty="0" smtClean="0">
                <a:solidFill>
                  <a:schemeClr val="tx1"/>
                </a:solidFill>
                <a:effectLst/>
                <a:latin typeface="+mn-lt"/>
                <a:ea typeface="+mn-ea"/>
                <a:cs typeface="+mn-cs"/>
              </a:rPr>
              <a:t> dipping into this money for other things then the council will be in trouble.</a:t>
            </a:r>
            <a:endParaRPr lang="en-AU" sz="1200" kern="1200" dirty="0">
              <a:solidFill>
                <a:schemeClr val="tx1"/>
              </a:solidFill>
              <a:effectLst/>
              <a:latin typeface="+mn-lt"/>
              <a:ea typeface="+mn-ea"/>
              <a:cs typeface="+mn-cs"/>
            </a:endParaRPr>
          </a:p>
          <a:p>
            <a:endParaRPr lang="en-AU" dirty="0"/>
          </a:p>
          <a:p>
            <a:pPr marL="171450" indent="-171450">
              <a:buFont typeface="Arial" panose="020B0604020202020204" pitchFamily="34" charset="0"/>
              <a:buChar char="•"/>
            </a:pPr>
            <a:r>
              <a:rPr lang="en-AU" dirty="0"/>
              <a:t>The Act at s202 states the</a:t>
            </a:r>
            <a:r>
              <a:rPr lang="en-AU" baseline="0" dirty="0"/>
              <a:t> Council should not budget for a deficit – however this may be allowed where the deficit is to do with depreciation, amortisation, asset write-downs, expenditure of tied grant funding recorded as income in a prior year, any non-cash item. </a:t>
            </a:r>
          </a:p>
          <a:p>
            <a:pPr marL="171450" indent="-171450">
              <a:buFont typeface="Arial" panose="020B0604020202020204" pitchFamily="34" charset="0"/>
              <a:buChar char="•"/>
            </a:pPr>
            <a:endParaRPr lang="en-AU" baseline="0" dirty="0"/>
          </a:p>
          <a:p>
            <a:pPr marL="0" indent="0">
              <a:buFont typeface="Arial" panose="020B0604020202020204" pitchFamily="34" charset="0"/>
              <a:buNone/>
            </a:pPr>
            <a:r>
              <a:rPr lang="en-AU" baseline="0" dirty="0"/>
              <a:t>Sometimes changes are required – additional grants come in, savings are made, priorities change, eg COVID 19 provisions</a:t>
            </a:r>
            <a:r>
              <a:rPr lang="en-AU" baseline="0" dirty="0" smtClean="0"/>
              <a:t>.  The Council is required to review the budget twice during the financial year and make any necessary amendments – this might also require reviewing the financial plan.</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7</a:t>
            </a:fld>
            <a:endParaRPr lang="en-AU"/>
          </a:p>
        </p:txBody>
      </p:sp>
    </p:spTree>
    <p:extLst>
      <p:ext uri="{BB962C8B-B14F-4D97-AF65-F5344CB8AC3E}">
        <p14:creationId xmlns:p14="http://schemas.microsoft.com/office/powerpoint/2010/main" val="2200538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Handout – Council budget</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8</a:t>
            </a:fld>
            <a:endParaRPr lang="en-AU"/>
          </a:p>
        </p:txBody>
      </p:sp>
    </p:spTree>
    <p:extLst>
      <p:ext uri="{BB962C8B-B14F-4D97-AF65-F5344CB8AC3E}">
        <p14:creationId xmlns:p14="http://schemas.microsoft.com/office/powerpoint/2010/main" val="3454631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If councils</a:t>
            </a:r>
            <a:r>
              <a:rPr lang="en-AU" baseline="0" dirty="0" smtClean="0"/>
              <a:t> meet every two months then the Finance Committee will check the financial reports in the month between meetings.</a:t>
            </a:r>
            <a:endParaRPr lang="en-AU" dirty="0" smtClean="0"/>
          </a:p>
          <a:p>
            <a:endParaRPr lang="en-AU" dirty="0" smtClean="0"/>
          </a:p>
          <a:p>
            <a:r>
              <a:rPr lang="en-AU" dirty="0" smtClean="0"/>
              <a:t>Variance is the difference</a:t>
            </a:r>
            <a:r>
              <a:rPr lang="en-AU" baseline="0" dirty="0" smtClean="0"/>
              <a:t> between what you spent and what you expected to spend.</a:t>
            </a:r>
            <a:endParaRPr lang="en-AU" dirty="0"/>
          </a:p>
        </p:txBody>
      </p:sp>
      <p:sp>
        <p:nvSpPr>
          <p:cNvPr id="4" name="Slide Number Placeholder 3"/>
          <p:cNvSpPr>
            <a:spLocks noGrp="1"/>
          </p:cNvSpPr>
          <p:nvPr>
            <p:ph type="sldNum" sz="quarter" idx="10"/>
          </p:nvPr>
        </p:nvSpPr>
        <p:spPr/>
        <p:txBody>
          <a:bodyPr/>
          <a:lstStyle/>
          <a:p>
            <a:fld id="{A620F803-147E-4009-B2C7-560ADCDC8DE9}" type="slidenum">
              <a:rPr lang="en-AU" smtClean="0"/>
              <a:t>9</a:t>
            </a:fld>
            <a:endParaRPr lang="en-AU"/>
          </a:p>
        </p:txBody>
      </p:sp>
    </p:spTree>
    <p:extLst>
      <p:ext uri="{BB962C8B-B14F-4D97-AF65-F5344CB8AC3E}">
        <p14:creationId xmlns:p14="http://schemas.microsoft.com/office/powerpoint/2010/main" val="2459553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800" y="5654898"/>
            <a:ext cx="2017706" cy="720000"/>
          </a:xfrm>
          <a:prstGeom prst="rect">
            <a:avLst/>
          </a:prstGeom>
        </p:spPr>
      </p:pic>
      <p:sp>
        <p:nvSpPr>
          <p:cNvPr id="12"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13"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14"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1377459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Tree>
    <p:extLst>
      <p:ext uri="{BB962C8B-B14F-4D97-AF65-F5344CB8AC3E}">
        <p14:creationId xmlns:p14="http://schemas.microsoft.com/office/powerpoint/2010/main" val="12768282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p:bg>
      <p:bgPr>
        <a:solidFill>
          <a:schemeClr val="accent2"/>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6454939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ky Blue - Section title with image">
    <p:bg>
      <p:bgPr>
        <a:solidFill>
          <a:schemeClr val="accent2"/>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2"/>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2</a:t>
            </a:r>
            <a:endParaRPr lang="en-AU" dirty="0"/>
          </a:p>
        </p:txBody>
      </p:sp>
    </p:spTree>
    <p:extLst>
      <p:ext uri="{BB962C8B-B14F-4D97-AF65-F5344CB8AC3E}">
        <p14:creationId xmlns:p14="http://schemas.microsoft.com/office/powerpoint/2010/main" val="32697407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ky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sz="4382" b="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9618589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ky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2"/>
                </a:solidFill>
              </a:defRPr>
            </a:lvl1pPr>
          </a:lstStyle>
          <a:p>
            <a:r>
              <a:rPr lang="en-US" dirty="0" smtClean="0"/>
              <a:t>&lt;Heading&gt;</a:t>
            </a:r>
            <a:endParaRPr lang="en-AU" dirty="0"/>
          </a:p>
        </p:txBody>
      </p:sp>
    </p:spTree>
    <p:extLst>
      <p:ext uri="{BB962C8B-B14F-4D97-AF65-F5344CB8AC3E}">
        <p14:creationId xmlns:p14="http://schemas.microsoft.com/office/powerpoint/2010/main" val="78382851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p:bg>
      <p:bgPr>
        <a:solidFill>
          <a:schemeClr val="accent3"/>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37167844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l Blue - Section title with image">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9"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3</a:t>
            </a:r>
            <a:endParaRPr lang="en-AU" dirty="0"/>
          </a:p>
        </p:txBody>
      </p:sp>
    </p:spTree>
    <p:extLst>
      <p:ext uri="{BB962C8B-B14F-4D97-AF65-F5344CB8AC3E}">
        <p14:creationId xmlns:p14="http://schemas.microsoft.com/office/powerpoint/2010/main" val="26028385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al Blu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3"/>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76590407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al Blu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3"/>
                </a:solidFill>
              </a:defRPr>
            </a:lvl1pPr>
          </a:lstStyle>
          <a:p>
            <a:r>
              <a:rPr lang="en-US" dirty="0" smtClean="0"/>
              <a:t>&lt;Heading&gt;</a:t>
            </a:r>
            <a:endParaRPr lang="en-AU" dirty="0"/>
          </a:p>
        </p:txBody>
      </p:sp>
    </p:spTree>
    <p:extLst>
      <p:ext uri="{BB962C8B-B14F-4D97-AF65-F5344CB8AC3E}">
        <p14:creationId xmlns:p14="http://schemas.microsoft.com/office/powerpoint/2010/main" val="31409189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p:bg>
      <p:bgPr>
        <a:solidFill>
          <a:schemeClr val="accent4"/>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9023224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Picture Placeholder 3"/>
          <p:cNvSpPr>
            <a:spLocks noGrp="1"/>
          </p:cNvSpPr>
          <p:nvPr>
            <p:ph type="pic" sz="quarter" idx="15"/>
          </p:nvPr>
        </p:nvSpPr>
        <p:spPr>
          <a:xfrm>
            <a:off x="6126388" y="0"/>
            <a:ext cx="6122987" cy="6845300"/>
          </a:xfrm>
          <a:prstGeom prst="rect">
            <a:avLst/>
          </a:prstGeom>
          <a:solidFill>
            <a:schemeClr val="bg2"/>
          </a:solidFill>
          <a:ln>
            <a:noFill/>
          </a:ln>
        </p:spPr>
        <p:txBody>
          <a:bodyPr anchor="t"/>
          <a:lstStyle>
            <a:lvl1pPr marL="0" indent="0" algn="ctr">
              <a:lnSpc>
                <a:spcPct val="100000"/>
              </a:lnSpc>
              <a:spcBef>
                <a:spcPts val="2000"/>
              </a:spcBef>
              <a:buNone/>
              <a:defRPr sz="3000" baseline="0">
                <a:solidFill>
                  <a:srgbClr val="454347"/>
                </a:solidFill>
              </a:defRPr>
            </a:lvl1pPr>
          </a:lstStyle>
          <a:p>
            <a:r>
              <a:rPr lang="en-US" smtClean="0"/>
              <a:t>Click icon to add picture</a:t>
            </a:r>
            <a:endParaRPr lang="en-AU" dirty="0"/>
          </a:p>
        </p:txBody>
      </p:sp>
      <p:pic>
        <p:nvPicPr>
          <p:cNvPr id="4" name="Picture 3"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9638" y="5654898"/>
            <a:ext cx="2017706" cy="720000"/>
          </a:xfrm>
          <a:prstGeom prst="rect">
            <a:avLst/>
          </a:prstGeom>
        </p:spPr>
      </p:pic>
      <p:sp>
        <p:nvSpPr>
          <p:cNvPr id="5" name="Text Placeholder 14"/>
          <p:cNvSpPr>
            <a:spLocks noGrp="1"/>
          </p:cNvSpPr>
          <p:nvPr>
            <p:ph type="body" sz="quarter" idx="13" hasCustomPrompt="1"/>
          </p:nvPr>
        </p:nvSpPr>
        <p:spPr>
          <a:xfrm>
            <a:off x="504885" y="3155270"/>
            <a:ext cx="5234268" cy="249299"/>
          </a:xfrm>
          <a:prstGeom prst="rect">
            <a:avLst/>
          </a:prstGeom>
        </p:spPr>
        <p:txBody>
          <a:bodyPr wrap="square" lIns="0" tIns="0" rIns="0" bIns="0">
            <a:spAutoFit/>
          </a:bodyPr>
          <a:lstStyle>
            <a:lvl1pPr marL="0" indent="0">
              <a:spcBef>
                <a:spcPts val="0"/>
              </a:spcBef>
              <a:buNone/>
              <a:defRPr sz="1800"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lvl="0"/>
            <a:r>
              <a:rPr lang="en-US" dirty="0" smtClean="0"/>
              <a:t>Speaker/Business unit name</a:t>
            </a:r>
          </a:p>
        </p:txBody>
      </p:sp>
      <p:sp>
        <p:nvSpPr>
          <p:cNvPr id="6" name="Text Placeholder 18"/>
          <p:cNvSpPr>
            <a:spLocks noGrp="1"/>
          </p:cNvSpPr>
          <p:nvPr>
            <p:ph type="body" sz="quarter" idx="14" hasCustomPrompt="1"/>
          </p:nvPr>
        </p:nvSpPr>
        <p:spPr>
          <a:xfrm>
            <a:off x="504000" y="509055"/>
            <a:ext cx="5236040" cy="249299"/>
          </a:xfrm>
          <a:prstGeom prst="rect">
            <a:avLst/>
          </a:prstGeom>
        </p:spPr>
        <p:txBody>
          <a:bodyPr lIns="0" tIns="0" rIns="0" bIns="0">
            <a:spAutoFit/>
          </a:bodyPr>
          <a:lstStyle>
            <a:lvl1pPr marL="0" indent="0">
              <a:spcBef>
                <a:spcPts val="0"/>
              </a:spcBef>
              <a:buNone/>
              <a:defRPr sz="1800" baseline="0">
                <a:solidFill>
                  <a:schemeClr val="bg1"/>
                </a:solidFill>
                <a:latin typeface="+mn-lt"/>
                <a:ea typeface="Lato Semibold" panose="020F0502020204030203" pitchFamily="34" charset="0"/>
                <a:cs typeface="Lato Semibold" panose="020F0502020204030203" pitchFamily="34" charset="0"/>
              </a:defRPr>
            </a:lvl1pPr>
          </a:lstStyle>
          <a:p>
            <a:pPr lvl="0"/>
            <a:r>
              <a:rPr lang="en-US" dirty="0" smtClean="0"/>
              <a:t>Department of &lt;AGENCY NAME&gt;</a:t>
            </a:r>
            <a:endParaRPr lang="en-AU" dirty="0"/>
          </a:p>
        </p:txBody>
      </p:sp>
      <p:sp>
        <p:nvSpPr>
          <p:cNvPr id="7" name="Title 1"/>
          <p:cNvSpPr>
            <a:spLocks noGrp="1"/>
          </p:cNvSpPr>
          <p:nvPr>
            <p:ph type="title" hasCustomPrompt="1"/>
          </p:nvPr>
        </p:nvSpPr>
        <p:spPr>
          <a:xfrm>
            <a:off x="504000" y="1694458"/>
            <a:ext cx="5235153" cy="1322388"/>
          </a:xfrm>
          <a:prstGeom prst="rect">
            <a:avLst/>
          </a:prstGeom>
        </p:spPr>
        <p:txBody>
          <a:bodyPr lIns="0" rIns="0"/>
          <a:lstStyle>
            <a:lvl1pPr>
              <a:defRPr>
                <a:solidFill>
                  <a:schemeClr val="bg1"/>
                </a:solidFill>
              </a:defRPr>
            </a:lvl1pPr>
          </a:lstStyle>
          <a:p>
            <a:r>
              <a:rPr lang="en-US" dirty="0" smtClean="0"/>
              <a:t>Presentation title</a:t>
            </a:r>
            <a:endParaRPr lang="en-AU" dirty="0"/>
          </a:p>
        </p:txBody>
      </p:sp>
    </p:spTree>
    <p:extLst>
      <p:ext uri="{BB962C8B-B14F-4D97-AF65-F5344CB8AC3E}">
        <p14:creationId xmlns:p14="http://schemas.microsoft.com/office/powerpoint/2010/main" val="3349422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Rubine Red - Section title with image">
    <p:bg>
      <p:bgPr>
        <a:solidFill>
          <a:schemeClr val="accent4"/>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2"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4</a:t>
            </a:r>
            <a:endParaRPr lang="en-AU" dirty="0"/>
          </a:p>
        </p:txBody>
      </p:sp>
    </p:spTree>
    <p:extLst>
      <p:ext uri="{BB962C8B-B14F-4D97-AF65-F5344CB8AC3E}">
        <p14:creationId xmlns:p14="http://schemas.microsoft.com/office/powerpoint/2010/main" val="42777600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ine Red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423234751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ine Red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4"/>
                </a:solidFill>
              </a:defRPr>
            </a:lvl1pPr>
          </a:lstStyle>
          <a:p>
            <a:r>
              <a:rPr lang="en-US" dirty="0" smtClean="0"/>
              <a:t>&lt;Heading&gt;</a:t>
            </a:r>
            <a:endParaRPr lang="en-AU" dirty="0"/>
          </a:p>
        </p:txBody>
      </p:sp>
    </p:spTree>
    <p:extLst>
      <p:ext uri="{BB962C8B-B14F-4D97-AF65-F5344CB8AC3E}">
        <p14:creationId xmlns:p14="http://schemas.microsoft.com/office/powerpoint/2010/main" val="10987375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p:bg>
      <p:bgPr>
        <a:solidFill>
          <a:schemeClr val="accent5"/>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207153966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Deep Mauve - Section title with image">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0"/>
            <a:ext cx="3324660" cy="6858000"/>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8"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5</a:t>
            </a:r>
            <a:endParaRPr lang="en-AU" dirty="0"/>
          </a:p>
        </p:txBody>
      </p:sp>
    </p:spTree>
    <p:extLst>
      <p:ext uri="{BB962C8B-B14F-4D97-AF65-F5344CB8AC3E}">
        <p14:creationId xmlns:p14="http://schemas.microsoft.com/office/powerpoint/2010/main" val="241427412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eep Mauve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a:solidFill>
                  <a:schemeClr val="accent5"/>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161558986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Deep Mauve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5"/>
                </a:solidFill>
              </a:defRPr>
            </a:lvl1pPr>
          </a:lstStyle>
          <a:p>
            <a:r>
              <a:rPr lang="en-US" dirty="0" smtClean="0"/>
              <a:t>&lt;Heading&gt;</a:t>
            </a:r>
            <a:endParaRPr lang="en-AU" dirty="0"/>
          </a:p>
        </p:txBody>
      </p:sp>
    </p:spTree>
    <p:extLst>
      <p:ext uri="{BB962C8B-B14F-4D97-AF65-F5344CB8AC3E}">
        <p14:creationId xmlns:p14="http://schemas.microsoft.com/office/powerpoint/2010/main" val="9113667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p:bg>
      <p:bgPr>
        <a:solidFill>
          <a:schemeClr val="accent6"/>
        </a:solidFill>
        <a:effectLst/>
      </p:bgPr>
    </p:bg>
    <p:spTree>
      <p:nvGrpSpPr>
        <p:cNvPr id="1" name=""/>
        <p:cNvGrpSpPr/>
        <p:nvPr/>
      </p:nvGrpSpPr>
      <p:grpSpPr>
        <a:xfrm>
          <a:off x="0" y="0"/>
          <a:ext cx="0" cy="0"/>
          <a:chOff x="0" y="0"/>
          <a:chExt cx="0" cy="0"/>
        </a:xfrm>
      </p:grpSpPr>
      <p:sp>
        <p:nvSpPr>
          <p:cNvPr id="5" name="Rectangle 4"/>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
        <p:nvSpPr>
          <p:cNvPr id="8"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Tree>
    <p:extLst>
      <p:ext uri="{BB962C8B-B14F-4D97-AF65-F5344CB8AC3E}">
        <p14:creationId xmlns:p14="http://schemas.microsoft.com/office/powerpoint/2010/main" val="76308062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ottle Green - Section title with image">
    <p:bg>
      <p:bgPr>
        <a:solidFill>
          <a:schemeClr val="accent6"/>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23" name="object 7"/>
          <p:cNvSpPr/>
          <p:nvPr userDrawn="1"/>
        </p:nvSpPr>
        <p:spPr>
          <a:xfrm>
            <a:off x="6353439" y="0"/>
            <a:ext cx="313653" cy="217573"/>
          </a:xfrm>
          <a:custGeom>
            <a:avLst/>
            <a:gdLst/>
            <a:ahLst/>
            <a:cxnLst/>
            <a:rect l="l" t="t" r="r" b="b"/>
            <a:pathLst>
              <a:path w="314959" h="217170">
                <a:moveTo>
                  <a:pt x="0" y="216959"/>
                </a:moveTo>
                <a:lnTo>
                  <a:pt x="42592" y="183589"/>
                </a:lnTo>
                <a:lnTo>
                  <a:pt x="85014" y="151571"/>
                </a:lnTo>
                <a:lnTo>
                  <a:pt x="127267" y="120898"/>
                </a:lnTo>
                <a:lnTo>
                  <a:pt x="169355" y="91566"/>
                </a:lnTo>
                <a:lnTo>
                  <a:pt x="211280" y="63568"/>
                </a:lnTo>
                <a:lnTo>
                  <a:pt x="253046" y="36899"/>
                </a:lnTo>
                <a:lnTo>
                  <a:pt x="294654" y="11555"/>
                </a:lnTo>
                <a:lnTo>
                  <a:pt x="314591" y="0"/>
                </a:lnTo>
              </a:path>
            </a:pathLst>
          </a:custGeom>
          <a:ln w="17233">
            <a:solidFill>
              <a:srgbClr val="FFFFFF">
                <a:alpha val="10000"/>
              </a:srgbClr>
            </a:solidFill>
          </a:ln>
        </p:spPr>
        <p:txBody>
          <a:bodyPr wrap="square" lIns="0" tIns="0" rIns="0" bIns="0" rtlCol="0"/>
          <a:lstStyle/>
          <a:p>
            <a:endParaRPr sz="1793"/>
          </a:p>
        </p:txBody>
      </p:sp>
      <p:sp>
        <p:nvSpPr>
          <p:cNvPr id="2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baseline="0">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 6</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3" name="Picture Placeholder 2"/>
          <p:cNvSpPr>
            <a:spLocks noGrp="1"/>
          </p:cNvSpPr>
          <p:nvPr>
            <p:ph type="pic" sz="quarter" idx="12"/>
          </p:nvPr>
        </p:nvSpPr>
        <p:spPr>
          <a:xfrm>
            <a:off x="1" y="0"/>
            <a:ext cx="3324660" cy="6859904"/>
          </a:xfrm>
          <a:solidFill>
            <a:schemeClr val="bg1"/>
          </a:solidFill>
        </p:spPr>
        <p:txBody>
          <a:bodyPr/>
          <a:lstStyle>
            <a:lvl1pPr marL="0" marR="0" indent="0" algn="l"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6</a:t>
            </a:r>
            <a:endParaRPr lang="en-AU" dirty="0"/>
          </a:p>
        </p:txBody>
      </p:sp>
    </p:spTree>
    <p:extLst>
      <p:ext uri="{BB962C8B-B14F-4D97-AF65-F5344CB8AC3E}">
        <p14:creationId xmlns:p14="http://schemas.microsoft.com/office/powerpoint/2010/main" val="94797542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ottle Green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rgbClr val="1E5E5E"/>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658791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rafura Blue - 1 placeholder">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67600" y="355998"/>
            <a:ext cx="10508768" cy="718667"/>
          </a:xfrm>
          <a:prstGeom prst="rect">
            <a:avLst/>
          </a:prstGeom>
        </p:spPr>
        <p:txBody>
          <a:bodyPr>
            <a:noAutofit/>
          </a:bodyPr>
          <a:lstStyle>
            <a:lvl1pPr>
              <a:lnSpc>
                <a:spcPts val="4392"/>
              </a:lnSpc>
              <a:spcAft>
                <a:spcPts val="1464"/>
              </a:spcAft>
              <a:defRPr b="0" baseline="0">
                <a:solidFill>
                  <a:srgbClr val="1F1F5F"/>
                </a:solidFill>
              </a:defRPr>
            </a:lvl1pPr>
          </a:lstStyle>
          <a:p>
            <a:r>
              <a:rPr lang="en-US" dirty="0" smtClean="0"/>
              <a:t>&lt;Heading&gt;</a:t>
            </a:r>
            <a:endParaRPr lang="en-AU" dirty="0"/>
          </a:p>
        </p:txBody>
      </p:sp>
      <p:sp>
        <p:nvSpPr>
          <p:cNvPr id="4" name="Content Placeholder 2"/>
          <p:cNvSpPr>
            <a:spLocks noGrp="1"/>
          </p:cNvSpPr>
          <p:nvPr>
            <p:ph idx="1"/>
          </p:nvPr>
        </p:nvSpPr>
        <p:spPr>
          <a:xfrm>
            <a:off x="867600" y="1314327"/>
            <a:ext cx="10508768" cy="4408312"/>
          </a:xfrm>
          <a:prstGeom prst="rect">
            <a:avLst/>
          </a:prstGeom>
        </p:spPr>
        <p:txBody>
          <a:bodyPr tIns="0">
            <a:normAutofit/>
          </a:bodyPr>
          <a:lstStyle>
            <a:lvl1pPr marL="0" indent="0">
              <a:lnSpc>
                <a:spcPts val="2662"/>
              </a:lnSpc>
              <a:spcBef>
                <a:spcPts val="0"/>
              </a:spcBef>
              <a:buFont typeface="Arial" panose="020B0604020202020204"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951387" indent="-342900">
              <a:buFont typeface="Arial" panose="020B0604020202020204" pitchFamily="34" charset="0"/>
              <a:buChar char="•"/>
              <a:defRPr/>
            </a:lvl2pPr>
            <a:lvl3pPr marL="1559875" indent="-342900">
              <a:buFont typeface="Arial" panose="020B0604020202020204" pitchFamily="34" charset="0"/>
              <a:buChar char="•"/>
              <a:defRPr>
                <a:solidFill>
                  <a:srgbClr val="454347"/>
                </a:solidFill>
              </a:defRPr>
            </a:lvl3pPr>
            <a:lvl4pPr marL="2111212" indent="-285750">
              <a:buFont typeface="Arial" panose="020B0604020202020204" pitchFamily="34" charset="0"/>
              <a:buChar char="•"/>
              <a:defRPr/>
            </a:lvl4pPr>
            <a:lvl5pPr marL="2719700" indent="-285750">
              <a:buFont typeface="Arial" panose="020B0604020202020204" pitchFamily="34" charset="0"/>
              <a:buChar char="•"/>
              <a:defRPr>
                <a:solidFill>
                  <a:srgbClr val="454347"/>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TextBox 6"/>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30890418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ottle Green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smtClean="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lang="en-US" sz="4382" b="0" kern="1200" baseline="0" dirty="0" smtClean="0">
                <a:solidFill>
                  <a:schemeClr val="accent6"/>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dirty="0" smtClean="0"/>
              <a:t>&lt;Heading&gt;</a:t>
            </a:r>
            <a:endParaRPr lang="en-AU" dirty="0"/>
          </a:p>
        </p:txBody>
      </p:sp>
    </p:spTree>
    <p:extLst>
      <p:ext uri="{BB962C8B-B14F-4D97-AF65-F5344CB8AC3E}">
        <p14:creationId xmlns:p14="http://schemas.microsoft.com/office/powerpoint/2010/main" val="12806657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rafura Blue - 2 placeholders">
    <p:bg>
      <p:bgRef idx="1001">
        <a:schemeClr val="bg1"/>
      </p:bgRef>
    </p:bg>
    <p:spTree>
      <p:nvGrpSpPr>
        <p:cNvPr id="1" name=""/>
        <p:cNvGrpSpPr/>
        <p:nvPr/>
      </p:nvGrpSpPr>
      <p:grpSpPr>
        <a:xfrm>
          <a:off x="0" y="0"/>
          <a:ext cx="0" cy="0"/>
          <a:chOff x="0" y="0"/>
          <a:chExt cx="0" cy="0"/>
        </a:xfrm>
      </p:grpSpPr>
      <p:cxnSp>
        <p:nvCxnSpPr>
          <p:cNvPr id="5" name="Straight Connector 4"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Picture 5" descr="Northern Territory Government"/>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7" name="Content Placeholder 2"/>
          <p:cNvSpPr>
            <a:spLocks noGrp="1"/>
          </p:cNvSpPr>
          <p:nvPr>
            <p:ph idx="10" hasCustomPrompt="1"/>
          </p:nvPr>
        </p:nvSpPr>
        <p:spPr>
          <a:xfrm>
            <a:off x="867599" y="1314327"/>
            <a:ext cx="5249732" cy="4408312"/>
          </a:xfrm>
          <a:prstGeom prst="rect">
            <a:avLst/>
          </a:prstGeom>
        </p:spPr>
        <p:txBody>
          <a:bodyPr tIns="0">
            <a:normAutofit/>
          </a:bodyPr>
          <a:lstStyle>
            <a:lvl1pPr marL="0" indent="0">
              <a:lnSpc>
                <a:spcPts val="2662"/>
              </a:lnSpc>
              <a:spcBef>
                <a:spcPts val="0"/>
              </a:spcBef>
              <a:buFont typeface="Lato Light" panose="020F0502020204030203" pitchFamily="34" charset="0"/>
              <a:buNone/>
              <a:defRPr sz="2396">
                <a:solidFill>
                  <a:srgbClr val="454347"/>
                </a:solidFill>
                <a:latin typeface="+mn-lt"/>
                <a:ea typeface="Lato Light" panose="020F0502020204030203" pitchFamily="34" charset="0"/>
                <a:cs typeface="Lato Light" panose="020F0502020204030203" pitchFamily="34" charset="0"/>
              </a:defRPr>
            </a:lvl1pPr>
            <a:lvl2pPr marL="608487" indent="0">
              <a:buNone/>
              <a:defRPr/>
            </a:lvl2pPr>
            <a:lvl3pPr marL="1216975" indent="0">
              <a:buNone/>
              <a:defRPr/>
            </a:lvl3pPr>
            <a:lvl4pPr marL="1825462" indent="0">
              <a:buNone/>
              <a:defRPr/>
            </a:lvl4pPr>
            <a:lvl5pPr marL="2433950" indent="0">
              <a:buNone/>
              <a:defRPr/>
            </a:lvl5pPr>
          </a:lstStyle>
          <a:p>
            <a:pPr lvl="0"/>
            <a:r>
              <a:rPr lang="en-US" dirty="0" smtClean="0"/>
              <a:t>&lt;Content&gt;</a:t>
            </a:r>
          </a:p>
        </p:txBody>
      </p:sp>
      <p:sp>
        <p:nvSpPr>
          <p:cNvPr id="8" name="Content Placeholder 3"/>
          <p:cNvSpPr>
            <a:spLocks noGrp="1"/>
          </p:cNvSpPr>
          <p:nvPr>
            <p:ph sz="half" idx="2" hasCustomPrompt="1"/>
          </p:nvPr>
        </p:nvSpPr>
        <p:spPr>
          <a:xfrm>
            <a:off x="6314221" y="1314327"/>
            <a:ext cx="5109768" cy="4408312"/>
          </a:xfrm>
          <a:prstGeom prst="rect">
            <a:avLst/>
          </a:prstGeom>
        </p:spPr>
        <p:txBody>
          <a:bodyPr>
            <a:normAutofit/>
          </a:bodyPr>
          <a:lstStyle>
            <a:lvl1pPr>
              <a:defRPr lang="en-US" sz="2396" dirty="0">
                <a:solidFill>
                  <a:srgbClr val="454347"/>
                </a:solidFill>
                <a:latin typeface="+mn-lt"/>
              </a:defRPr>
            </a:lvl1pPr>
            <a:lvl2pPr>
              <a:defRPr sz="3194"/>
            </a:lvl2pPr>
            <a:lvl3pPr>
              <a:defRPr sz="2662"/>
            </a:lvl3pPr>
            <a:lvl4pPr>
              <a:defRPr sz="2396"/>
            </a:lvl4pPr>
            <a:lvl5pPr>
              <a:defRPr sz="2396"/>
            </a:lvl5pPr>
            <a:lvl6pPr>
              <a:defRPr sz="2396"/>
            </a:lvl6pPr>
            <a:lvl7pPr>
              <a:defRPr sz="2396"/>
            </a:lvl7pPr>
            <a:lvl8pPr>
              <a:defRPr sz="2396"/>
            </a:lvl8pPr>
            <a:lvl9pPr>
              <a:defRPr sz="2396"/>
            </a:lvl9pPr>
          </a:lstStyle>
          <a:p>
            <a:pPr lvl="0"/>
            <a:r>
              <a:rPr lang="en-US" dirty="0" smtClean="0"/>
              <a:t>&lt;Graphics&gt;</a:t>
            </a:r>
          </a:p>
        </p:txBody>
      </p:sp>
      <p:sp>
        <p:nvSpPr>
          <p:cNvPr id="9" name="Title 1"/>
          <p:cNvSpPr>
            <a:spLocks noGrp="1"/>
          </p:cNvSpPr>
          <p:nvPr>
            <p:ph type="title" hasCustomPrompt="1"/>
          </p:nvPr>
        </p:nvSpPr>
        <p:spPr>
          <a:xfrm>
            <a:off x="867600" y="355998"/>
            <a:ext cx="10556389" cy="718667"/>
          </a:xfrm>
          <a:prstGeom prst="rect">
            <a:avLst/>
          </a:prstGeom>
        </p:spPr>
        <p:txBody>
          <a:bodyPr>
            <a:noAutofit/>
          </a:bodyPr>
          <a:lstStyle>
            <a:lvl1pPr>
              <a:lnSpc>
                <a:spcPts val="4392"/>
              </a:lnSpc>
              <a:spcAft>
                <a:spcPts val="1464"/>
              </a:spcAft>
              <a:defRPr b="0" baseline="0">
                <a:solidFill>
                  <a:schemeClr val="tx1"/>
                </a:solidFill>
              </a:defRPr>
            </a:lvl1pPr>
          </a:lstStyle>
          <a:p>
            <a:r>
              <a:rPr lang="en-US" dirty="0" smtClean="0"/>
              <a:t>&lt;Heading&gt;</a:t>
            </a:r>
            <a:endParaRPr lang="en-AU" dirty="0"/>
          </a:p>
        </p:txBody>
      </p:sp>
      <p:sp>
        <p:nvSpPr>
          <p:cNvPr id="10" name="TextBox 9"/>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15044691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136184" y="-1977950"/>
            <a:ext cx="15517696" cy="1551769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a:t>Section 1 heading</a:t>
            </a:r>
            <a:br>
              <a:rPr lang="en-US" dirty="0"/>
            </a:br>
            <a:r>
              <a:rPr lang="en-US" dirty="0"/>
              <a:t>second line</a:t>
            </a:r>
            <a:endParaRPr lang="en-AU" dirty="0"/>
          </a:p>
        </p:txBody>
      </p:sp>
      <p:sp>
        <p:nvSpPr>
          <p:cNvPr id="9" name="Text Placeholder 2"/>
          <p:cNvSpPr>
            <a:spLocks noGrp="1"/>
          </p:cNvSpPr>
          <p:nvPr>
            <p:ph type="body" sz="quarter" idx="11" hasCustomPrompt="1"/>
          </p:nvPr>
        </p:nvSpPr>
        <p:spPr>
          <a:xfrm>
            <a:off x="10144538" y="3463300"/>
            <a:ext cx="1785745" cy="3323987"/>
          </a:xfrm>
        </p:spPr>
        <p:txBody>
          <a:bodyPr wrap="none" lIns="0" tIns="0" rIns="0" bIns="0" anchor="ctr">
            <a:spAutoFit/>
          </a:bodyPr>
          <a:lstStyle>
            <a:lvl1pPr marL="0" indent="0" algn="ctr">
              <a:spcBef>
                <a:spcPts val="0"/>
              </a:spcBef>
              <a:buNone/>
              <a:defRPr sz="24000">
                <a:solidFill>
                  <a:schemeClr val="bg1"/>
                </a:solidFill>
                <a:latin typeface="+mj-lt"/>
              </a:defRPr>
            </a:lvl1pPr>
          </a:lstStyle>
          <a:p>
            <a:pPr lvl="0"/>
            <a:r>
              <a:rPr lang="en-AU" dirty="0"/>
              <a:t>1</a:t>
            </a:r>
          </a:p>
        </p:txBody>
      </p:sp>
    </p:spTree>
    <p:extLst>
      <p:ext uri="{BB962C8B-B14F-4D97-AF65-F5344CB8AC3E}">
        <p14:creationId xmlns:p14="http://schemas.microsoft.com/office/powerpoint/2010/main" val="285279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oral Pink - 2 placeholders">
    <p:bg>
      <p:bgRef idx="1001">
        <a:schemeClr val="bg1"/>
      </p:bgRef>
    </p:bg>
    <p:spTree>
      <p:nvGrpSpPr>
        <p:cNvPr id="1" name=""/>
        <p:cNvGrpSpPr/>
        <p:nvPr/>
      </p:nvGrpSpPr>
      <p:grpSpPr>
        <a:xfrm>
          <a:off x="0" y="0"/>
          <a:ext cx="0" cy="0"/>
          <a:chOff x="0" y="0"/>
          <a:chExt cx="0" cy="0"/>
        </a:xfrm>
      </p:grpSpPr>
      <p:sp>
        <p:nvSpPr>
          <p:cNvPr id="17" name="Content Placeholder 2"/>
          <p:cNvSpPr>
            <a:spLocks noGrp="1"/>
          </p:cNvSpPr>
          <p:nvPr>
            <p:ph idx="10" hasCustomPrompt="1"/>
          </p:nvPr>
        </p:nvSpPr>
        <p:spPr>
          <a:xfrm>
            <a:off x="863999" y="1316765"/>
            <a:ext cx="5227949" cy="4416491"/>
          </a:xfrm>
          <a:prstGeom prst="rect">
            <a:avLst/>
          </a:prstGeom>
        </p:spPr>
        <p:txBody>
          <a:bodyPr tIns="0">
            <a:normAutofit/>
          </a:bodyPr>
          <a:lstStyle>
            <a:lvl1pPr marL="0" indent="0">
              <a:lnSpc>
                <a:spcPts val="2651"/>
              </a:lnSpc>
              <a:spcBef>
                <a:spcPts val="0"/>
              </a:spcBef>
              <a:buFont typeface="Lato Light" panose="020F0502020204030203"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a:t>&lt;Content&gt;</a:t>
            </a:r>
          </a:p>
        </p:txBody>
      </p:sp>
      <p:sp>
        <p:nvSpPr>
          <p:cNvPr id="18" name="Content Placeholder 3"/>
          <p:cNvSpPr>
            <a:spLocks noGrp="1"/>
          </p:cNvSpPr>
          <p:nvPr>
            <p:ph sz="half" idx="2" hasCustomPrompt="1"/>
          </p:nvPr>
        </p:nvSpPr>
        <p:spPr>
          <a:xfrm>
            <a:off x="6288021" y="1316765"/>
            <a:ext cx="5088566" cy="4416491"/>
          </a:xfrm>
          <a:prstGeom prst="rect">
            <a:avLst/>
          </a:prstGeom>
        </p:spPr>
        <p:txBody>
          <a:bodyPr>
            <a:normAutofit/>
          </a:bodyPr>
          <a:lstStyle>
            <a:lvl1pPr>
              <a:defRPr lang="en-US" sz="2386" dirty="0">
                <a:solidFill>
                  <a:srgbClr val="454347"/>
                </a:solidFill>
                <a:latin typeface="+mn-lt"/>
              </a:defRPr>
            </a:lvl1pPr>
            <a:lvl2pPr>
              <a:defRPr sz="3181"/>
            </a:lvl2pPr>
            <a:lvl3pPr>
              <a:defRPr sz="2651"/>
            </a:lvl3pPr>
            <a:lvl4pPr>
              <a:defRPr sz="2386"/>
            </a:lvl4pPr>
            <a:lvl5pPr>
              <a:defRPr sz="2386"/>
            </a:lvl5pPr>
            <a:lvl6pPr>
              <a:defRPr sz="2386"/>
            </a:lvl6pPr>
            <a:lvl7pPr>
              <a:defRPr sz="2386"/>
            </a:lvl7pPr>
            <a:lvl8pPr>
              <a:defRPr sz="2386"/>
            </a:lvl8pPr>
            <a:lvl9pPr>
              <a:defRPr sz="2386"/>
            </a:lvl9pPr>
          </a:lstStyle>
          <a:p>
            <a:pPr lvl="0"/>
            <a:r>
              <a:rPr lang="en-US" dirty="0"/>
              <a:t>&lt;Graphics&gt;</a:t>
            </a:r>
          </a:p>
        </p:txBody>
      </p:sp>
      <p:sp>
        <p:nvSpPr>
          <p:cNvPr id="19" name="Title 1"/>
          <p:cNvSpPr>
            <a:spLocks noGrp="1"/>
          </p:cNvSpPr>
          <p:nvPr>
            <p:ph type="title" hasCustomPrompt="1"/>
          </p:nvPr>
        </p:nvSpPr>
        <p:spPr>
          <a:xfrm>
            <a:off x="864000" y="356659"/>
            <a:ext cx="10512587" cy="720000"/>
          </a:xfrm>
          <a:prstGeom prst="rect">
            <a:avLst/>
          </a:prstGeom>
        </p:spPr>
        <p:txBody>
          <a:bodyPr>
            <a:noAutofit/>
          </a:bodyPr>
          <a:lstStyle>
            <a:lvl1pPr>
              <a:lnSpc>
                <a:spcPts val="4374"/>
              </a:lnSpc>
              <a:spcAft>
                <a:spcPts val="1458"/>
              </a:spcAft>
              <a:defRPr b="0" baseline="0">
                <a:solidFill>
                  <a:schemeClr val="accent1"/>
                </a:solidFill>
              </a:defRPr>
            </a:lvl1pPr>
          </a:lstStyle>
          <a:p>
            <a:r>
              <a:rPr lang="en-US" dirty="0"/>
              <a:t>&lt;Heading&gt;</a:t>
            </a:r>
            <a:endParaRPr lang="en-AU" dirty="0"/>
          </a:p>
        </p:txBody>
      </p:sp>
    </p:spTree>
    <p:extLst>
      <p:ext uri="{BB962C8B-B14F-4D97-AF65-F5344CB8AC3E}">
        <p14:creationId xmlns:p14="http://schemas.microsoft.com/office/powerpoint/2010/main" val="2732020638"/>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p:bg>
      <p:bgPr>
        <a:solidFill>
          <a:schemeClr val="accent1"/>
        </a:solidFill>
        <a:effectLst/>
      </p:bgPr>
    </p:bg>
    <p:spTree>
      <p:nvGrpSpPr>
        <p:cNvPr id="1" name=""/>
        <p:cNvGrpSpPr/>
        <p:nvPr/>
      </p:nvGrpSpPr>
      <p:grpSpPr>
        <a:xfrm>
          <a:off x="0" y="0"/>
          <a:ext cx="0" cy="0"/>
          <a:chOff x="0" y="0"/>
          <a:chExt cx="0" cy="0"/>
        </a:xfrm>
      </p:grpSpPr>
      <p:sp>
        <p:nvSpPr>
          <p:cNvPr id="8" name="Rectangle 7"/>
          <p:cNvSpPr>
            <a:spLocks noChangeAspect="1"/>
          </p:cNvSpPr>
          <p:nvPr userDrawn="1"/>
        </p:nvSpPr>
        <p:spPr>
          <a:xfrm>
            <a:off x="-8092" y="-8092"/>
            <a:ext cx="7389604" cy="6862046"/>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109994" t="-28707" b="-974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1"/>
          <p:cNvSpPr>
            <a:spLocks noGrp="1"/>
          </p:cNvSpPr>
          <p:nvPr>
            <p:ph type="title" hasCustomPrompt="1"/>
          </p:nvPr>
        </p:nvSpPr>
        <p:spPr>
          <a:xfrm>
            <a:off x="838200" y="1809758"/>
            <a:ext cx="6543312" cy="1325563"/>
          </a:xfrm>
        </p:spPr>
        <p:txBody>
          <a:bodyPr/>
          <a:lstStyle>
            <a:lvl1pPr>
              <a:defRPr baseline="0">
                <a:solidFill>
                  <a:schemeClr val="bg1"/>
                </a:solidFill>
              </a:defRPr>
            </a:lvl1pPr>
          </a:lstStyle>
          <a:p>
            <a:r>
              <a:rPr lang="en-US" dirty="0" smtClean="0"/>
              <a:t>Section heading</a:t>
            </a:r>
            <a:br>
              <a:rPr lang="en-US" dirty="0" smtClean="0"/>
            </a:br>
            <a:r>
              <a:rPr lang="en-US" dirty="0" smtClean="0"/>
              <a:t>second line</a:t>
            </a:r>
            <a:endParaRPr lang="en-AU" dirty="0"/>
          </a:p>
        </p:txBody>
      </p:sp>
      <p:sp>
        <p:nvSpPr>
          <p:cNvPr id="9"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415077054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ral Pink - Section title with image">
    <p:bg>
      <p:bgPr>
        <a:solidFill>
          <a:schemeClr val="accent1"/>
        </a:solidFill>
        <a:effectLst/>
      </p:bgPr>
    </p:bg>
    <p:spTree>
      <p:nvGrpSpPr>
        <p:cNvPr id="1" name=""/>
        <p:cNvGrpSpPr/>
        <p:nvPr/>
      </p:nvGrpSpPr>
      <p:grpSpPr>
        <a:xfrm>
          <a:off x="0" y="0"/>
          <a:ext cx="0" cy="0"/>
          <a:chOff x="0" y="0"/>
          <a:chExt cx="0" cy="0"/>
        </a:xfrm>
      </p:grpSpPr>
      <p:sp>
        <p:nvSpPr>
          <p:cNvPr id="14" name="Rectangle 13"/>
          <p:cNvSpPr>
            <a:spLocks noChangeAspect="1"/>
          </p:cNvSpPr>
          <p:nvPr userDrawn="1"/>
        </p:nvSpPr>
        <p:spPr>
          <a:xfrm>
            <a:off x="-8092" y="-16185"/>
            <a:ext cx="11058870" cy="6878231"/>
          </a:xfrm>
          <a:prstGeom prst="rect">
            <a:avLst/>
          </a:prstGeom>
          <a:blipFill dpi="0" rotWithShape="1">
            <a:blip r:embed="rId2" cstate="print">
              <a:alphaModFix amt="50000"/>
              <a:extLst>
                <a:ext uri="{28A0092B-C50C-407E-A947-70E740481C1C}">
                  <a14:useLocalDpi xmlns:a14="http://schemas.microsoft.com/office/drawing/2010/main" val="0"/>
                </a:ext>
              </a:extLst>
            </a:blip>
            <a:srcRect/>
            <a:stretch>
              <a:fillRect l="-39736" t="-38125" r="-1" b="-8790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793"/>
          </a:p>
        </p:txBody>
      </p:sp>
      <p:sp>
        <p:nvSpPr>
          <p:cNvPr id="16" name="object 9"/>
          <p:cNvSpPr txBox="1">
            <a:spLocks noGrp="1"/>
          </p:cNvSpPr>
          <p:nvPr>
            <p:ph type="title" hasCustomPrompt="1"/>
          </p:nvPr>
        </p:nvSpPr>
        <p:spPr>
          <a:xfrm>
            <a:off x="3801305" y="1718302"/>
            <a:ext cx="3217474" cy="989282"/>
          </a:xfrm>
          <a:prstGeom prst="rect">
            <a:avLst/>
          </a:prstGeom>
        </p:spPr>
        <p:txBody>
          <a:bodyPr vert="horz" wrap="square" lIns="0" tIns="12700" rIns="0" bIns="0" rtlCol="0">
            <a:spAutoFit/>
          </a:bodyPr>
          <a:lstStyle>
            <a:lvl1pPr marL="12648">
              <a:lnSpc>
                <a:spcPts val="3745"/>
              </a:lnSpc>
              <a:spcBef>
                <a:spcPts val="100"/>
              </a:spcBef>
              <a:defRPr sz="3187">
                <a:solidFill>
                  <a:schemeClr val="bg1"/>
                </a:solidFill>
                <a:latin typeface="Lato Semibold" panose="020F0502020204030203" pitchFamily="34" charset="0"/>
                <a:ea typeface="Lato Semibold" panose="020F0502020204030203" pitchFamily="34" charset="0"/>
                <a:cs typeface="Lato Semibold" panose="020F0502020204030203" pitchFamily="34" charset="0"/>
              </a:defRPr>
            </a:lvl1pPr>
          </a:lstStyle>
          <a:p>
            <a:pPr marL="12700">
              <a:lnSpc>
                <a:spcPts val="3760"/>
              </a:lnSpc>
              <a:spcBef>
                <a:spcPts val="100"/>
              </a:spcBef>
            </a:pPr>
            <a:r>
              <a:rPr lang="en-US" spc="5" dirty="0" smtClean="0"/>
              <a:t>Section</a:t>
            </a:r>
            <a:r>
              <a:rPr lang="en-US" spc="-90" dirty="0" smtClean="0"/>
              <a:t> </a:t>
            </a:r>
            <a:r>
              <a:rPr lang="en-US" dirty="0" smtClean="0"/>
              <a:t>heading</a:t>
            </a:r>
            <a:br>
              <a:rPr lang="en-US" dirty="0" smtClean="0"/>
            </a:br>
            <a:r>
              <a:rPr lang="en-US" spc="-10" dirty="0" smtClean="0"/>
              <a:t>second </a:t>
            </a:r>
            <a:r>
              <a:rPr lang="en-US" spc="-5" dirty="0" smtClean="0"/>
              <a:t>line</a:t>
            </a:r>
            <a:endParaRPr spc="-5" dirty="0"/>
          </a:p>
        </p:txBody>
      </p:sp>
      <p:sp>
        <p:nvSpPr>
          <p:cNvPr id="18" name="Picture Placeholder 2" descr="Decorative"/>
          <p:cNvSpPr>
            <a:spLocks noGrp="1"/>
          </p:cNvSpPr>
          <p:nvPr>
            <p:ph type="pic" sz="quarter" idx="12"/>
          </p:nvPr>
        </p:nvSpPr>
        <p:spPr>
          <a:xfrm>
            <a:off x="1" y="-9542"/>
            <a:ext cx="3324660" cy="6867543"/>
          </a:xfrm>
          <a:solidFill>
            <a:schemeClr val="bg1"/>
          </a:solidFill>
        </p:spPr>
        <p:txBody>
          <a:bodyPr/>
          <a:lstStyle>
            <a:lvl1pPr marL="0" marR="0" indent="0" algn="ctr" defTabSz="1211985" rtl="0" eaLnBrk="1" fontAlgn="auto" latinLnBrk="0" hangingPunct="1">
              <a:lnSpc>
                <a:spcPct val="100000"/>
              </a:lnSpc>
              <a:spcBef>
                <a:spcPct val="20000"/>
              </a:spcBef>
              <a:spcAft>
                <a:spcPts val="0"/>
              </a:spcAft>
              <a:buClrTx/>
              <a:buSzTx/>
              <a:buFont typeface="Arial" pitchFamily="34" charset="0"/>
              <a:buNone/>
              <a:tabLst/>
              <a:defRPr/>
            </a:lvl1pPr>
          </a:lstStyle>
          <a:p>
            <a:pPr marL="0" marR="0" lvl="0" indent="0" algn="l" defTabSz="1211985" rtl="0" eaLnBrk="1" fontAlgn="auto" latinLnBrk="0" hangingPunct="1">
              <a:lnSpc>
                <a:spcPct val="100000"/>
              </a:lnSpc>
              <a:spcBef>
                <a:spcPct val="20000"/>
              </a:spcBef>
              <a:spcAft>
                <a:spcPts val="0"/>
              </a:spcAft>
              <a:buClrTx/>
              <a:buSzTx/>
              <a:buFont typeface="Arial" pitchFamily="34" charset="0"/>
              <a:buNone/>
              <a:tabLst/>
              <a:defRPr/>
            </a:pPr>
            <a:r>
              <a:rPr lang="en-AU" dirty="0" smtClean="0"/>
              <a:t>Click icon to add picture</a:t>
            </a:r>
          </a:p>
        </p:txBody>
      </p:sp>
      <p:sp>
        <p:nvSpPr>
          <p:cNvPr id="7" name="Text Placeholder 2"/>
          <p:cNvSpPr>
            <a:spLocks noGrp="1"/>
          </p:cNvSpPr>
          <p:nvPr>
            <p:ph type="body" sz="quarter" idx="11" hasCustomPrompt="1"/>
          </p:nvPr>
        </p:nvSpPr>
        <p:spPr>
          <a:xfrm>
            <a:off x="9944086" y="3958390"/>
            <a:ext cx="1785745" cy="2460978"/>
          </a:xfrm>
        </p:spPr>
        <p:txBody>
          <a:bodyPr wrap="none" lIns="0" tIns="0" rIns="0" bIns="0" anchor="ctr">
            <a:noAutofit/>
          </a:bodyPr>
          <a:lstStyle>
            <a:lvl1pPr marL="0" indent="0" algn="ctr">
              <a:lnSpc>
                <a:spcPct val="100000"/>
              </a:lnSpc>
              <a:spcBef>
                <a:spcPts val="0"/>
              </a:spcBef>
              <a:buNone/>
              <a:defRPr sz="11600">
                <a:solidFill>
                  <a:schemeClr val="bg1"/>
                </a:solidFill>
                <a:latin typeface="+mj-lt"/>
              </a:defRPr>
            </a:lvl1pPr>
          </a:lstStyle>
          <a:p>
            <a:pPr lvl="0"/>
            <a:r>
              <a:rPr lang="en-AU" dirty="0" smtClean="0"/>
              <a:t>1</a:t>
            </a:r>
            <a:endParaRPr lang="en-AU" dirty="0"/>
          </a:p>
        </p:txBody>
      </p:sp>
    </p:spTree>
    <p:extLst>
      <p:ext uri="{BB962C8B-B14F-4D97-AF65-F5344CB8AC3E}">
        <p14:creationId xmlns:p14="http://schemas.microsoft.com/office/powerpoint/2010/main" val="14685219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ral Pink - 1 placeholder">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64000" y="356659"/>
            <a:ext cx="10465163" cy="720000"/>
          </a:xfrm>
        </p:spPr>
        <p:txBody>
          <a:bodyPr>
            <a:noAutofit/>
          </a:bodyPr>
          <a:lstStyle>
            <a:lvl1pPr>
              <a:lnSpc>
                <a:spcPts val="4374"/>
              </a:lnSpc>
              <a:spcAft>
                <a:spcPts val="1458"/>
              </a:spcAft>
              <a:defRPr b="0" baseline="0">
                <a:solidFill>
                  <a:schemeClr val="accent1"/>
                </a:solidFill>
              </a:defRPr>
            </a:lvl1pPr>
          </a:lstStyle>
          <a:p>
            <a:r>
              <a:rPr lang="en-US" dirty="0" smtClean="0"/>
              <a:t>&lt;Heading&gt;</a:t>
            </a:r>
            <a:endParaRPr lang="en-AU" dirty="0"/>
          </a:p>
        </p:txBody>
      </p:sp>
      <p:sp>
        <p:nvSpPr>
          <p:cNvPr id="7" name="Content Placeholder 2"/>
          <p:cNvSpPr>
            <a:spLocks noGrp="1"/>
          </p:cNvSpPr>
          <p:nvPr>
            <p:ph idx="1" hasCustomPrompt="1"/>
          </p:nvPr>
        </p:nvSpPr>
        <p:spPr>
          <a:xfrm>
            <a:off x="864000" y="1316765"/>
            <a:ext cx="10465163" cy="4416491"/>
          </a:xfrm>
        </p:spPr>
        <p:txBody>
          <a:bodyPr tIns="0">
            <a:normAutofit/>
          </a:bodyPr>
          <a:lstStyle>
            <a:lvl1pPr marL="0" indent="0">
              <a:lnSpc>
                <a:spcPts val="2651"/>
              </a:lnSpc>
              <a:spcBef>
                <a:spcPts val="0"/>
              </a:spcBef>
              <a:buFont typeface="Arial" panose="020B0604020202020204" pitchFamily="34" charset="0"/>
              <a:buNone/>
              <a:defRPr sz="2386">
                <a:solidFill>
                  <a:srgbClr val="454347"/>
                </a:solidFill>
                <a:latin typeface="+mn-lt"/>
                <a:ea typeface="Lato Light" panose="020F0502020204030203" pitchFamily="34" charset="0"/>
                <a:cs typeface="Lato Light" panose="020F0502020204030203" pitchFamily="34" charset="0"/>
              </a:defRPr>
            </a:lvl1pPr>
            <a:lvl2pPr marL="605992" indent="0">
              <a:buNone/>
              <a:defRPr/>
            </a:lvl2pPr>
            <a:lvl3pPr marL="1211985" indent="0">
              <a:buNone/>
              <a:defRPr/>
            </a:lvl3pPr>
            <a:lvl4pPr marL="1817978" indent="0">
              <a:buNone/>
              <a:defRPr/>
            </a:lvl4pPr>
            <a:lvl5pPr marL="2423971" indent="0">
              <a:buNone/>
              <a:defRPr/>
            </a:lvl5pPr>
          </a:lstStyle>
          <a:p>
            <a:pPr lvl="0"/>
            <a:r>
              <a:rPr lang="en-US" dirty="0" smtClean="0"/>
              <a:t>&lt;Content&gt;</a:t>
            </a:r>
          </a:p>
        </p:txBody>
      </p:sp>
    </p:spTree>
    <p:extLst>
      <p:ext uri="{BB962C8B-B14F-4D97-AF65-F5344CB8AC3E}">
        <p14:creationId xmlns:p14="http://schemas.microsoft.com/office/powerpoint/2010/main" val="37445800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image" Target="../media/image3.jpeg"/><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theme" Target="../theme/theme2.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a:spLocks noChangeAspect="1"/>
          </p:cNvSpPr>
          <p:nvPr userDrawn="1"/>
        </p:nvSpPr>
        <p:spPr>
          <a:xfrm>
            <a:off x="-11724" y="-11723"/>
            <a:ext cx="7393235" cy="6869724"/>
          </a:xfrm>
          <a:prstGeom prst="rect">
            <a:avLst/>
          </a:prstGeom>
          <a:blipFill dpi="0" rotWithShape="1">
            <a:blip r:embed="rId8" cstate="print">
              <a:alphaModFix amt="50000"/>
              <a:extLst>
                <a:ext uri="{28A0092B-C50C-407E-A947-70E740481C1C}">
                  <a14:useLocalDpi xmlns:a14="http://schemas.microsoft.com/office/drawing/2010/main" val="0"/>
                </a:ext>
              </a:extLst>
            </a:blip>
            <a:srcRect/>
            <a:stretch>
              <a:fillRect l="-109890" t="-28624" b="-9726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63015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78" r:id="rId5"/>
    <p:sldLayoutId id="214748367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&lt;Heading&gt;</a:t>
            </a:r>
            <a:endParaRPr lang="en-AU" dirty="0"/>
          </a:p>
        </p:txBody>
      </p:sp>
      <p:sp>
        <p:nvSpPr>
          <p:cNvPr id="3" name="Text Placeholder 2"/>
          <p:cNvSpPr>
            <a:spLocks noGrp="1"/>
          </p:cNvSpPr>
          <p:nvPr>
            <p:ph type="body" idx="1"/>
          </p:nvPr>
        </p:nvSpPr>
        <p:spPr>
          <a:xfrm>
            <a:off x="838200" y="1825625"/>
            <a:ext cx="10515600" cy="39727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cxnSp>
        <p:nvCxnSpPr>
          <p:cNvPr id="7" name="Straight Connector 6" descr="Bottom page border"/>
          <p:cNvCxnSpPr/>
          <p:nvPr userDrawn="1"/>
        </p:nvCxnSpPr>
        <p:spPr>
          <a:xfrm>
            <a:off x="335827" y="5988889"/>
            <a:ext cx="11571146" cy="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Northern Territory Government"/>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0716526" y="6179357"/>
            <a:ext cx="1190447" cy="424800"/>
          </a:xfrm>
          <a:prstGeom prst="rect">
            <a:avLst/>
          </a:prstGeom>
        </p:spPr>
      </p:pic>
      <p:sp>
        <p:nvSpPr>
          <p:cNvPr id="6" name="TextBox 5"/>
          <p:cNvSpPr txBox="1"/>
          <p:nvPr userDrawn="1"/>
        </p:nvSpPr>
        <p:spPr>
          <a:xfrm>
            <a:off x="864000" y="6234544"/>
            <a:ext cx="502982" cy="276999"/>
          </a:xfrm>
          <a:prstGeom prst="rect">
            <a:avLst/>
          </a:prstGeom>
          <a:noFill/>
        </p:spPr>
        <p:txBody>
          <a:bodyPr wrap="square" rtlCol="0">
            <a:spAutoFit/>
          </a:bodyPr>
          <a:lstStyle/>
          <a:p>
            <a:fld id="{A41582DA-F640-4E94-B23D-AD0F735A9F7D}" type="slidenum">
              <a:rPr lang="en-AU" sz="1200" smtClean="0">
                <a:solidFill>
                  <a:srgbClr val="454347"/>
                </a:solidFill>
              </a:rPr>
              <a:t>‹#›</a:t>
            </a:fld>
            <a:endParaRPr lang="en-AU" dirty="0">
              <a:solidFill>
                <a:srgbClr val="454347"/>
              </a:solidFill>
            </a:endParaRPr>
          </a:p>
        </p:txBody>
      </p:sp>
    </p:spTree>
    <p:extLst>
      <p:ext uri="{BB962C8B-B14F-4D97-AF65-F5344CB8AC3E}">
        <p14:creationId xmlns:p14="http://schemas.microsoft.com/office/powerpoint/2010/main" val="70377056"/>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4543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microsoft.com/office/2018/10/relationships/comments" Target="NUL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hyperlink" Target="https://youtu.be/fi3ol25oPRE"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052C-E63F-4550-801B-37878814688D}"/>
              </a:ext>
            </a:extLst>
          </p:cNvPr>
          <p:cNvSpPr>
            <a:spLocks noGrp="1"/>
          </p:cNvSpPr>
          <p:nvPr>
            <p:ph type="title"/>
          </p:nvPr>
        </p:nvSpPr>
        <p:spPr/>
        <p:txBody>
          <a:bodyPr/>
          <a:lstStyle/>
          <a:p>
            <a:endParaRPr lang="en-AU" dirty="0"/>
          </a:p>
        </p:txBody>
      </p:sp>
      <p:pic>
        <p:nvPicPr>
          <p:cNvPr id="9" name="Content Placeholder 8">
            <a:extLst>
              <a:ext uri="{FF2B5EF4-FFF2-40B4-BE49-F238E27FC236}">
                <a16:creationId xmlns:a16="http://schemas.microsoft.com/office/drawing/2014/main" id="{FA20B491-83B8-429C-9865-3AC9BA6CAB4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41835"/>
            <a:ext cx="12257741" cy="6894979"/>
          </a:xfrm>
        </p:spPr>
      </p:pic>
      <p:sp>
        <p:nvSpPr>
          <p:cNvPr id="5" name="TextBox 4">
            <a:extLst>
              <a:ext uri="{FF2B5EF4-FFF2-40B4-BE49-F238E27FC236}">
                <a16:creationId xmlns:a16="http://schemas.microsoft.com/office/drawing/2014/main" id="{53D076A0-BB25-4995-B462-6F9DAD634232}"/>
              </a:ext>
            </a:extLst>
          </p:cNvPr>
          <p:cNvSpPr txBox="1"/>
          <p:nvPr/>
        </p:nvSpPr>
        <p:spPr>
          <a:xfrm>
            <a:off x="815632" y="1022054"/>
            <a:ext cx="6795247" cy="2123658"/>
          </a:xfrm>
          <a:prstGeom prst="rect">
            <a:avLst/>
          </a:prstGeom>
          <a:noFill/>
        </p:spPr>
        <p:txBody>
          <a:bodyPr wrap="square" rtlCol="0">
            <a:spAutoFit/>
          </a:bodyPr>
          <a:lstStyle/>
          <a:p>
            <a:r>
              <a:rPr lang="en-GB" sz="6600" b="1" dirty="0">
                <a:solidFill>
                  <a:schemeClr val="bg1"/>
                </a:solidFill>
              </a:rPr>
              <a:t>Introduction to Council Finances</a:t>
            </a:r>
            <a:endParaRPr lang="en-AU" sz="6600" b="1" dirty="0">
              <a:solidFill>
                <a:schemeClr val="bg1"/>
              </a:solidFill>
            </a:endParaRPr>
          </a:p>
        </p:txBody>
      </p:sp>
      <p:sp>
        <p:nvSpPr>
          <p:cNvPr id="6" name="TextBox 5">
            <a:extLst>
              <a:ext uri="{FF2B5EF4-FFF2-40B4-BE49-F238E27FC236}">
                <a16:creationId xmlns:a16="http://schemas.microsoft.com/office/drawing/2014/main" id="{B44C2440-E3BF-49CF-A39D-479ADADEF160}"/>
              </a:ext>
            </a:extLst>
          </p:cNvPr>
          <p:cNvSpPr txBox="1"/>
          <p:nvPr/>
        </p:nvSpPr>
        <p:spPr>
          <a:xfrm>
            <a:off x="815632" y="3444659"/>
            <a:ext cx="6048188" cy="461665"/>
          </a:xfrm>
          <a:prstGeom prst="rect">
            <a:avLst/>
          </a:prstGeom>
          <a:noFill/>
        </p:spPr>
        <p:txBody>
          <a:bodyPr wrap="square" rtlCol="0">
            <a:spAutoFit/>
          </a:bodyPr>
          <a:lstStyle/>
          <a:p>
            <a:r>
              <a:rPr lang="en-GB" sz="2400" dirty="0">
                <a:solidFill>
                  <a:schemeClr val="bg1"/>
                </a:solidFill>
              </a:rPr>
              <a:t>Elected member course</a:t>
            </a:r>
            <a:endParaRPr lang="en-AU" sz="2400" dirty="0">
              <a:solidFill>
                <a:schemeClr val="bg1"/>
              </a:solidFill>
            </a:endParaRPr>
          </a:p>
        </p:txBody>
      </p:sp>
      <p:sp>
        <p:nvSpPr>
          <p:cNvPr id="7" name="TextBox 6">
            <a:extLst>
              <a:ext uri="{FF2B5EF4-FFF2-40B4-BE49-F238E27FC236}">
                <a16:creationId xmlns:a16="http://schemas.microsoft.com/office/drawing/2014/main" id="{F2FCA7A2-97A4-4C04-8E50-F4C7F4267ADE}"/>
              </a:ext>
            </a:extLst>
          </p:cNvPr>
          <p:cNvSpPr txBox="1"/>
          <p:nvPr/>
        </p:nvSpPr>
        <p:spPr>
          <a:xfrm>
            <a:off x="815632" y="491123"/>
            <a:ext cx="6460565" cy="338554"/>
          </a:xfrm>
          <a:prstGeom prst="rect">
            <a:avLst/>
          </a:prstGeom>
          <a:noFill/>
        </p:spPr>
        <p:txBody>
          <a:bodyPr wrap="square" rtlCol="0">
            <a:spAutoFit/>
          </a:bodyPr>
          <a:lstStyle/>
          <a:p>
            <a:r>
              <a:rPr lang="en-GB" sz="1600" dirty="0">
                <a:solidFill>
                  <a:schemeClr val="bg1"/>
                </a:solidFill>
              </a:rPr>
              <a:t>DEPARTMENT OF THE CHIEF MINISTER AND CABINET</a:t>
            </a:r>
            <a:endParaRPr lang="en-AU" sz="1600" dirty="0">
              <a:solidFill>
                <a:schemeClr val="bg1"/>
              </a:solidFill>
            </a:endParaRPr>
          </a:p>
        </p:txBody>
      </p:sp>
      <p:sp>
        <p:nvSpPr>
          <p:cNvPr id="10" name="TextBox 9">
            <a:extLst>
              <a:ext uri="{FF2B5EF4-FFF2-40B4-BE49-F238E27FC236}">
                <a16:creationId xmlns:a16="http://schemas.microsoft.com/office/drawing/2014/main" id="{B6B6261A-FC60-46BD-A285-70723F65BDDA}"/>
              </a:ext>
            </a:extLst>
          </p:cNvPr>
          <p:cNvSpPr txBox="1"/>
          <p:nvPr/>
        </p:nvSpPr>
        <p:spPr>
          <a:xfrm>
            <a:off x="815632" y="5970494"/>
            <a:ext cx="3674518" cy="369332"/>
          </a:xfrm>
          <a:prstGeom prst="rect">
            <a:avLst/>
          </a:prstGeom>
          <a:noFill/>
        </p:spPr>
        <p:txBody>
          <a:bodyPr wrap="square" rtlCol="0">
            <a:spAutoFit/>
          </a:bodyPr>
          <a:lstStyle/>
          <a:p>
            <a:r>
              <a:rPr lang="en-GB" dirty="0">
                <a:solidFill>
                  <a:schemeClr val="bg1"/>
                </a:solidFill>
              </a:rPr>
              <a:t>cmc.nt.gov.au</a:t>
            </a:r>
            <a:endParaRPr lang="en-AU" dirty="0">
              <a:solidFill>
                <a:schemeClr val="bg1"/>
              </a:solidFill>
            </a:endParaRPr>
          </a:p>
        </p:txBody>
      </p:sp>
      <p:pic>
        <p:nvPicPr>
          <p:cNvPr id="12" name="Picture 11">
            <a:extLst>
              <a:ext uri="{FF2B5EF4-FFF2-40B4-BE49-F238E27FC236}">
                <a16:creationId xmlns:a16="http://schemas.microsoft.com/office/drawing/2014/main" id="{F3DD93CD-0A29-4603-93E8-D4F28C8D70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379203" y="691614"/>
            <a:ext cx="9384677" cy="5278880"/>
          </a:xfrm>
          <a:prstGeom prst="rect">
            <a:avLst/>
          </a:prstGeom>
        </p:spPr>
      </p:pic>
      <p:pic>
        <p:nvPicPr>
          <p:cNvPr id="15" name="Picture 14" descr="A picture containing text, weapon&#10;&#10;Description automatically generated">
            <a:extLst>
              <a:ext uri="{FF2B5EF4-FFF2-40B4-BE49-F238E27FC236}">
                <a16:creationId xmlns:a16="http://schemas.microsoft.com/office/drawing/2014/main" id="{9B56C4C7-99A6-4B83-879B-18965C0FC1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05593" y="5816183"/>
            <a:ext cx="2213967" cy="790099"/>
          </a:xfrm>
          <a:prstGeom prst="rect">
            <a:avLst/>
          </a:prstGeom>
        </p:spPr>
      </p:pic>
    </p:spTree>
    <p:extLst>
      <p:ext uri="{BB962C8B-B14F-4D97-AF65-F5344CB8AC3E}">
        <p14:creationId xmlns:p14="http://schemas.microsoft.com/office/powerpoint/2010/main" val="1539918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C5CA92A2-EAA4-490E-B88A-410D6B4378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AU" dirty="0"/>
              <a:t>The financial plan</a:t>
            </a:r>
          </a:p>
        </p:txBody>
      </p:sp>
      <p:pic>
        <p:nvPicPr>
          <p:cNvPr id="8" name="Picture 7" descr="Icon&#10;&#10;Description automatically generated">
            <a:extLst>
              <a:ext uri="{FF2B5EF4-FFF2-40B4-BE49-F238E27FC236}">
                <a16:creationId xmlns:a16="http://schemas.microsoft.com/office/drawing/2014/main" id="{79B6BB3E-5D3C-490D-BF18-34938F86C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0662" y="904879"/>
            <a:ext cx="4068821" cy="4481394"/>
          </a:xfrm>
          <a:prstGeom prst="rect">
            <a:avLst/>
          </a:prstGeom>
        </p:spPr>
      </p:pic>
    </p:spTree>
    <p:extLst>
      <p:ext uri="{BB962C8B-B14F-4D97-AF65-F5344CB8AC3E}">
        <p14:creationId xmlns:p14="http://schemas.microsoft.com/office/powerpoint/2010/main" val="275670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074" y="518836"/>
            <a:ext cx="10508768" cy="718667"/>
          </a:xfrm>
        </p:spPr>
        <p:txBody>
          <a:bodyPr/>
          <a:lstStyle/>
          <a:p>
            <a:r>
              <a:rPr lang="en-AU" dirty="0"/>
              <a:t>A financial </a:t>
            </a:r>
            <a:r>
              <a:rPr lang="en-AU" dirty="0" smtClean="0"/>
              <a:t>plan</a:t>
            </a:r>
            <a:r>
              <a:rPr lang="en-AU" dirty="0"/>
              <a:t/>
            </a:r>
            <a:br>
              <a:rPr lang="en-AU" dirty="0"/>
            </a:br>
            <a:r>
              <a:rPr lang="en-AU" dirty="0"/>
              <a:t/>
            </a:r>
            <a:br>
              <a:rPr lang="en-AU" dirty="0"/>
            </a:br>
            <a:endParaRPr lang="en-AU" dirty="0"/>
          </a:p>
        </p:txBody>
      </p:sp>
      <p:sp>
        <p:nvSpPr>
          <p:cNvPr id="3" name="Content Placeholder 2"/>
          <p:cNvSpPr>
            <a:spLocks noGrp="1"/>
          </p:cNvSpPr>
          <p:nvPr>
            <p:ph idx="1"/>
          </p:nvPr>
        </p:nvSpPr>
        <p:spPr>
          <a:xfrm>
            <a:off x="855074" y="1349393"/>
            <a:ext cx="10271342" cy="930344"/>
          </a:xfrm>
        </p:spPr>
        <p:txBody>
          <a:bodyPr>
            <a:normAutofit/>
          </a:bodyPr>
          <a:lstStyle/>
          <a:p>
            <a:r>
              <a:rPr lang="en-AU" dirty="0"/>
              <a:t>A council must prepare a Long Term Financial </a:t>
            </a:r>
            <a:r>
              <a:rPr lang="en-AU" dirty="0" smtClean="0"/>
              <a:t>Plan </a:t>
            </a:r>
            <a:r>
              <a:rPr lang="en-AU" dirty="0"/>
              <a:t>that covers at least four financial years. </a:t>
            </a:r>
          </a:p>
        </p:txBody>
      </p:sp>
      <p:pic>
        <p:nvPicPr>
          <p:cNvPr id="6" name="Picture 5">
            <a:extLst>
              <a:ext uri="{FF2B5EF4-FFF2-40B4-BE49-F238E27FC236}">
                <a16:creationId xmlns:a16="http://schemas.microsoft.com/office/drawing/2014/main" id="{2040DE2F-668B-49D1-8C34-BB0E0FC75E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2" y="2050473"/>
            <a:ext cx="6742503" cy="3794194"/>
          </a:xfrm>
          <a:prstGeom prst="rect">
            <a:avLst/>
          </a:prstGeom>
        </p:spPr>
      </p:pic>
      <p:sp>
        <p:nvSpPr>
          <p:cNvPr id="4" name="TextBox 3"/>
          <p:cNvSpPr txBox="1"/>
          <p:nvPr/>
        </p:nvSpPr>
        <p:spPr>
          <a:xfrm>
            <a:off x="6543040" y="1910080"/>
            <a:ext cx="5140960" cy="3785652"/>
          </a:xfrm>
          <a:prstGeom prst="rect">
            <a:avLst/>
          </a:prstGeom>
          <a:noFill/>
        </p:spPr>
        <p:txBody>
          <a:bodyPr wrap="square" rtlCol="0">
            <a:spAutoFit/>
          </a:bodyPr>
          <a:lstStyle/>
          <a:p>
            <a:r>
              <a:rPr lang="en-AU" sz="2400" dirty="0">
                <a:solidFill>
                  <a:schemeClr val="tx1">
                    <a:lumMod val="50000"/>
                  </a:schemeClr>
                </a:solidFill>
              </a:rPr>
              <a:t>A Long Term Financial Plan must contain:</a:t>
            </a:r>
          </a:p>
          <a:p>
            <a:endParaRPr lang="en-AU" sz="2400" dirty="0">
              <a:solidFill>
                <a:schemeClr val="tx1">
                  <a:lumMod val="50000"/>
                </a:schemeClr>
              </a:solidFill>
            </a:endParaRPr>
          </a:p>
          <a:p>
            <a:pPr marL="342900" indent="-342900">
              <a:buFont typeface="Arial" panose="020B0604020202020204" pitchFamily="34" charset="0"/>
              <a:buChar char="•"/>
            </a:pPr>
            <a:r>
              <a:rPr lang="en-AU" sz="2400" dirty="0">
                <a:solidFill>
                  <a:schemeClr val="tx1">
                    <a:lumMod val="50000"/>
                  </a:schemeClr>
                </a:solidFill>
              </a:rPr>
              <a:t>A statement of major initiatives, priorities or activities that the council will spend money on. </a:t>
            </a:r>
          </a:p>
          <a:p>
            <a:pPr marL="342900" indent="-342900">
              <a:buFont typeface="Arial" panose="020B0604020202020204" pitchFamily="34" charset="0"/>
              <a:buChar char="•"/>
            </a:pPr>
            <a:endParaRPr lang="en-AU" sz="2400" dirty="0">
              <a:solidFill>
                <a:schemeClr val="tx1">
                  <a:lumMod val="50000"/>
                </a:schemeClr>
              </a:solidFill>
            </a:endParaRPr>
          </a:p>
          <a:p>
            <a:pPr marL="342900" indent="-342900">
              <a:buFont typeface="Arial" panose="020B0604020202020204" pitchFamily="34" charset="0"/>
              <a:buChar char="•"/>
            </a:pPr>
            <a:r>
              <a:rPr lang="en-AU" sz="2400" dirty="0">
                <a:solidFill>
                  <a:schemeClr val="tx1">
                    <a:lumMod val="50000"/>
                  </a:schemeClr>
                </a:solidFill>
              </a:rPr>
              <a:t>A statement of what the council is likely to spend and likely to receive over four years.</a:t>
            </a:r>
          </a:p>
        </p:txBody>
      </p:sp>
    </p:spTree>
    <p:extLst>
      <p:ext uri="{BB962C8B-B14F-4D97-AF65-F5344CB8AC3E}">
        <p14:creationId xmlns:p14="http://schemas.microsoft.com/office/powerpoint/2010/main" val="1424211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CA2D0A0-CB1C-4154-A693-418F67082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p:txBody>
          <a:bodyPr/>
          <a:lstStyle/>
          <a:p>
            <a:r>
              <a:rPr lang="en-AU" dirty="0"/>
              <a:t>Checking on money matters</a:t>
            </a:r>
          </a:p>
        </p:txBody>
      </p:sp>
      <p:pic>
        <p:nvPicPr>
          <p:cNvPr id="8" name="Picture 7" descr="A picture containing text, gambling house, room&#10;&#10;Description automatically generated">
            <a:extLst>
              <a:ext uri="{FF2B5EF4-FFF2-40B4-BE49-F238E27FC236}">
                <a16:creationId xmlns:a16="http://schemas.microsoft.com/office/drawing/2014/main" id="{DF99428C-5731-4B02-B271-A8B067A0ED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6669" y="1379931"/>
            <a:ext cx="4577131" cy="4685498"/>
          </a:xfrm>
          <a:prstGeom prst="rect">
            <a:avLst/>
          </a:prstGeom>
        </p:spPr>
      </p:pic>
    </p:spTree>
    <p:extLst>
      <p:ext uri="{BB962C8B-B14F-4D97-AF65-F5344CB8AC3E}">
        <p14:creationId xmlns:p14="http://schemas.microsoft.com/office/powerpoint/2010/main" val="15652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00" y="456206"/>
            <a:ext cx="10508768" cy="718667"/>
          </a:xfrm>
        </p:spPr>
        <p:txBody>
          <a:bodyPr/>
          <a:lstStyle/>
          <a:p>
            <a:r>
              <a:rPr lang="en-AU" dirty="0"/>
              <a:t>Understanding the information</a:t>
            </a:r>
            <a:br>
              <a:rPr lang="en-AU" dirty="0"/>
            </a:br>
            <a:r>
              <a:rPr lang="en-AU" dirty="0"/>
              <a:t/>
            </a:r>
            <a:br>
              <a:rPr lang="en-AU" dirty="0"/>
            </a:br>
            <a:endParaRPr lang="en-AU" dirty="0"/>
          </a:p>
        </p:txBody>
      </p:sp>
      <p:sp>
        <p:nvSpPr>
          <p:cNvPr id="3" name="Content Placeholder 2"/>
          <p:cNvSpPr>
            <a:spLocks noGrp="1"/>
          </p:cNvSpPr>
          <p:nvPr>
            <p:ph idx="1"/>
          </p:nvPr>
        </p:nvSpPr>
        <p:spPr>
          <a:xfrm>
            <a:off x="867600" y="2133599"/>
            <a:ext cx="6099257" cy="2928257"/>
          </a:xfrm>
        </p:spPr>
        <p:txBody>
          <a:bodyPr>
            <a:normAutofit/>
          </a:bodyPr>
          <a:lstStyle/>
          <a:p>
            <a:r>
              <a:rPr lang="en-AU" dirty="0"/>
              <a:t>If you are not used to reading financial reports, ask the CEO to explain the information </a:t>
            </a:r>
            <a:r>
              <a:rPr lang="en-AU" dirty="0" smtClean="0"/>
              <a:t>in the reports or </a:t>
            </a:r>
            <a:r>
              <a:rPr lang="en-AU" dirty="0"/>
              <a:t>to present the information in a different </a:t>
            </a:r>
            <a:r>
              <a:rPr lang="en-AU" dirty="0" smtClean="0"/>
              <a:t>way.</a:t>
            </a:r>
            <a:endParaRPr lang="en-AU"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6422" y="6980349"/>
            <a:ext cx="3376743" cy="283071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457663" y="1872621"/>
            <a:ext cx="8213602" cy="4620149"/>
          </a:xfrm>
          <a:prstGeom prst="rect">
            <a:avLst/>
          </a:prstGeom>
        </p:spPr>
      </p:pic>
    </p:spTree>
    <p:extLst>
      <p:ext uri="{BB962C8B-B14F-4D97-AF65-F5344CB8AC3E}">
        <p14:creationId xmlns:p14="http://schemas.microsoft.com/office/powerpoint/2010/main" val="280994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par>
                          <p:cTn id="15" fill="hold">
                            <p:stCondLst>
                              <p:cond delay="500"/>
                            </p:stCondLst>
                            <p:childTnLst>
                              <p:par>
                                <p:cTn id="16" presetID="0" presetClass="path" presetSubtype="0" accel="50000" decel="50000" fill="hold" nodeType="afterEffect">
                                  <p:stCondLst>
                                    <p:cond delay="0"/>
                                  </p:stCondLst>
                                  <p:childTnLst>
                                    <p:animMotion origin="layout" path="M 4.375E-6 -4.07407E-6 L 4.375E-6 0.00093 C -0.00378 -0.00301 -0.00782 -0.00578 -0.01159 -0.00972 C -0.0142 -0.01226 -0.01602 -0.01666 -0.01862 -0.01875 C -0.02019 -0.02083 -0.02175 -0.02222 -0.02318 -0.02384 C -0.02448 -0.02476 -0.02553 -0.02754 -0.02683 -0.02847 C -0.02891 -0.03055 -0.0336 -0.03333 -0.0336 -0.0331 C -0.03529 -0.03564 -0.03685 -0.03819 -0.03842 -0.04027 C -0.03959 -0.04259 -0.04037 -0.04583 -0.0418 -0.04768 C -0.04753 -0.05416 -0.053 -0.05601 -0.05938 -0.05926 C -0.06094 -0.06018 -0.0625 -0.06064 -0.06394 -0.06157 C -0.07865 -0.07176 -0.05521 -0.05532 -0.07097 -0.06898 C -0.0724 -0.07013 -0.07409 -0.07037 -0.07553 -0.07106 C -0.07683 -0.07176 -0.078 -0.07291 -0.07917 -0.07361 C -0.08125 -0.07777 -0.08308 -0.0824 -0.08594 -0.08564 C -0.08829 -0.08726 -0.09297 -0.09004 -0.09297 -0.08981 C -0.09414 -0.09259 -0.09519 -0.0956 -0.09649 -0.09699 C -0.09753 -0.09861 -0.09909 -0.09838 -0.1 -0.09953 C -0.10261 -0.10347 -0.10521 -0.1081 -0.10691 -0.11388 C -0.10782 -0.11597 -0.10834 -0.11875 -0.10938 -0.12106 C -0.11029 -0.12268 -0.11172 -0.12407 -0.11276 -0.12546 C -0.1181 -0.14189 -0.11654 -0.13472 -0.11849 -0.14699 C -0.11823 -0.14953 -0.11823 -0.15254 -0.11745 -0.15416 C -0.11511 -0.15902 -0.11211 -0.15833 -0.10938 -0.16088 C -0.10066 -0.1699 -0.11211 -0.16273 -0.1 -0.16805 C -0.09844 -0.16898 -0.09688 -0.16944 -0.09532 -0.17083 C -0.08946 -0.17407 -0.0892 -0.17546 -0.08373 -0.17801 C -0.07852 -0.17986 -0.07592 -0.17986 -0.07097 -0.18217 C -0.0698 -0.18287 -0.06862 -0.18402 -0.06745 -0.18495 C -0.06589 -0.18588 -0.06433 -0.18611 -0.06276 -0.18703 C -0.06042 -0.18865 -0.05834 -0.19189 -0.05573 -0.19236 L -0.03607 -0.19444 C -0.03412 -0.19513 -0.03217 -0.19606 -0.03021 -0.19699 C -0.02631 -0.19745 -0.02253 -0.19838 -0.01862 -0.1993 C -0.01602 -0.19976 -0.00417 -0.20254 -0.00105 -0.2037 C 0.00052 -0.20439 0.00195 -0.20555 0.00351 -0.20601 C 0.00625 -0.20717 0.00898 -0.20717 0.01171 -0.20833 C 0.01914 -0.21111 0.0233 -0.21365 0.03033 -0.21551 C 0.03372 -0.21689 0.03737 -0.21713 0.04075 -0.21805 C 0.04231 -0.21851 0.04375 -0.21944 0.04531 -0.2206 C 0.04739 -0.22129 0.04934 -0.22129 0.0513 -0.22268 C 0.05286 -0.22407 0.05429 -0.22638 0.05586 -0.22731 C 0.05807 -0.22916 0.06289 -0.23217 0.06289 -0.23194 C 0.07226 -0.25162 0.06875 -0.24282 0.07447 -0.2581 C 0.07786 -0.27916 0.07643 -0.26736 0.07812 -0.29351 C 0.07721 -0.31504 0.07955 -0.31944 0.07447 -0.33171 C 0.07057 -0.3412 0.07161 -0.3375 0.06627 -0.34351 C 0.0651 -0.34513 0.06406 -0.34652 0.06289 -0.34838 C 0.06132 -0.35046 0.05989 -0.35347 0.05833 -0.35509 C 0.05716 -0.35648 0.05586 -0.35694 0.05468 -0.35763 C 0.05312 -0.35879 0.05169 -0.36088 0.05013 -0.36273 C 0.04895 -0.36342 0.04765 -0.36365 0.04648 -0.36458 C 0.03658 -0.37338 0.04726 -0.36458 0.03737 -0.37662 C 0.03619 -0.37777 0.03489 -0.37801 0.03372 -0.37893 C 0.03216 -0.38032 0.03072 -0.3824 0.02916 -0.38402 C 0.02682 -0.38588 0.02421 -0.38611 0.02213 -0.38865 C 0.02057 -0.38981 0.01914 -0.39189 0.01757 -0.39328 C 0.01523 -0.39513 0.01263 -0.3956 0.01054 -0.39768 C 0.00898 -0.39953 0.00742 -0.40069 0.00599 -0.40277 C 0.00494 -0.4037 -0.00066 -0.41296 -0.00222 -0.41458 C -0.00378 -0.41574 -0.00547 -0.41597 -0.00704 -0.41713 C -0.00808 -0.41736 -0.00925 -0.41851 -0.01042 -0.41898 C -0.01159 -0.42152 -0.01263 -0.42453 -0.01381 -0.42615 C -0.01485 -0.42777 -0.01628 -0.42824 -0.01745 -0.4287 C -0.01928 -0.43055 -0.02136 -0.43148 -0.02318 -0.43356 C -0.02448 -0.43449 -0.02553 -0.43657 -0.02683 -0.43819 C -0.02826 -0.44004 -0.02982 -0.44143 -0.03138 -0.44305 C -0.03321 -0.44444 -0.03529 -0.44652 -0.03724 -0.44791 C -0.03959 -0.4493 -0.04414 -0.45231 -0.04414 -0.45185 L -0.05118 -0.4618 C -0.05391 -0.46551 -0.05678 -0.46944 -0.05938 -0.47384 C -0.06042 -0.47569 -0.06146 -0.4787 -0.06276 -0.48101 C -0.0668 -0.4875 -0.06641 -0.4831 -0.0698 -0.49282 C -0.07201 -0.49838 -0.07396 -0.50763 -0.07553 -0.51412 C -0.07592 -0.5199 -0.07631 -0.52546 -0.0767 -0.53009 C -0.07696 -0.53333 -0.078 -0.53518 -0.078 -0.5375 C -0.078 -0.55115 -0.07735 -0.56458 -0.0767 -0.57801 C -0.0767 -0.58009 -0.07631 -0.58287 -0.07553 -0.58518 C -0.07461 -0.58796 -0.07344 -0.59004 -0.07214 -0.59213 C -0.07019 -0.5956 -0.06823 -0.59838 -0.06615 -0.60162 C -0.06524 -0.60347 -0.06394 -0.60463 -0.06276 -0.60625 C -0.06146 -0.6081 -0.06081 -0.6118 -0.05938 -0.61342 C -0.05717 -0.61574 -0.05443 -0.61574 -0.05235 -0.61851 C -0.05079 -0.61944 -0.04935 -0.62152 -0.04766 -0.62291 C -0.04545 -0.62476 -0.04284 -0.62523 -0.04063 -0.62777 C -0.03347 -0.63472 -0.03881 -0.63078 -0.03138 -0.63449 C -0.03021 -0.63541 -0.02787 -0.63634 -0.02787 -0.63634 " pathEditMode="relative" rAng="0" ptsTypes="AAAAAAAAAAAAAAAAAAAAAAAAAAAAAAAAAAAAAAAAAAAAAAAAAAAAAAAAAAAAAAAAAAAAAAAAAAAAAAAAAAAAAAA">
                                      <p:cBhvr>
                                        <p:cTn id="17" dur="4000" fill="hold"/>
                                        <p:tgtEl>
                                          <p:spTgt spid="7"/>
                                        </p:tgtEl>
                                        <p:attrNameLst>
                                          <p:attrName>ppt_x</p:attrName>
                                          <p:attrName>ppt_y</p:attrName>
                                        </p:attrNameLst>
                                      </p:cBhvr>
                                      <p:rCtr x="-2018" y="-317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3B2E7C8-BAD5-46B2-AC6F-6CE1F9EA7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199" y="1809758"/>
            <a:ext cx="8450179" cy="1325563"/>
          </a:xfrm>
        </p:spPr>
        <p:txBody>
          <a:bodyPr>
            <a:normAutofit/>
          </a:bodyPr>
          <a:lstStyle/>
          <a:p>
            <a:r>
              <a:rPr lang="en-AU" dirty="0"/>
              <a:t>Financial Reports – Understanding the Information</a:t>
            </a:r>
          </a:p>
        </p:txBody>
      </p:sp>
      <p:pic>
        <p:nvPicPr>
          <p:cNvPr id="8" name="Picture 7" descr="A picture containing text&#10;&#10;Description automatically generated">
            <a:extLst>
              <a:ext uri="{FF2B5EF4-FFF2-40B4-BE49-F238E27FC236}">
                <a16:creationId xmlns:a16="http://schemas.microsoft.com/office/drawing/2014/main" id="{22AD1B15-F85B-4C34-B8B6-BFD92427C4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149240">
            <a:off x="5677488" y="2448328"/>
            <a:ext cx="8838355" cy="4971574"/>
          </a:xfrm>
          <a:prstGeom prst="rect">
            <a:avLst/>
          </a:prstGeom>
        </p:spPr>
      </p:pic>
    </p:spTree>
    <p:extLst>
      <p:ext uri="{BB962C8B-B14F-4D97-AF65-F5344CB8AC3E}">
        <p14:creationId xmlns:p14="http://schemas.microsoft.com/office/powerpoint/2010/main" val="2474206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7600" y="2041167"/>
            <a:ext cx="6081840" cy="3932914"/>
          </a:xfrm>
        </p:spPr>
        <p:txBody>
          <a:bodyPr>
            <a:normAutofit/>
          </a:bodyPr>
          <a:lstStyle/>
          <a:p>
            <a:r>
              <a:rPr lang="en-AU" dirty="0" smtClean="0">
                <a:solidFill>
                  <a:srgbClr val="00589A"/>
                </a:solidFill>
              </a:rPr>
              <a:t>Income</a:t>
            </a:r>
            <a:r>
              <a:rPr lang="en-AU" dirty="0" smtClean="0"/>
              <a:t> is money that has come in or is expected.</a:t>
            </a:r>
          </a:p>
          <a:p>
            <a:endParaRPr lang="en-AU" dirty="0"/>
          </a:p>
          <a:p>
            <a:r>
              <a:rPr lang="en-AU" dirty="0" smtClean="0">
                <a:solidFill>
                  <a:srgbClr val="00589A"/>
                </a:solidFill>
              </a:rPr>
              <a:t>Expenditure </a:t>
            </a:r>
            <a:r>
              <a:rPr lang="en-AU" dirty="0" smtClean="0"/>
              <a:t>is money going out or money that is owed.   </a:t>
            </a:r>
            <a:endParaRPr lang="en-AU" dirty="0"/>
          </a:p>
          <a:p>
            <a:endParaRPr lang="en-AU" dirty="0"/>
          </a:p>
          <a:p>
            <a:r>
              <a:rPr lang="en-AU" dirty="0"/>
              <a:t>It will show if the </a:t>
            </a:r>
            <a:r>
              <a:rPr lang="en-AU" dirty="0" smtClean="0"/>
              <a:t>council has made a </a:t>
            </a:r>
            <a:r>
              <a:rPr lang="en-AU" dirty="0"/>
              <a:t>profit (</a:t>
            </a:r>
            <a:r>
              <a:rPr lang="en-AU" dirty="0">
                <a:solidFill>
                  <a:srgbClr val="00B050"/>
                </a:solidFill>
              </a:rPr>
              <a:t>surplus</a:t>
            </a:r>
            <a:r>
              <a:rPr lang="en-AU" dirty="0"/>
              <a:t>) </a:t>
            </a:r>
            <a:r>
              <a:rPr lang="en-AU" dirty="0" smtClean="0"/>
              <a:t>or </a:t>
            </a:r>
            <a:r>
              <a:rPr lang="en-AU" dirty="0"/>
              <a:t>a loss (</a:t>
            </a:r>
            <a:r>
              <a:rPr lang="en-AU" dirty="0">
                <a:solidFill>
                  <a:srgbClr val="FF0000"/>
                </a:solidFill>
              </a:rPr>
              <a:t>deficit</a:t>
            </a:r>
            <a:r>
              <a:rPr lang="en-AU" dirty="0" smtClean="0"/>
              <a:t>) and </a:t>
            </a:r>
            <a:r>
              <a:rPr lang="en-AU" dirty="0" smtClean="0">
                <a:solidFill>
                  <a:srgbClr val="0071BC"/>
                </a:solidFill>
              </a:rPr>
              <a:t>variance/difference</a:t>
            </a:r>
            <a:r>
              <a:rPr lang="en-AU" dirty="0" smtClean="0"/>
              <a:t> against the budget.</a:t>
            </a:r>
            <a:endParaRPr lang="en-AU" dirty="0"/>
          </a:p>
          <a:p>
            <a:endParaRPr lang="en-AU" dirty="0"/>
          </a:p>
          <a:p>
            <a:endParaRPr lang="en-AU" dirty="0"/>
          </a:p>
        </p:txBody>
      </p:sp>
      <p:sp>
        <p:nvSpPr>
          <p:cNvPr id="5" name="Title 1"/>
          <p:cNvSpPr>
            <a:spLocks noGrp="1"/>
          </p:cNvSpPr>
          <p:nvPr>
            <p:ph type="title"/>
          </p:nvPr>
        </p:nvSpPr>
        <p:spPr>
          <a:xfrm>
            <a:off x="867600" y="456206"/>
            <a:ext cx="8621840" cy="1128754"/>
          </a:xfrm>
        </p:spPr>
        <p:txBody>
          <a:bodyPr/>
          <a:lstStyle/>
          <a:p>
            <a:r>
              <a:rPr lang="en-AU" dirty="0" smtClean="0"/>
              <a:t>Income and Expenditure 	Statement</a:t>
            </a:r>
            <a:r>
              <a:rPr lang="en-AU" dirty="0"/>
              <a:t/>
            </a:r>
            <a:br>
              <a:rPr lang="en-AU" dirty="0"/>
            </a:br>
            <a:r>
              <a:rPr lang="en-AU" dirty="0" smtClean="0"/>
              <a:t> </a:t>
            </a:r>
            <a:endParaRPr lang="en-AU" dirty="0"/>
          </a:p>
        </p:txBody>
      </p:sp>
      <p:sp>
        <p:nvSpPr>
          <p:cNvPr id="6" name="Rectangle 5"/>
          <p:cNvSpPr/>
          <p:nvPr/>
        </p:nvSpPr>
        <p:spPr>
          <a:xfrm>
            <a:off x="9265878" y="-1"/>
            <a:ext cx="2926122" cy="6858001"/>
          </a:xfrm>
          <a:prstGeom prst="rect">
            <a:avLst/>
          </a:prstGeom>
          <a:solidFill>
            <a:srgbClr val="0593B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AU"/>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7692" y="1812474"/>
            <a:ext cx="2981247" cy="2981247"/>
          </a:xfrm>
          <a:prstGeom prst="rect">
            <a:avLst/>
          </a:prstGeom>
        </p:spPr>
      </p:pic>
    </p:spTree>
    <p:extLst>
      <p:ext uri="{BB962C8B-B14F-4D97-AF65-F5344CB8AC3E}">
        <p14:creationId xmlns:p14="http://schemas.microsoft.com/office/powerpoint/2010/main" val="17984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EE1AF46E-399A-4632-9B41-F332A5DBA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88"/>
            <a:ext cx="12192000" cy="6858000"/>
          </a:xfrm>
          <a:prstGeom prst="rect">
            <a:avLst/>
          </a:prstGeom>
        </p:spPr>
      </p:pic>
      <p:sp>
        <p:nvSpPr>
          <p:cNvPr id="5" name="Title 1"/>
          <p:cNvSpPr txBox="1">
            <a:spLocks/>
          </p:cNvSpPr>
          <p:nvPr/>
        </p:nvSpPr>
        <p:spPr>
          <a:xfrm>
            <a:off x="1022738" y="207453"/>
            <a:ext cx="10508768" cy="718667"/>
          </a:xfrm>
          <a:prstGeom prst="rect">
            <a:avLst/>
          </a:prstGeom>
        </p:spPr>
        <p:txBody>
          <a:bodyPr>
            <a:noAutofit/>
          </a:bodyPr>
          <a:lstStyle>
            <a:lvl1pPr algn="l" defTabSz="914400" rtl="0" eaLnBrk="1" latinLnBrk="0" hangingPunct="1">
              <a:lnSpc>
                <a:spcPts val="4392"/>
              </a:lnSpc>
              <a:spcBef>
                <a:spcPct val="0"/>
              </a:spcBef>
              <a:spcAft>
                <a:spcPts val="1464"/>
              </a:spcAft>
              <a:buNone/>
              <a:defRPr sz="4400" b="0" kern="1200" baseline="0">
                <a:solidFill>
                  <a:srgbClr val="1F1F5F"/>
                </a:solidFill>
                <a:latin typeface="+mj-lt"/>
                <a:ea typeface="+mj-ea"/>
                <a:cs typeface="+mj-cs"/>
              </a:defRPr>
            </a:lvl1pPr>
          </a:lstStyle>
          <a:p>
            <a:r>
              <a:rPr lang="en-AU" sz="3200" dirty="0" smtClean="0">
                <a:solidFill>
                  <a:schemeClr val="bg1"/>
                </a:solidFill>
                <a:effectLst>
                  <a:outerShdw blurRad="50800" dist="38100" dir="2700000" algn="tl" rotWithShape="0">
                    <a:prstClr val="black">
                      <a:alpha val="40000"/>
                    </a:prstClr>
                  </a:outerShdw>
                </a:effectLst>
              </a:rPr>
              <a:t>Example Income and Expenditure Report</a:t>
            </a:r>
            <a:r>
              <a:rPr lang="en-AU" sz="3200" dirty="0">
                <a:solidFill>
                  <a:schemeClr val="bg1"/>
                </a:solidFill>
                <a:effectLst>
                  <a:outerShdw blurRad="50800" dist="38100" dir="2700000" algn="tl" rotWithShape="0">
                    <a:prstClr val="black">
                      <a:alpha val="40000"/>
                    </a:prstClr>
                  </a:outerShdw>
                </a:effectLst>
              </a:rPr>
              <a:t/>
            </a:r>
            <a:br>
              <a:rPr lang="en-AU" sz="3200" dirty="0">
                <a:solidFill>
                  <a:schemeClr val="bg1"/>
                </a:solidFill>
                <a:effectLst>
                  <a:outerShdw blurRad="50800" dist="38100" dir="2700000" algn="tl" rotWithShape="0">
                    <a:prstClr val="black">
                      <a:alpha val="40000"/>
                    </a:prstClr>
                  </a:outerShdw>
                </a:effectLst>
              </a:rPr>
            </a:br>
            <a:endParaRPr lang="en-AU" sz="3200" dirty="0">
              <a:solidFill>
                <a:schemeClr val="bg1"/>
              </a:solidFill>
              <a:effectLst>
                <a:outerShdw blurRad="50800" dist="38100" dir="2700000" algn="tl" rotWithShape="0">
                  <a:prstClr val="black">
                    <a:alpha val="40000"/>
                  </a:prstClr>
                </a:outerShdw>
              </a:effectLst>
            </a:endParaRPr>
          </a:p>
          <a:p>
            <a:endParaRPr lang="en-AU" sz="3200" dirty="0">
              <a:solidFill>
                <a:schemeClr val="bg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955282" y="6179421"/>
            <a:ext cx="7307196" cy="454355"/>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chemeClr val="bg1"/>
                </a:solidFill>
              </a:rPr>
              <a:t>ABC Council Income (Profit and Loss Statement) for the period ending 31/8/21</a:t>
            </a:r>
          </a:p>
        </p:txBody>
      </p:sp>
      <p:graphicFrame>
        <p:nvGraphicFramePr>
          <p:cNvPr id="2" name="Table 1"/>
          <p:cNvGraphicFramePr>
            <a:graphicFrameLocks noGrp="1"/>
          </p:cNvGraphicFramePr>
          <p:nvPr>
            <p:extLst/>
          </p:nvPr>
        </p:nvGraphicFramePr>
        <p:xfrm>
          <a:off x="548640" y="926111"/>
          <a:ext cx="10800081" cy="5250852"/>
        </p:xfrm>
        <a:graphic>
          <a:graphicData uri="http://schemas.openxmlformats.org/drawingml/2006/table">
            <a:tbl>
              <a:tblPr firstRow="1" firstCol="1" bandRow="1"/>
              <a:tblGrid>
                <a:gridCol w="4654835">
                  <a:extLst>
                    <a:ext uri="{9D8B030D-6E8A-4147-A177-3AD203B41FA5}">
                      <a16:colId xmlns:a16="http://schemas.microsoft.com/office/drawing/2014/main" val="2555240566"/>
                    </a:ext>
                  </a:extLst>
                </a:gridCol>
                <a:gridCol w="1717213">
                  <a:extLst>
                    <a:ext uri="{9D8B030D-6E8A-4147-A177-3AD203B41FA5}">
                      <a16:colId xmlns:a16="http://schemas.microsoft.com/office/drawing/2014/main" val="1080736364"/>
                    </a:ext>
                  </a:extLst>
                </a:gridCol>
                <a:gridCol w="1728013">
                  <a:extLst>
                    <a:ext uri="{9D8B030D-6E8A-4147-A177-3AD203B41FA5}">
                      <a16:colId xmlns:a16="http://schemas.microsoft.com/office/drawing/2014/main" val="3395322606"/>
                    </a:ext>
                  </a:extLst>
                </a:gridCol>
                <a:gridCol w="1728013">
                  <a:extLst>
                    <a:ext uri="{9D8B030D-6E8A-4147-A177-3AD203B41FA5}">
                      <a16:colId xmlns:a16="http://schemas.microsoft.com/office/drawing/2014/main" val="1369094519"/>
                    </a:ext>
                  </a:extLst>
                </a:gridCol>
                <a:gridCol w="972007">
                  <a:extLst>
                    <a:ext uri="{9D8B030D-6E8A-4147-A177-3AD203B41FA5}">
                      <a16:colId xmlns:a16="http://schemas.microsoft.com/office/drawing/2014/main" val="1097154083"/>
                    </a:ext>
                  </a:extLst>
                </a:gridCol>
              </a:tblGrid>
              <a:tr h="291714">
                <a:tc gridSpan="5">
                  <a:txBody>
                    <a:bodyPr/>
                    <a:lstStyle/>
                    <a:p>
                      <a:pPr algn="ct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OPERATING INCOME</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145004728"/>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YTD</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YTD</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Variance</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92775436"/>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Rates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6959115"/>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Fees and charges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96934470"/>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Grants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60166231"/>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Interest income</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8030754"/>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OPERATING INCOME</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            655,000.00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$825,000.00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-$170,000.00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79%</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727419524"/>
                  </a:ext>
                </a:extLst>
              </a:tr>
              <a:tr h="291714">
                <a:tc gridSpan="5">
                  <a:txBody>
                    <a:bodyPr/>
                    <a:lstStyle/>
                    <a:p>
                      <a:pPr algn="ct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OPERATING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5050"/>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4285942277"/>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Employee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285535"/>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Lease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5613623"/>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Telephone and IT</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34499204"/>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Motor vehicle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03071549"/>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Materials and contracts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100,000.00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44956071"/>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Elected member allowances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5,000.00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8777564"/>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Local authority allowances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2,000.00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75750885"/>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Interest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3,000.00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lnSpc>
                          <a:spcPct val="107000"/>
                        </a:lnSpc>
                        <a:spcAft>
                          <a:spcPts val="0"/>
                        </a:spcAft>
                      </a:pPr>
                      <a:r>
                        <a:rPr lang="en-AU" sz="11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3590402"/>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 OPERATING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            471,000.00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$323,000.00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$ 152,000.00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lgn="r">
                        <a:lnSpc>
                          <a:spcPct val="107000"/>
                        </a:lnSpc>
                        <a:spcAft>
                          <a:spcPts val="0"/>
                        </a:spcAft>
                      </a:pPr>
                      <a:r>
                        <a:rPr lang="en-AU" sz="1100" b="1">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146%</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14890836"/>
                  </a:ext>
                </a:extLst>
              </a:tr>
              <a:tr h="291714">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OPERATING SURPLUS/DEFICIT (Income - Expenses)</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07000"/>
                        </a:lnSpc>
                        <a:spcAft>
                          <a:spcPts val="0"/>
                        </a:spcAft>
                      </a:pPr>
                      <a:r>
                        <a:rPr lang="en-AU" sz="1100" b="1">
                          <a:solidFill>
                            <a:srgbClr val="000000"/>
                          </a:solidFill>
                          <a:effectLst/>
                          <a:highlight>
                            <a:srgbClr val="00FF00"/>
                          </a:highlight>
                          <a:latin typeface="Arial" panose="020B0604020202020204" pitchFamily="34" charset="0"/>
                          <a:ea typeface="Times New Roman" panose="02020603050405020304" pitchFamily="18" charset="0"/>
                          <a:cs typeface="Arial" panose="020B0604020202020204" pitchFamily="34" charset="0"/>
                        </a:rPr>
                        <a:t> $            184,000.00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$502,000.00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nSpc>
                          <a:spcPct val="107000"/>
                        </a:lnSpc>
                        <a:spcAft>
                          <a:spcPts val="0"/>
                        </a:spcAft>
                      </a:pPr>
                      <a:r>
                        <a:rPr lang="en-AU" sz="11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-$318,000.00 </a:t>
                      </a:r>
                      <a:endParaRPr lang="en-AU" sz="110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r">
                        <a:lnSpc>
                          <a:spcPct val="107000"/>
                        </a:lnSpc>
                        <a:spcAft>
                          <a:spcPts val="0"/>
                        </a:spcAft>
                      </a:pPr>
                      <a:r>
                        <a:rPr lang="en-AU"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273%</a:t>
                      </a:r>
                      <a:endParaRPr lang="en-AU" sz="1100" dirty="0">
                        <a:effectLst/>
                        <a:latin typeface="Arial" panose="020B0604020202020204" pitchFamily="34" charset="0"/>
                        <a:ea typeface="Calibri" panose="020F0502020204030204" pitchFamily="34" charset="0"/>
                        <a:cs typeface="Times New Roman" panose="02020603050405020304" pitchFamily="18" charset="0"/>
                      </a:endParaRPr>
                    </a:p>
                  </a:txBody>
                  <a:tcPr marL="65763" marR="657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637441146"/>
                  </a:ext>
                </a:extLst>
              </a:tr>
            </a:tbl>
          </a:graphicData>
        </a:graphic>
      </p:graphicFrame>
    </p:spTree>
    <p:extLst>
      <p:ext uri="{BB962C8B-B14F-4D97-AF65-F5344CB8AC3E}">
        <p14:creationId xmlns:p14="http://schemas.microsoft.com/office/powerpoint/2010/main" val="141505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22" y="1641423"/>
            <a:ext cx="6689165" cy="3859967"/>
          </a:xfrm>
        </p:spPr>
        <p:txBody>
          <a:bodyPr>
            <a:normAutofit/>
          </a:bodyPr>
          <a:lstStyle/>
          <a:p>
            <a:pPr>
              <a:lnSpc>
                <a:spcPct val="100000"/>
              </a:lnSpc>
            </a:pPr>
            <a:r>
              <a:rPr lang="en-AU" sz="2800" dirty="0"/>
              <a:t>The </a:t>
            </a:r>
            <a:r>
              <a:rPr lang="en-AU" sz="2800" b="1" dirty="0">
                <a:solidFill>
                  <a:schemeClr val="accent2"/>
                </a:solidFill>
              </a:rPr>
              <a:t>Balance </a:t>
            </a:r>
            <a:r>
              <a:rPr lang="en-AU" sz="2800" b="1" dirty="0" smtClean="0">
                <a:solidFill>
                  <a:schemeClr val="accent2"/>
                </a:solidFill>
              </a:rPr>
              <a:t>sheet </a:t>
            </a:r>
            <a:r>
              <a:rPr lang="en-AU" sz="2800" dirty="0" smtClean="0"/>
              <a:t>shows:</a:t>
            </a:r>
          </a:p>
          <a:p>
            <a:pPr>
              <a:lnSpc>
                <a:spcPct val="100000"/>
              </a:lnSpc>
            </a:pPr>
            <a:endParaRPr lang="en-AU" sz="2800" dirty="0"/>
          </a:p>
          <a:p>
            <a:pPr marL="457200" indent="-457200">
              <a:lnSpc>
                <a:spcPct val="100000"/>
              </a:lnSpc>
              <a:buFont typeface="Arial" panose="020B0604020202020204" pitchFamily="34" charset="0"/>
              <a:buChar char="•"/>
            </a:pPr>
            <a:r>
              <a:rPr lang="en-AU" sz="2800" dirty="0" smtClean="0"/>
              <a:t>what </a:t>
            </a:r>
            <a:r>
              <a:rPr lang="en-AU" sz="2800" dirty="0"/>
              <a:t>council </a:t>
            </a:r>
            <a:r>
              <a:rPr lang="en-AU" sz="2800" b="1" dirty="0"/>
              <a:t>owns</a:t>
            </a:r>
            <a:r>
              <a:rPr lang="en-AU" sz="2800" dirty="0"/>
              <a:t>, (</a:t>
            </a:r>
            <a:r>
              <a:rPr lang="en-AU" sz="2800" dirty="0">
                <a:solidFill>
                  <a:srgbClr val="00B050"/>
                </a:solidFill>
              </a:rPr>
              <a:t>assets</a:t>
            </a:r>
            <a:r>
              <a:rPr lang="en-AU" sz="2800" dirty="0"/>
              <a:t>) including cash, buildings and equipment, </a:t>
            </a:r>
            <a:r>
              <a:rPr lang="en-AU" sz="2800" dirty="0" smtClean="0"/>
              <a:t>and</a:t>
            </a:r>
          </a:p>
          <a:p>
            <a:pPr>
              <a:lnSpc>
                <a:spcPct val="100000"/>
              </a:lnSpc>
            </a:pPr>
            <a:r>
              <a:rPr lang="en-AU" sz="2800" dirty="0" smtClean="0"/>
              <a:t> </a:t>
            </a:r>
          </a:p>
          <a:p>
            <a:pPr marL="457200" indent="-457200">
              <a:lnSpc>
                <a:spcPct val="100000"/>
              </a:lnSpc>
              <a:buFont typeface="Arial" panose="020B0604020202020204" pitchFamily="34" charset="0"/>
              <a:buChar char="•"/>
            </a:pPr>
            <a:r>
              <a:rPr lang="en-AU" sz="2800" dirty="0" smtClean="0"/>
              <a:t>what </a:t>
            </a:r>
            <a:r>
              <a:rPr lang="en-AU" sz="2800" dirty="0"/>
              <a:t>it </a:t>
            </a:r>
            <a:r>
              <a:rPr lang="en-AU" sz="2800" b="1" dirty="0"/>
              <a:t>owes</a:t>
            </a:r>
            <a:r>
              <a:rPr lang="en-AU" sz="2800" dirty="0"/>
              <a:t> (</a:t>
            </a:r>
            <a:r>
              <a:rPr lang="en-AU" sz="2800" dirty="0">
                <a:solidFill>
                  <a:srgbClr val="FF0000"/>
                </a:solidFill>
              </a:rPr>
              <a:t>liabilities </a:t>
            </a:r>
            <a:r>
              <a:rPr lang="en-AU" sz="2800" dirty="0" smtClean="0">
                <a:solidFill>
                  <a:srgbClr val="FF0000"/>
                </a:solidFill>
              </a:rPr>
              <a:t>or </a:t>
            </a:r>
            <a:r>
              <a:rPr lang="en-AU" sz="2800" dirty="0">
                <a:solidFill>
                  <a:srgbClr val="FF0000"/>
                </a:solidFill>
              </a:rPr>
              <a:t>debts</a:t>
            </a:r>
            <a:r>
              <a:rPr lang="en-AU" sz="2800" dirty="0" smtClean="0"/>
              <a:t>) including people you owe money to and employee holiday pay.</a:t>
            </a:r>
            <a:endParaRPr lang="en-AU" sz="2800" dirty="0"/>
          </a:p>
          <a:p>
            <a:pPr>
              <a:lnSpc>
                <a:spcPct val="100000"/>
              </a:lnSpc>
            </a:pPr>
            <a:endParaRPr lang="en-AU" sz="2800" dirty="0"/>
          </a:p>
        </p:txBody>
      </p:sp>
      <p:sp>
        <p:nvSpPr>
          <p:cNvPr id="6" name="Title 1"/>
          <p:cNvSpPr>
            <a:spLocks noGrp="1"/>
          </p:cNvSpPr>
          <p:nvPr>
            <p:ph type="title"/>
          </p:nvPr>
        </p:nvSpPr>
        <p:spPr>
          <a:xfrm>
            <a:off x="867600" y="456206"/>
            <a:ext cx="10508768" cy="718667"/>
          </a:xfrm>
        </p:spPr>
        <p:txBody>
          <a:bodyPr/>
          <a:lstStyle/>
          <a:p>
            <a:r>
              <a:rPr lang="en-AU" dirty="0" smtClean="0"/>
              <a:t>The </a:t>
            </a:r>
            <a:r>
              <a:rPr lang="en-AU" dirty="0"/>
              <a:t>balance sheet</a:t>
            </a:r>
            <a:br>
              <a:rPr lang="en-AU" dirty="0"/>
            </a:br>
            <a:r>
              <a:rPr lang="en-AU" dirty="0"/>
              <a:t/>
            </a:r>
            <a:br>
              <a:rPr lang="en-AU" dirty="0"/>
            </a:b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5562" y="2058323"/>
            <a:ext cx="3750707" cy="3426962"/>
          </a:xfrm>
          <a:prstGeom prst="rect">
            <a:avLst/>
          </a:prstGeom>
        </p:spPr>
      </p:pic>
    </p:spTree>
    <p:extLst>
      <p:ext uri="{BB962C8B-B14F-4D97-AF65-F5344CB8AC3E}">
        <p14:creationId xmlns:p14="http://schemas.microsoft.com/office/powerpoint/2010/main" val="187468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7999"/>
          </a:xfrm>
        </p:spPr>
      </p:pic>
      <p:sp>
        <p:nvSpPr>
          <p:cNvPr id="3" name="Rectangle 2">
            <a:extLst>
              <a:ext uri="{FF2B5EF4-FFF2-40B4-BE49-F238E27FC236}">
                <a16:creationId xmlns:a16="http://schemas.microsoft.com/office/drawing/2014/main" id="{87404941-4BE0-4C17-BC70-7FD76EE8F6F3}"/>
              </a:ext>
            </a:extLst>
          </p:cNvPr>
          <p:cNvSpPr/>
          <p:nvPr/>
        </p:nvSpPr>
        <p:spPr>
          <a:xfrm>
            <a:off x="3785016" y="412230"/>
            <a:ext cx="7847351" cy="6175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1"/>
          <p:cNvSpPr txBox="1">
            <a:spLocks/>
          </p:cNvSpPr>
          <p:nvPr/>
        </p:nvSpPr>
        <p:spPr>
          <a:xfrm>
            <a:off x="449031" y="269823"/>
            <a:ext cx="3779556" cy="718667"/>
          </a:xfrm>
          <a:prstGeom prst="rect">
            <a:avLst/>
          </a:prstGeom>
        </p:spPr>
        <p:txBody>
          <a:bodyPr>
            <a:noAutofit/>
          </a:bodyPr>
          <a:lstStyle>
            <a:lvl1pPr algn="l" defTabSz="914400" rtl="0" eaLnBrk="1" latinLnBrk="0" hangingPunct="1">
              <a:lnSpc>
                <a:spcPts val="4392"/>
              </a:lnSpc>
              <a:spcBef>
                <a:spcPct val="0"/>
              </a:spcBef>
              <a:spcAft>
                <a:spcPts val="1464"/>
              </a:spcAft>
              <a:buNone/>
              <a:defRPr sz="4400" b="0" kern="1200" baseline="0">
                <a:solidFill>
                  <a:srgbClr val="1F1F5F"/>
                </a:solidFill>
                <a:latin typeface="+mj-lt"/>
                <a:ea typeface="+mj-ea"/>
                <a:cs typeface="+mj-cs"/>
              </a:defRPr>
            </a:lvl1pPr>
          </a:lstStyle>
          <a:p>
            <a:r>
              <a:rPr lang="en-AU" sz="3200" dirty="0">
                <a:solidFill>
                  <a:schemeClr val="bg1"/>
                </a:solidFill>
                <a:effectLst>
                  <a:outerShdw blurRad="50800" dist="38100" dir="2700000" algn="tl" rotWithShape="0">
                    <a:prstClr val="black">
                      <a:alpha val="40000"/>
                    </a:prstClr>
                  </a:outerShdw>
                </a:effectLst>
              </a:rPr>
              <a:t>Balance Sheet: Example</a:t>
            </a:r>
            <a:br>
              <a:rPr lang="en-AU" sz="3200" dirty="0">
                <a:solidFill>
                  <a:schemeClr val="bg1"/>
                </a:solidFill>
                <a:effectLst>
                  <a:outerShdw blurRad="50800" dist="38100" dir="2700000" algn="tl" rotWithShape="0">
                    <a:prstClr val="black">
                      <a:alpha val="40000"/>
                    </a:prstClr>
                  </a:outerShdw>
                </a:effectLst>
              </a:rPr>
            </a:br>
            <a:endParaRPr lang="en-AU" sz="3200" dirty="0">
              <a:solidFill>
                <a:schemeClr val="bg1"/>
              </a:solidFill>
              <a:effectLst>
                <a:outerShdw blurRad="50800" dist="38100" dir="2700000" algn="tl" rotWithShape="0">
                  <a:prstClr val="black">
                    <a:alpha val="40000"/>
                  </a:prstClr>
                </a:outerShdw>
              </a:effectLst>
            </a:endParaRPr>
          </a:p>
        </p:txBody>
      </p:sp>
      <p:sp>
        <p:nvSpPr>
          <p:cNvPr id="7" name="Content Placeholder 2"/>
          <p:cNvSpPr txBox="1">
            <a:spLocks/>
          </p:cNvSpPr>
          <p:nvPr/>
        </p:nvSpPr>
        <p:spPr>
          <a:xfrm>
            <a:off x="449031" y="5325413"/>
            <a:ext cx="2659929" cy="1888585"/>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600" dirty="0">
                <a:solidFill>
                  <a:schemeClr val="bg1"/>
                </a:solidFill>
              </a:rPr>
              <a:t>ABC Council </a:t>
            </a:r>
          </a:p>
          <a:p>
            <a:r>
              <a:rPr lang="en-AU" sz="1600" dirty="0">
                <a:solidFill>
                  <a:schemeClr val="bg1"/>
                </a:solidFill>
              </a:rPr>
              <a:t>Balance Sheet </a:t>
            </a:r>
          </a:p>
          <a:p>
            <a:r>
              <a:rPr lang="en-AU" sz="1600" dirty="0">
                <a:solidFill>
                  <a:schemeClr val="bg1"/>
                </a:solidFill>
              </a:rPr>
              <a:t>to 31 August 2021</a:t>
            </a:r>
            <a:endParaRPr lang="en-AU" sz="1100" dirty="0">
              <a:solidFill>
                <a:schemeClr val="bg1"/>
              </a:solidFill>
            </a:endParaRPr>
          </a:p>
        </p:txBody>
      </p:sp>
      <p:graphicFrame>
        <p:nvGraphicFramePr>
          <p:cNvPr id="6" name="Table 5"/>
          <p:cNvGraphicFramePr>
            <a:graphicFrameLocks noGrp="1"/>
          </p:cNvGraphicFramePr>
          <p:nvPr>
            <p:extLst/>
          </p:nvPr>
        </p:nvGraphicFramePr>
        <p:xfrm>
          <a:off x="3866606" y="513804"/>
          <a:ext cx="7672251" cy="5930542"/>
        </p:xfrm>
        <a:graphic>
          <a:graphicData uri="http://schemas.openxmlformats.org/drawingml/2006/table">
            <a:tbl>
              <a:tblPr/>
              <a:tblGrid>
                <a:gridCol w="5515240">
                  <a:extLst>
                    <a:ext uri="{9D8B030D-6E8A-4147-A177-3AD203B41FA5}">
                      <a16:colId xmlns:a16="http://schemas.microsoft.com/office/drawing/2014/main" val="1571240384"/>
                    </a:ext>
                  </a:extLst>
                </a:gridCol>
                <a:gridCol w="2157011">
                  <a:extLst>
                    <a:ext uri="{9D8B030D-6E8A-4147-A177-3AD203B41FA5}">
                      <a16:colId xmlns:a16="http://schemas.microsoft.com/office/drawing/2014/main" val="2282376061"/>
                    </a:ext>
                  </a:extLst>
                </a:gridCol>
              </a:tblGrid>
              <a:tr h="203611">
                <a:tc>
                  <a:txBody>
                    <a:bodyPr/>
                    <a:lstStyle/>
                    <a:p>
                      <a:pPr algn="l" fontAlgn="b"/>
                      <a:r>
                        <a:rPr lang="en-AU" sz="900" b="0" i="0" u="none" strike="noStrike" dirty="0">
                          <a:solidFill>
                            <a:srgbClr val="000000"/>
                          </a:solidFill>
                          <a:effectLst/>
                          <a:latin typeface="Calibri" panose="020F0502020204030204" pitchFamily="34" charset="0"/>
                        </a:rPr>
                        <a:t> </a:t>
                      </a:r>
                    </a:p>
                  </a:txBody>
                  <a:tcPr marL="7780" marR="7780" marT="778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Year to Date (YTD)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292866"/>
                  </a:ext>
                </a:extLst>
              </a:tr>
              <a:tr h="203611">
                <a:tc gridSpan="2">
                  <a:txBody>
                    <a:bodyPr/>
                    <a:lstStyle/>
                    <a:p>
                      <a:pPr algn="ctr" fontAlgn="ctr"/>
                      <a:r>
                        <a:rPr lang="en-AU" sz="900" b="1" i="0" u="none" strike="noStrike" dirty="0">
                          <a:solidFill>
                            <a:srgbClr val="000000"/>
                          </a:solidFill>
                          <a:effectLst/>
                          <a:latin typeface="Arial" panose="020B0604020202020204" pitchFamily="34" charset="0"/>
                        </a:rPr>
                        <a:t>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n-AU"/>
                    </a:p>
                  </a:txBody>
                  <a:tcPr/>
                </a:tc>
                <a:extLst>
                  <a:ext uri="{0D108BD9-81ED-4DB2-BD59-A6C34878D82A}">
                    <a16:rowId xmlns:a16="http://schemas.microsoft.com/office/drawing/2014/main" val="3727360766"/>
                  </a:ext>
                </a:extLst>
              </a:tr>
              <a:tr h="203611">
                <a:tc>
                  <a:txBody>
                    <a:bodyPr/>
                    <a:lstStyle/>
                    <a:p>
                      <a:pPr algn="l" fontAlgn="ctr"/>
                      <a:r>
                        <a:rPr lang="en-AU" sz="900" b="1" i="0" u="none" strike="noStrike">
                          <a:solidFill>
                            <a:srgbClr val="000000"/>
                          </a:solidFill>
                          <a:effectLst/>
                          <a:latin typeface="Arial" panose="020B0604020202020204" pitchFamily="34" charset="0"/>
                        </a:rPr>
                        <a:t>CURRENT 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AU" sz="900" b="1" i="0" u="none" strike="noStrike">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6368384"/>
                  </a:ext>
                </a:extLst>
              </a:tr>
              <a:tr h="203611">
                <a:tc>
                  <a:txBody>
                    <a:bodyPr/>
                    <a:lstStyle/>
                    <a:p>
                      <a:pPr algn="l" fontAlgn="ctr"/>
                      <a:r>
                        <a:rPr lang="en-AU" sz="900" b="1" i="0" u="none" strike="noStrike" dirty="0">
                          <a:solidFill>
                            <a:srgbClr val="000000"/>
                          </a:solidFill>
                          <a:effectLst/>
                          <a:latin typeface="Arial" panose="020B0604020202020204" pitchFamily="34" charset="0"/>
                        </a:rPr>
                        <a:t>Cash at bank</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4,184,000.00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030791"/>
                  </a:ext>
                </a:extLst>
              </a:tr>
              <a:tr h="203611">
                <a:tc>
                  <a:txBody>
                    <a:bodyPr/>
                    <a:lstStyle/>
                    <a:p>
                      <a:pPr algn="l" fontAlgn="ctr"/>
                      <a:r>
                        <a:rPr lang="en-AU" sz="900" b="1" i="0" u="none" strike="noStrike" dirty="0">
                          <a:solidFill>
                            <a:srgbClr val="000000"/>
                          </a:solidFill>
                          <a:effectLst/>
                          <a:latin typeface="Arial" panose="020B0604020202020204" pitchFamily="34" charset="0"/>
                        </a:rPr>
                        <a:t>Term deposit</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            1,000,000.00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91388779"/>
                  </a:ext>
                </a:extLst>
              </a:tr>
              <a:tr h="203611">
                <a:tc>
                  <a:txBody>
                    <a:bodyPr/>
                    <a:lstStyle/>
                    <a:p>
                      <a:pPr algn="l" fontAlgn="ctr"/>
                      <a:r>
                        <a:rPr lang="en-AU" sz="900" b="1" i="0" u="none" strike="noStrike" dirty="0">
                          <a:solidFill>
                            <a:srgbClr val="000000"/>
                          </a:solidFill>
                          <a:effectLst/>
                          <a:latin typeface="Arial" panose="020B0604020202020204" pitchFamily="34" charset="0"/>
                        </a:rPr>
                        <a:t>Accounts receivable/debtors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               500,000.00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7662817"/>
                  </a:ext>
                </a:extLst>
              </a:tr>
              <a:tr h="203611">
                <a:tc>
                  <a:txBody>
                    <a:bodyPr/>
                    <a:lstStyle/>
                    <a:p>
                      <a:pPr algn="l" fontAlgn="ctr"/>
                      <a:r>
                        <a:rPr lang="en-AU" sz="900" b="1" i="0" u="none" strike="noStrike" dirty="0">
                          <a:solidFill>
                            <a:srgbClr val="000000"/>
                          </a:solidFill>
                          <a:effectLst/>
                          <a:latin typeface="Arial" panose="020B0604020202020204" pitchFamily="34" charset="0"/>
                        </a:rPr>
                        <a:t>TOTAL CURRENT 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 $            5,684,000.00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42688765"/>
                  </a:ext>
                </a:extLst>
              </a:tr>
              <a:tr h="203611">
                <a:tc>
                  <a:txBody>
                    <a:bodyPr/>
                    <a:lstStyle/>
                    <a:p>
                      <a:pPr algn="l" fontAlgn="ctr"/>
                      <a:r>
                        <a:rPr lang="en-AU" sz="900" b="1" i="0" u="none" strike="noStrike">
                          <a:solidFill>
                            <a:srgbClr val="000000"/>
                          </a:solidFill>
                          <a:effectLst/>
                          <a:latin typeface="Arial" panose="020B0604020202020204" pitchFamily="34" charset="0"/>
                        </a:rPr>
                        <a:t>NON-CURRENT 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n-AU" sz="900" b="0" i="0" u="none" strike="noStrike">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52695682"/>
                  </a:ext>
                </a:extLst>
              </a:tr>
              <a:tr h="203611">
                <a:tc>
                  <a:txBody>
                    <a:bodyPr/>
                    <a:lstStyle/>
                    <a:p>
                      <a:pPr algn="l" fontAlgn="ctr"/>
                      <a:r>
                        <a:rPr lang="en-AU" sz="900" b="1" i="0" u="none" strike="noStrike" dirty="0">
                          <a:solidFill>
                            <a:srgbClr val="000000"/>
                          </a:solidFill>
                          <a:effectLst/>
                          <a:latin typeface="Arial" panose="020B0604020202020204" pitchFamily="34" charset="0"/>
                        </a:rPr>
                        <a:t>Property, plant and equipment</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10,000,000.00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02356393"/>
                  </a:ext>
                </a:extLst>
              </a:tr>
              <a:tr h="214909">
                <a:tc>
                  <a:txBody>
                    <a:bodyPr/>
                    <a:lstStyle/>
                    <a:p>
                      <a:pPr algn="l" fontAlgn="ctr"/>
                      <a:r>
                        <a:rPr lang="en-AU" sz="900" b="1" i="0" u="none" strike="noStrike" dirty="0">
                          <a:solidFill>
                            <a:srgbClr val="000000"/>
                          </a:solidFill>
                          <a:effectLst/>
                          <a:latin typeface="Arial" panose="020B0604020202020204" pitchFamily="34" charset="0"/>
                        </a:rPr>
                        <a:t>Motor vehicles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               100,000.00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98843575"/>
                  </a:ext>
                </a:extLst>
              </a:tr>
              <a:tr h="203611">
                <a:tc>
                  <a:txBody>
                    <a:bodyPr/>
                    <a:lstStyle/>
                    <a:p>
                      <a:pPr algn="l" fontAlgn="ctr"/>
                      <a:r>
                        <a:rPr lang="en-AU" sz="900" b="1" i="0" u="none" strike="noStrike" dirty="0">
                          <a:solidFill>
                            <a:srgbClr val="000000"/>
                          </a:solidFill>
                          <a:effectLst/>
                          <a:latin typeface="Arial" panose="020B0604020202020204" pitchFamily="34" charset="0"/>
                        </a:rPr>
                        <a:t>TOTAL NON-CURRENT 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 $          10,100,000.00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68383152"/>
                  </a:ext>
                </a:extLst>
              </a:tr>
              <a:tr h="203611">
                <a:tc>
                  <a:txBody>
                    <a:bodyPr/>
                    <a:lstStyle/>
                    <a:p>
                      <a:pPr algn="l" fontAlgn="ctr"/>
                      <a:r>
                        <a:rPr lang="en-AU" sz="900" b="1" i="0" u="none" strike="noStrike" dirty="0">
                          <a:solidFill>
                            <a:srgbClr val="000000"/>
                          </a:solidFill>
                          <a:effectLst/>
                          <a:latin typeface="Arial" panose="020B0604020202020204" pitchFamily="34" charset="0"/>
                        </a:rPr>
                        <a:t>TOTAL ASSETS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r>
                        <a:rPr lang="en-AU" sz="900" b="1" i="0" u="none" strike="noStrike">
                          <a:solidFill>
                            <a:srgbClr val="000000"/>
                          </a:solidFill>
                          <a:effectLst/>
                          <a:latin typeface="Arial" panose="020B0604020202020204" pitchFamily="34" charset="0"/>
                        </a:rPr>
                        <a:t> $          15,784,000.00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80295512"/>
                  </a:ext>
                </a:extLst>
              </a:tr>
              <a:tr h="203611">
                <a:tc gridSpan="2">
                  <a:txBody>
                    <a:bodyPr/>
                    <a:lstStyle/>
                    <a:p>
                      <a:pPr algn="ctr" fontAlgn="ctr"/>
                      <a:r>
                        <a:rPr lang="en-AU" sz="900" b="1" i="0" u="none" strike="noStrike">
                          <a:solidFill>
                            <a:srgbClr val="000000"/>
                          </a:solidFill>
                          <a:effectLst/>
                          <a:latin typeface="Arial" panose="020B0604020202020204" pitchFamily="34" charset="0"/>
                        </a:rPr>
                        <a:t>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hMerge="1">
                  <a:txBody>
                    <a:bodyPr/>
                    <a:lstStyle/>
                    <a:p>
                      <a:endParaRPr lang="en-AU"/>
                    </a:p>
                  </a:txBody>
                  <a:tcPr/>
                </a:tc>
                <a:extLst>
                  <a:ext uri="{0D108BD9-81ED-4DB2-BD59-A6C34878D82A}">
                    <a16:rowId xmlns:a16="http://schemas.microsoft.com/office/drawing/2014/main" val="2118262193"/>
                  </a:ext>
                </a:extLst>
              </a:tr>
              <a:tr h="203611">
                <a:tc>
                  <a:txBody>
                    <a:bodyPr/>
                    <a:lstStyle/>
                    <a:p>
                      <a:pPr algn="l" fontAlgn="ctr"/>
                      <a:r>
                        <a:rPr lang="en-AU" sz="900" b="1" i="0" u="none" strike="noStrike">
                          <a:solidFill>
                            <a:srgbClr val="000000"/>
                          </a:solidFill>
                          <a:effectLst/>
                          <a:latin typeface="Arial" panose="020B0604020202020204" pitchFamily="34" charset="0"/>
                        </a:rPr>
                        <a:t>CURRENT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ctr"/>
                      <a:r>
                        <a:rPr lang="en-AU" sz="900" b="0" i="0" u="none" strike="noStrike">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767101143"/>
                  </a:ext>
                </a:extLst>
              </a:tr>
              <a:tr h="203611">
                <a:tc>
                  <a:txBody>
                    <a:bodyPr/>
                    <a:lstStyle/>
                    <a:p>
                      <a:pPr algn="l" fontAlgn="ctr"/>
                      <a:r>
                        <a:rPr lang="en-AU" sz="900" b="1" i="0" u="none" strike="noStrike" dirty="0">
                          <a:solidFill>
                            <a:srgbClr val="000000"/>
                          </a:solidFill>
                          <a:effectLst/>
                          <a:latin typeface="Arial" panose="020B0604020202020204" pitchFamily="34" charset="0"/>
                        </a:rPr>
                        <a:t>Accounts </a:t>
                      </a:r>
                      <a:r>
                        <a:rPr lang="en-AU" sz="900" b="1" i="0" u="none" strike="noStrike" dirty="0" smtClean="0">
                          <a:solidFill>
                            <a:srgbClr val="000000"/>
                          </a:solidFill>
                          <a:effectLst/>
                          <a:latin typeface="Arial" panose="020B0604020202020204" pitchFamily="34" charset="0"/>
                        </a:rPr>
                        <a:t>payable/creditors</a:t>
                      </a:r>
                      <a:endParaRPr lang="en-AU" sz="900" b="1" i="0" u="none" strike="noStrike" dirty="0">
                        <a:solidFill>
                          <a:srgbClr val="000000"/>
                        </a:solidFill>
                        <a:effectLst/>
                        <a:latin typeface="Arial" panose="020B0604020202020204" pitchFamily="34" charset="0"/>
                      </a:endParaRP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500,000.00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0478932"/>
                  </a:ext>
                </a:extLst>
              </a:tr>
              <a:tr h="203611">
                <a:tc>
                  <a:txBody>
                    <a:bodyPr/>
                    <a:lstStyle/>
                    <a:p>
                      <a:pPr algn="l" fontAlgn="ctr"/>
                      <a:r>
                        <a:rPr lang="en-AU" sz="900" b="1" i="0" u="none" strike="noStrike" dirty="0">
                          <a:solidFill>
                            <a:srgbClr val="000000"/>
                          </a:solidFill>
                          <a:effectLst/>
                          <a:latin typeface="Arial" panose="020B0604020202020204" pitchFamily="34" charset="0"/>
                        </a:rPr>
                        <a:t>Payroll liabilities (wages, provision for leave, etc.)</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2,000.00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09540598"/>
                  </a:ext>
                </a:extLst>
              </a:tr>
              <a:tr h="203611">
                <a:tc>
                  <a:txBody>
                    <a:bodyPr/>
                    <a:lstStyle/>
                    <a:p>
                      <a:pPr algn="l" fontAlgn="ctr"/>
                      <a:r>
                        <a:rPr lang="en-AU" sz="900" b="1" i="0" u="none" strike="noStrike" dirty="0">
                          <a:solidFill>
                            <a:srgbClr val="000000"/>
                          </a:solidFill>
                          <a:effectLst/>
                          <a:latin typeface="Arial" panose="020B0604020202020204" pitchFamily="34" charset="0"/>
                        </a:rPr>
                        <a:t>Interest/bank fees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3,000.00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9970780"/>
                  </a:ext>
                </a:extLst>
              </a:tr>
              <a:tr h="203611">
                <a:tc>
                  <a:txBody>
                    <a:bodyPr/>
                    <a:lstStyle/>
                    <a:p>
                      <a:pPr algn="l" fontAlgn="ctr"/>
                      <a:r>
                        <a:rPr lang="en-AU" sz="900" b="1" i="0" u="none" strike="noStrike" dirty="0">
                          <a:solidFill>
                            <a:srgbClr val="000000"/>
                          </a:solidFill>
                          <a:effectLst/>
                          <a:latin typeface="Arial" panose="020B0604020202020204" pitchFamily="34" charset="0"/>
                        </a:rPr>
                        <a:t>Unexpended grants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            4,000,000.00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46639142"/>
                  </a:ext>
                </a:extLst>
              </a:tr>
              <a:tr h="203611">
                <a:tc>
                  <a:txBody>
                    <a:bodyPr/>
                    <a:lstStyle/>
                    <a:p>
                      <a:pPr algn="l" fontAlgn="ctr"/>
                      <a:r>
                        <a:rPr lang="en-AU" sz="900" b="1" i="0" u="none" strike="noStrike" dirty="0">
                          <a:solidFill>
                            <a:srgbClr val="000000"/>
                          </a:solidFill>
                          <a:effectLst/>
                          <a:latin typeface="Arial" panose="020B0604020202020204" pitchFamily="34" charset="0"/>
                        </a:rPr>
                        <a:t>TOTAL CURRENT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 $            4,505,000.00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68041004"/>
                  </a:ext>
                </a:extLst>
              </a:tr>
              <a:tr h="203611">
                <a:tc>
                  <a:txBody>
                    <a:bodyPr/>
                    <a:lstStyle/>
                    <a:p>
                      <a:pPr algn="l" fontAlgn="ctr"/>
                      <a:r>
                        <a:rPr lang="en-AU" sz="900" b="1" i="0" u="none" strike="noStrike">
                          <a:solidFill>
                            <a:srgbClr val="000000"/>
                          </a:solidFill>
                          <a:effectLst/>
                          <a:latin typeface="Arial" panose="020B0604020202020204" pitchFamily="34" charset="0"/>
                        </a:rPr>
                        <a:t>NON-CURRENT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tc>
                  <a:txBody>
                    <a:bodyPr/>
                    <a:lstStyle/>
                    <a:p>
                      <a:pPr algn="l" fontAlgn="ctr"/>
                      <a:r>
                        <a:rPr lang="en-AU" sz="900" b="0" i="0" u="none" strike="noStrike">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214650135"/>
                  </a:ext>
                </a:extLst>
              </a:tr>
              <a:tr h="203611">
                <a:tc>
                  <a:txBody>
                    <a:bodyPr/>
                    <a:lstStyle/>
                    <a:p>
                      <a:pPr algn="l" fontAlgn="ctr"/>
                      <a:r>
                        <a:rPr lang="en-AU" sz="900" b="1" i="0" u="none" strike="noStrike" dirty="0">
                          <a:solidFill>
                            <a:srgbClr val="000000"/>
                          </a:solidFill>
                          <a:effectLst/>
                          <a:latin typeface="Arial" panose="020B0604020202020204" pitchFamily="34" charset="0"/>
                        </a:rPr>
                        <a:t>Finance costs (long term)</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a:solidFill>
                            <a:srgbClr val="000000"/>
                          </a:solidFill>
                          <a:effectLst/>
                          <a:latin typeface="Arial" panose="020B0604020202020204" pitchFamily="34" charset="0"/>
                        </a:rPr>
                        <a:t> $                 10,000.00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84684036"/>
                  </a:ext>
                </a:extLst>
              </a:tr>
              <a:tr h="399755">
                <a:tc>
                  <a:txBody>
                    <a:bodyPr/>
                    <a:lstStyle/>
                    <a:p>
                      <a:pPr algn="l" fontAlgn="ctr"/>
                      <a:r>
                        <a:rPr lang="en-AU" sz="900" b="1" i="0" u="none" strike="noStrike" dirty="0">
                          <a:solidFill>
                            <a:srgbClr val="000000"/>
                          </a:solidFill>
                          <a:effectLst/>
                          <a:latin typeface="Arial" panose="020B0604020202020204" pitchFamily="34" charset="0"/>
                        </a:rPr>
                        <a:t>Provisions for employee entitlements beyond the next 12 months (redundancy/long service leave)</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                 50,000.00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40312080"/>
                  </a:ext>
                </a:extLst>
              </a:tr>
              <a:tr h="203611">
                <a:tc>
                  <a:txBody>
                    <a:bodyPr/>
                    <a:lstStyle/>
                    <a:p>
                      <a:pPr algn="l" fontAlgn="ctr"/>
                      <a:r>
                        <a:rPr lang="en-AU" sz="900" b="1" i="0" u="none" strike="noStrike" dirty="0">
                          <a:solidFill>
                            <a:srgbClr val="000000"/>
                          </a:solidFill>
                          <a:effectLst/>
                          <a:latin typeface="Arial" panose="020B0604020202020204" pitchFamily="34" charset="0"/>
                        </a:rPr>
                        <a:t>TOTAL NON-CURRENT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 $                 60,000.00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94705703"/>
                  </a:ext>
                </a:extLst>
              </a:tr>
              <a:tr h="429214">
                <a:tc>
                  <a:txBody>
                    <a:bodyPr/>
                    <a:lstStyle/>
                    <a:p>
                      <a:pPr algn="l" fontAlgn="ctr"/>
                      <a:r>
                        <a:rPr lang="en-AU" sz="900" b="1" i="0" u="none" strike="noStrike" dirty="0">
                          <a:solidFill>
                            <a:srgbClr val="000000"/>
                          </a:solidFill>
                          <a:effectLst/>
                          <a:latin typeface="Arial" panose="020B0604020202020204" pitchFamily="34" charset="0"/>
                        </a:rPr>
                        <a:t>TOTAL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l" fontAlgn="ctr"/>
                      <a:r>
                        <a:rPr lang="en-AU" sz="900" b="1" i="0" u="none" strike="noStrike">
                          <a:solidFill>
                            <a:srgbClr val="000000"/>
                          </a:solidFill>
                          <a:effectLst/>
                          <a:latin typeface="Arial" panose="020B0604020202020204" pitchFamily="34" charset="0"/>
                        </a:rPr>
                        <a:t> $            4,565,000.00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053250288"/>
                  </a:ext>
                </a:extLst>
              </a:tr>
              <a:tr h="203611">
                <a:tc>
                  <a:txBody>
                    <a:bodyPr/>
                    <a:lstStyle/>
                    <a:p>
                      <a:pPr algn="l" fontAlgn="ctr"/>
                      <a:r>
                        <a:rPr lang="en-AU" sz="900" b="1" i="0" u="none" strike="noStrike" dirty="0">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1" i="0" u="none" strike="noStrike" dirty="0">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93284053"/>
                  </a:ext>
                </a:extLst>
              </a:tr>
              <a:tr h="203611">
                <a:tc>
                  <a:txBody>
                    <a:bodyPr/>
                    <a:lstStyle/>
                    <a:p>
                      <a:pPr algn="l" fontAlgn="ctr"/>
                      <a:r>
                        <a:rPr lang="en-AU" sz="900" b="1" i="0" u="none" strike="noStrike" dirty="0">
                          <a:solidFill>
                            <a:srgbClr val="000000"/>
                          </a:solidFill>
                          <a:effectLst/>
                          <a:latin typeface="Arial" panose="020B0604020202020204" pitchFamily="34" charset="0"/>
                        </a:rPr>
                        <a:t>EQUITY (Total Assets minus total liabilities)</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AU" sz="900" b="0" i="0" u="none" strike="noStrike" dirty="0">
                          <a:solidFill>
                            <a:srgbClr val="000000"/>
                          </a:solidFill>
                          <a:effectLst/>
                          <a:latin typeface="Arial" panose="020B0604020202020204" pitchFamily="34" charset="0"/>
                        </a:rPr>
                        <a:t>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2120348"/>
                  </a:ext>
                </a:extLst>
              </a:tr>
              <a:tr h="203611">
                <a:tc>
                  <a:txBody>
                    <a:bodyPr/>
                    <a:lstStyle/>
                    <a:p>
                      <a:pPr algn="l" fontAlgn="ctr"/>
                      <a:r>
                        <a:rPr lang="en-AU" sz="900" b="1" i="0" u="none" strike="noStrike">
                          <a:solidFill>
                            <a:srgbClr val="000000"/>
                          </a:solidFill>
                          <a:effectLst/>
                          <a:latin typeface="Arial" panose="020B0604020202020204" pitchFamily="34" charset="0"/>
                        </a:rPr>
                        <a:t>TOTAL EQUITY</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AU" sz="900" b="1" i="0" u="none" strike="noStrike" dirty="0">
                          <a:solidFill>
                            <a:srgbClr val="000000"/>
                          </a:solidFill>
                          <a:effectLst/>
                          <a:latin typeface="Arial" panose="020B0604020202020204" pitchFamily="34" charset="0"/>
                        </a:rPr>
                        <a:t> $          11,219,000.00 </a:t>
                      </a:r>
                    </a:p>
                  </a:txBody>
                  <a:tcPr marL="7780" marR="7780" marT="778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17377897"/>
                  </a:ext>
                </a:extLst>
              </a:tr>
            </a:tbl>
          </a:graphicData>
        </a:graphic>
      </p:graphicFrame>
    </p:spTree>
    <p:extLst>
      <p:ext uri="{BB962C8B-B14F-4D97-AF65-F5344CB8AC3E}">
        <p14:creationId xmlns:p14="http://schemas.microsoft.com/office/powerpoint/2010/main" val="1637970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0577E0A1-9CDA-4F51-B403-8887FC74EB3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4" name="Title 3"/>
          <p:cNvSpPr>
            <a:spLocks noGrp="1"/>
          </p:cNvSpPr>
          <p:nvPr>
            <p:ph type="title"/>
          </p:nvPr>
        </p:nvSpPr>
        <p:spPr/>
        <p:txBody>
          <a:bodyPr/>
          <a:lstStyle/>
          <a:p>
            <a:r>
              <a:rPr lang="en-AU" dirty="0"/>
              <a:t>Keeping Council </a:t>
            </a:r>
            <a:br>
              <a:rPr lang="en-AU" dirty="0"/>
            </a:br>
            <a:r>
              <a:rPr lang="en-AU" dirty="0"/>
              <a:t>finances on track</a:t>
            </a:r>
          </a:p>
        </p:txBody>
      </p:sp>
      <p:pic>
        <p:nvPicPr>
          <p:cNvPr id="8" name="Picture 7">
            <a:extLst>
              <a:ext uri="{FF2B5EF4-FFF2-40B4-BE49-F238E27FC236}">
                <a16:creationId xmlns:a16="http://schemas.microsoft.com/office/drawing/2014/main" id="{27D41907-2CCB-4566-8F67-0372F1BB7D0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096000" y="1253050"/>
            <a:ext cx="5492231" cy="4939259"/>
          </a:xfrm>
          <a:prstGeom prst="rect">
            <a:avLst/>
          </a:prstGeom>
        </p:spPr>
      </p:pic>
    </p:spTree>
    <p:extLst>
      <p:ext uri="{BB962C8B-B14F-4D97-AF65-F5344CB8AC3E}">
        <p14:creationId xmlns:p14="http://schemas.microsoft.com/office/powerpoint/2010/main" val="1259479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24884"/>
            <a:ext cx="12192000" cy="6857999"/>
          </a:xfrm>
          <a:prstGeom prst="rect">
            <a:avLst/>
          </a:prstGeom>
        </p:spPr>
      </p:pic>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67600" y="355998"/>
            <a:ext cx="10508768" cy="718667"/>
          </a:xfrm>
        </p:spPr>
        <p:txBody>
          <a:bodyPr>
            <a:normAutofit/>
          </a:bodyPr>
          <a:lstStyle/>
          <a:p>
            <a:r>
              <a:rPr lang="en-GB" dirty="0">
                <a:solidFill>
                  <a:schemeClr val="bg1"/>
                </a:solidFill>
              </a:rPr>
              <a:t>Course overview</a:t>
            </a:r>
          </a:p>
        </p:txBody>
      </p:sp>
      <p:sp>
        <p:nvSpPr>
          <p:cNvPr id="6" name="Rounded Rectangle 5"/>
          <p:cNvSpPr/>
          <p:nvPr/>
        </p:nvSpPr>
        <p:spPr>
          <a:xfrm>
            <a:off x="2291137" y="1904102"/>
            <a:ext cx="9354325" cy="3551476"/>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4300324" y="2108978"/>
            <a:ext cx="7076043" cy="4585871"/>
          </a:xfrm>
          <a:prstGeom prst="rect">
            <a:avLst/>
          </a:prstGeom>
        </p:spPr>
        <p:txBody>
          <a:bodyPr wrap="square">
            <a:spAutoFit/>
          </a:bodyPr>
          <a:lstStyle/>
          <a:p>
            <a:pPr marL="342900" lvl="0" indent="-342900">
              <a:lnSpc>
                <a:spcPct val="200000"/>
              </a:lnSpc>
              <a:spcAft>
                <a:spcPts val="600"/>
              </a:spcAft>
              <a:buFont typeface="+mj-lt"/>
              <a:buAutoNum type="arabicPeriod"/>
            </a:pPr>
            <a:r>
              <a:rPr lang="en-AU" sz="2400" dirty="0" smtClean="0"/>
              <a:t>What is a budget and why is it important?</a:t>
            </a:r>
          </a:p>
          <a:p>
            <a:pPr marL="342900" indent="-342900">
              <a:lnSpc>
                <a:spcPct val="200000"/>
              </a:lnSpc>
              <a:spcAft>
                <a:spcPts val="600"/>
              </a:spcAft>
              <a:buFont typeface="+mj-lt"/>
              <a:buAutoNum type="arabicPeriod"/>
            </a:pPr>
            <a:r>
              <a:rPr lang="en-AU" sz="2400" dirty="0"/>
              <a:t>What is in a council’s financial plan</a:t>
            </a:r>
            <a:r>
              <a:rPr lang="en-AU" sz="2400" dirty="0" smtClean="0"/>
              <a:t>?</a:t>
            </a:r>
          </a:p>
          <a:p>
            <a:pPr marL="342900" indent="-342900">
              <a:lnSpc>
                <a:spcPct val="200000"/>
              </a:lnSpc>
              <a:spcAft>
                <a:spcPts val="600"/>
              </a:spcAft>
              <a:buFont typeface="+mj-lt"/>
              <a:buAutoNum type="arabicPeriod"/>
            </a:pPr>
            <a:r>
              <a:rPr lang="en-AU" sz="2400" dirty="0"/>
              <a:t>What to look for in the financial reports</a:t>
            </a:r>
            <a:r>
              <a:rPr lang="en-AU" sz="2400" dirty="0" smtClean="0"/>
              <a:t>?</a:t>
            </a:r>
          </a:p>
          <a:p>
            <a:pPr marL="342900" lvl="0" indent="-342900">
              <a:lnSpc>
                <a:spcPct val="200000"/>
              </a:lnSpc>
              <a:spcAft>
                <a:spcPts val="600"/>
              </a:spcAft>
              <a:buFont typeface="+mj-lt"/>
              <a:buAutoNum type="arabicPeriod"/>
            </a:pPr>
            <a:r>
              <a:rPr lang="en-AU" sz="2400" dirty="0" smtClean="0"/>
              <a:t>What </a:t>
            </a:r>
            <a:r>
              <a:rPr lang="en-AU" sz="2400" dirty="0"/>
              <a:t>will help keep council finances on track</a:t>
            </a:r>
            <a:r>
              <a:rPr lang="en-AU" sz="2400" dirty="0" smtClean="0"/>
              <a:t>?</a:t>
            </a:r>
          </a:p>
          <a:p>
            <a:pPr marL="342900" lvl="0" indent="-342900">
              <a:buFont typeface="+mj-lt"/>
              <a:buAutoNum type="arabicPeriod"/>
            </a:pPr>
            <a:endParaRPr lang="en-AU" sz="2000" dirty="0"/>
          </a:p>
          <a:p>
            <a:pPr marL="342900" lvl="0" indent="-342900">
              <a:buFont typeface="+mj-lt"/>
              <a:buAutoNum type="arabicPeriod"/>
            </a:pPr>
            <a:endParaRPr lang="en-AU" sz="2000" dirty="0" smtClean="0"/>
          </a:p>
          <a:p>
            <a:pPr marL="342900" lvl="0" indent="-342900">
              <a:buFont typeface="+mj-lt"/>
              <a:buAutoNum type="arabicPeriod"/>
            </a:pPr>
            <a:endParaRPr lang="en-AU" sz="2000" dirty="0"/>
          </a:p>
          <a:p>
            <a:pPr marL="342900" lvl="0" indent="-342900">
              <a:buFont typeface="+mj-lt"/>
              <a:buAutoNum type="arabicPeriod"/>
            </a:pPr>
            <a:endParaRPr lang="en-AU" sz="2000" dirty="0"/>
          </a:p>
        </p:txBody>
      </p:sp>
      <p:grpSp>
        <p:nvGrpSpPr>
          <p:cNvPr id="3" name="Group 2"/>
          <p:cNvGrpSpPr/>
          <p:nvPr/>
        </p:nvGrpSpPr>
        <p:grpSpPr>
          <a:xfrm>
            <a:off x="632662" y="1803916"/>
            <a:ext cx="3667662" cy="3651662"/>
            <a:chOff x="632662" y="1803916"/>
            <a:chExt cx="3667662" cy="3748986"/>
          </a:xfrm>
        </p:grpSpPr>
        <p:sp>
          <p:nvSpPr>
            <p:cNvPr id="11" name="Oval 10"/>
            <p:cNvSpPr/>
            <p:nvPr/>
          </p:nvSpPr>
          <p:spPr>
            <a:xfrm>
              <a:off x="632662" y="1803916"/>
              <a:ext cx="3667662" cy="37489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0686" y="2380622"/>
              <a:ext cx="2324940" cy="2555429"/>
            </a:xfrm>
            <a:prstGeom prst="rect">
              <a:avLst/>
            </a:prstGeom>
          </p:spPr>
        </p:pic>
      </p:grpSp>
    </p:spTree>
    <p:extLst>
      <p:ext uri="{BB962C8B-B14F-4D97-AF65-F5344CB8AC3E}">
        <p14:creationId xmlns:p14="http://schemas.microsoft.com/office/powerpoint/2010/main" val="251738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392" y="644096"/>
            <a:ext cx="10508768" cy="718667"/>
          </a:xfrm>
        </p:spPr>
        <p:txBody>
          <a:bodyPr/>
          <a:lstStyle/>
          <a:p>
            <a:r>
              <a:rPr lang="en-AU" dirty="0" smtClean="0"/>
              <a:t>Keeping money on track</a:t>
            </a:r>
            <a:r>
              <a:rPr lang="en-AU" dirty="0"/>
              <a:t/>
            </a:r>
            <a:br>
              <a:rPr lang="en-AU" dirty="0"/>
            </a:br>
            <a:r>
              <a:rPr lang="en-AU" dirty="0"/>
              <a:t/>
            </a:r>
            <a:br>
              <a:rPr lang="en-AU" dirty="0"/>
            </a:br>
            <a:r>
              <a:rPr lang="en-AU" dirty="0"/>
              <a:t/>
            </a:r>
            <a:br>
              <a:rPr lang="en-AU" dirty="0"/>
            </a:br>
            <a:endParaRPr lang="en-AU" dirty="0"/>
          </a:p>
        </p:txBody>
      </p:sp>
      <p:sp>
        <p:nvSpPr>
          <p:cNvPr id="3" name="Content Placeholder 2"/>
          <p:cNvSpPr>
            <a:spLocks noGrp="1"/>
          </p:cNvSpPr>
          <p:nvPr>
            <p:ph idx="1"/>
          </p:nvPr>
        </p:nvSpPr>
        <p:spPr>
          <a:xfrm>
            <a:off x="867599" y="1540701"/>
            <a:ext cx="10848779" cy="4521895"/>
          </a:xfrm>
        </p:spPr>
        <p:txBody>
          <a:bodyPr>
            <a:normAutofit/>
          </a:bodyPr>
          <a:lstStyle/>
          <a:p>
            <a:pPr>
              <a:spcAft>
                <a:spcPts val="1200"/>
              </a:spcAft>
            </a:pPr>
            <a:r>
              <a:rPr lang="en-AU" b="1" dirty="0">
                <a:solidFill>
                  <a:schemeClr val="accent2"/>
                </a:solidFill>
              </a:rPr>
              <a:t>A council that takes responsibility for money matters should:</a:t>
            </a:r>
          </a:p>
          <a:p>
            <a:pPr marL="685800" indent="-342900">
              <a:spcAft>
                <a:spcPts val="1200"/>
              </a:spcAft>
              <a:buFont typeface="Arial" panose="020B0604020202020204" pitchFamily="34" charset="0"/>
              <a:buChar char="•"/>
            </a:pPr>
            <a:r>
              <a:rPr lang="en-AU" dirty="0"/>
              <a:t>Have good policies and procedures in place. </a:t>
            </a:r>
          </a:p>
          <a:p>
            <a:pPr marL="685800" indent="-342900">
              <a:spcAft>
                <a:spcPts val="1200"/>
              </a:spcAft>
              <a:buFont typeface="Arial" panose="020B0604020202020204" pitchFamily="34" charset="0"/>
              <a:buChar char="•"/>
            </a:pPr>
            <a:r>
              <a:rPr lang="en-AU" dirty="0"/>
              <a:t>Make sure that reports show what money the council has, where the money has gone, and whether council is within budget.</a:t>
            </a:r>
          </a:p>
          <a:p>
            <a:pPr marL="685800" indent="-342900">
              <a:spcAft>
                <a:spcPts val="1200"/>
              </a:spcAft>
              <a:buFont typeface="Arial" panose="020B0604020202020204" pitchFamily="34" charset="0"/>
              <a:buChar char="•"/>
            </a:pPr>
            <a:r>
              <a:rPr lang="en-AU" dirty="0"/>
              <a:t>Ask questions. </a:t>
            </a:r>
          </a:p>
          <a:p>
            <a:pPr marL="685800" indent="-342900">
              <a:spcAft>
                <a:spcPts val="1200"/>
              </a:spcAft>
              <a:buFont typeface="Arial" panose="020B0604020202020204" pitchFamily="34" charset="0"/>
              <a:buChar char="•"/>
            </a:pPr>
            <a:r>
              <a:rPr lang="en-AU" dirty="0"/>
              <a:t>Make sure that the reports are provided and explained in a way that council members can understand.</a:t>
            </a:r>
          </a:p>
          <a:p>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6148" y="2041346"/>
            <a:ext cx="366546" cy="30098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92887" y="2879194"/>
            <a:ext cx="366546" cy="30098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7483" y="3403550"/>
            <a:ext cx="366546" cy="30098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3466" y="4215536"/>
            <a:ext cx="366546" cy="300985"/>
          </a:xfrm>
          <a:prstGeom prst="rect">
            <a:avLst/>
          </a:prstGeom>
        </p:spPr>
      </p:pic>
      <p:pic>
        <p:nvPicPr>
          <p:cNvPr id="5" name="Picture 4">
            <a:extLst>
              <a:ext uri="{FF2B5EF4-FFF2-40B4-BE49-F238E27FC236}">
                <a16:creationId xmlns:a16="http://schemas.microsoft.com/office/drawing/2014/main" id="{1E9296E7-EBE1-4833-AB1A-8419F543899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243466" y="4021443"/>
            <a:ext cx="4598527" cy="2608044"/>
          </a:xfrm>
          <a:prstGeom prst="rect">
            <a:avLst/>
          </a:prstGeom>
        </p:spPr>
      </p:pic>
    </p:spTree>
    <p:extLst>
      <p:ext uri="{BB962C8B-B14F-4D97-AF65-F5344CB8AC3E}">
        <p14:creationId xmlns:p14="http://schemas.microsoft.com/office/powerpoint/2010/main" val="280192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750"/>
                            </p:stCondLst>
                            <p:childTnLst>
                              <p:par>
                                <p:cTn id="12" presetID="10" presetClass="entr" presetSubtype="0" fill="hold" nodeType="afterEffect">
                                  <p:stCondLst>
                                    <p:cond delay="25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childTnLst>
                                </p:cTn>
                              </p:par>
                              <p:par>
                                <p:cTn id="15" presetID="10" presetClass="entr" presetSubtype="0" fill="hold" nodeType="withEffect">
                                  <p:stCondLst>
                                    <p:cond delay="25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500"/>
                            </p:stCondLst>
                            <p:childTnLst>
                              <p:par>
                                <p:cTn id="19" presetID="10" presetClass="entr" presetSubtype="0" fill="hold" nodeType="afterEffect">
                                  <p:stCondLst>
                                    <p:cond delay="25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2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250"/>
                            </p:stCondLst>
                            <p:childTnLst>
                              <p:par>
                                <p:cTn id="26" presetID="10" presetClass="entr" presetSubtype="0" fill="hold" nodeType="afterEffect">
                                  <p:stCondLst>
                                    <p:cond delay="25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25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6E831993-C537-42BC-94B8-4D1A7B7D7032}"/>
              </a:ext>
            </a:extLst>
          </p:cNvPr>
          <p:cNvSpPr/>
          <p:nvPr/>
        </p:nvSpPr>
        <p:spPr>
          <a:xfrm>
            <a:off x="7040773" y="4624466"/>
            <a:ext cx="4696525" cy="633478"/>
          </a:xfrm>
          <a:prstGeom prst="ellipse">
            <a:avLst/>
          </a:prstGeom>
          <a:solidFill>
            <a:srgbClr val="0593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title"/>
          </p:nvPr>
        </p:nvSpPr>
        <p:spPr/>
        <p:txBody>
          <a:bodyPr/>
          <a:lstStyle/>
          <a:p>
            <a:r>
              <a:rPr lang="en-AU" dirty="0"/>
              <a:t>Council Audit Committee</a:t>
            </a:r>
          </a:p>
        </p:txBody>
      </p:sp>
      <p:sp>
        <p:nvSpPr>
          <p:cNvPr id="3" name="Content Placeholder 2"/>
          <p:cNvSpPr>
            <a:spLocks noGrp="1"/>
          </p:cNvSpPr>
          <p:nvPr>
            <p:ph idx="1"/>
          </p:nvPr>
        </p:nvSpPr>
        <p:spPr>
          <a:xfrm>
            <a:off x="867600" y="1314327"/>
            <a:ext cx="10508768" cy="6105804"/>
          </a:xfrm>
        </p:spPr>
        <p:txBody>
          <a:bodyPr>
            <a:normAutofit/>
          </a:bodyPr>
          <a:lstStyle/>
          <a:p>
            <a:endParaRPr lang="en-AU" dirty="0"/>
          </a:p>
          <a:p>
            <a:r>
              <a:rPr lang="en-AU" b="1" dirty="0">
                <a:solidFill>
                  <a:schemeClr val="accent2"/>
                </a:solidFill>
              </a:rPr>
              <a:t>The Council must have an audit committee.</a:t>
            </a:r>
          </a:p>
          <a:p>
            <a:endParaRPr lang="en-AU" dirty="0"/>
          </a:p>
          <a:p>
            <a:r>
              <a:rPr lang="en-AU" dirty="0"/>
              <a:t>The role of the Audit Committee is to:</a:t>
            </a:r>
          </a:p>
          <a:p>
            <a:endParaRPr lang="en-AU" dirty="0"/>
          </a:p>
          <a:p>
            <a:pPr marL="342900" indent="-342900">
              <a:spcAft>
                <a:spcPts val="1000"/>
              </a:spcAft>
              <a:buFont typeface="Arial" panose="020B0604020202020204" pitchFamily="34" charset="0"/>
              <a:buChar char="•"/>
            </a:pPr>
            <a:r>
              <a:rPr lang="en-AU" dirty="0"/>
              <a:t>Monitor and review the integrity of the </a:t>
            </a:r>
            <a:br>
              <a:rPr lang="en-AU" dirty="0"/>
            </a:br>
            <a:r>
              <a:rPr lang="en-AU" dirty="0"/>
              <a:t>council’s financial management:</a:t>
            </a:r>
          </a:p>
          <a:p>
            <a:pPr marL="342900" indent="-342900">
              <a:spcAft>
                <a:spcPts val="1000"/>
              </a:spcAft>
              <a:buFont typeface="Arial" panose="020B0604020202020204" pitchFamily="34" charset="0"/>
              <a:buChar char="•"/>
            </a:pPr>
            <a:r>
              <a:rPr lang="en-AU" dirty="0"/>
              <a:t>Monitor and review internal controls</a:t>
            </a:r>
          </a:p>
          <a:p>
            <a:pPr marL="342900" indent="-342900">
              <a:spcAft>
                <a:spcPts val="1000"/>
              </a:spcAft>
              <a:buFont typeface="Arial" panose="020B0604020202020204" pitchFamily="34" charset="0"/>
              <a:buChar char="•"/>
            </a:pPr>
            <a:r>
              <a:rPr lang="en-AU" dirty="0"/>
              <a:t>Make recommendations to the council </a:t>
            </a:r>
            <a:br>
              <a:rPr lang="en-AU" dirty="0"/>
            </a:br>
            <a:r>
              <a:rPr lang="en-AU" dirty="0"/>
              <a:t>about issues the council should consider.</a:t>
            </a:r>
          </a:p>
          <a:p>
            <a:pPr marL="342900" indent="-342900">
              <a:buFont typeface="Arial" panose="020B0604020202020204" pitchFamily="34" charset="0"/>
              <a:buChar char="•"/>
            </a:pPr>
            <a:endParaRPr lang="en-AU" dirty="0"/>
          </a:p>
          <a:p>
            <a:r>
              <a:rPr lang="en-AU" dirty="0"/>
              <a:t>The Audit Committee </a:t>
            </a:r>
            <a:r>
              <a:rPr lang="en-AU" dirty="0" smtClean="0"/>
              <a:t>reports and makes recommendations </a:t>
            </a:r>
            <a:r>
              <a:rPr lang="en-AU" dirty="0"/>
              <a:t>to Council.</a:t>
            </a:r>
          </a:p>
        </p:txBody>
      </p:sp>
      <p:pic>
        <p:nvPicPr>
          <p:cNvPr id="5" name="Picture 4" descr="A group of people sitting at a table with a clock in the background&#10;&#10;Description automatically generated with medium confidence">
            <a:extLst>
              <a:ext uri="{FF2B5EF4-FFF2-40B4-BE49-F238E27FC236}">
                <a16:creationId xmlns:a16="http://schemas.microsoft.com/office/drawing/2014/main" id="{F3C8071C-25F1-4BF3-848E-76AB5F4327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92" t="10935" r="15385"/>
          <a:stretch/>
        </p:blipFill>
        <p:spPr>
          <a:xfrm>
            <a:off x="7040773" y="1911246"/>
            <a:ext cx="4891395" cy="3346698"/>
          </a:xfrm>
          <a:prstGeom prst="rect">
            <a:avLst/>
          </a:prstGeom>
        </p:spPr>
      </p:pic>
    </p:spTree>
    <p:extLst>
      <p:ext uri="{BB962C8B-B14F-4D97-AF65-F5344CB8AC3E}">
        <p14:creationId xmlns:p14="http://schemas.microsoft.com/office/powerpoint/2010/main" val="36911479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Safeguards and checks</a:t>
            </a:r>
            <a:endParaRPr lang="en-AU" dirty="0"/>
          </a:p>
        </p:txBody>
      </p:sp>
      <p:sp>
        <p:nvSpPr>
          <p:cNvPr id="3" name="Content Placeholder 2"/>
          <p:cNvSpPr>
            <a:spLocks noGrp="1"/>
          </p:cNvSpPr>
          <p:nvPr>
            <p:ph idx="1"/>
          </p:nvPr>
        </p:nvSpPr>
        <p:spPr>
          <a:xfrm>
            <a:off x="867600" y="1314327"/>
            <a:ext cx="5857050" cy="4408312"/>
          </a:xfrm>
        </p:spPr>
        <p:txBody>
          <a:bodyPr/>
          <a:lstStyle/>
          <a:p>
            <a:r>
              <a:rPr lang="en-AU" dirty="0"/>
              <a:t>The following safeguards and checks are in place to make sure council finances are on track:</a:t>
            </a:r>
          </a:p>
          <a:p>
            <a:endParaRPr lang="en-AU" dirty="0"/>
          </a:p>
          <a:p>
            <a:pPr marL="342900" indent="-342900">
              <a:spcAft>
                <a:spcPts val="1000"/>
              </a:spcAft>
              <a:buFont typeface="Arial" panose="020B0604020202020204" pitchFamily="34" charset="0"/>
              <a:buChar char="•"/>
            </a:pPr>
            <a:r>
              <a:rPr lang="en-AU" dirty="0"/>
              <a:t>External audit </a:t>
            </a:r>
          </a:p>
          <a:p>
            <a:pPr marL="342900" indent="-342900">
              <a:spcAft>
                <a:spcPts val="1000"/>
              </a:spcAft>
              <a:buFont typeface="Arial" panose="020B0604020202020204" pitchFamily="34" charset="0"/>
              <a:buChar char="•"/>
            </a:pPr>
            <a:r>
              <a:rPr lang="en-AU" dirty="0" smtClean="0"/>
              <a:t>Department </a:t>
            </a:r>
            <a:r>
              <a:rPr lang="en-AU" dirty="0"/>
              <a:t>of Chief Minister and Cabinet</a:t>
            </a:r>
          </a:p>
          <a:p>
            <a:pPr marL="342900" indent="-342900">
              <a:spcAft>
                <a:spcPts val="1000"/>
              </a:spcAft>
              <a:buFont typeface="Arial" panose="020B0604020202020204" pitchFamily="34" charset="0"/>
              <a:buChar char="•"/>
            </a:pPr>
            <a:r>
              <a:rPr lang="en-AU" dirty="0"/>
              <a:t>Minister’s rectification order</a:t>
            </a:r>
          </a:p>
          <a:p>
            <a:pPr marL="342900" indent="-342900">
              <a:spcAft>
                <a:spcPts val="1000"/>
              </a:spcAft>
              <a:buFont typeface="Arial" panose="020B0604020202020204" pitchFamily="34" charset="0"/>
              <a:buChar char="•"/>
            </a:pPr>
            <a:r>
              <a:rPr lang="en-AU" dirty="0"/>
              <a:t>ICAC</a:t>
            </a:r>
          </a:p>
          <a:p>
            <a:endParaRPr lang="en-AU" dirty="0"/>
          </a:p>
        </p:txBody>
      </p:sp>
      <p:pic>
        <p:nvPicPr>
          <p:cNvPr id="5" name="Picture 4" descr="A picture containing text, electronics, screenshot&#10;&#10;Description automatically generated">
            <a:extLst>
              <a:ext uri="{FF2B5EF4-FFF2-40B4-BE49-F238E27FC236}">
                <a16:creationId xmlns:a16="http://schemas.microsoft.com/office/drawing/2014/main" id="{910A206E-7DCA-44C7-8B6F-E036ACB730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03950">
            <a:off x="3340848" y="669365"/>
            <a:ext cx="12192000" cy="6858000"/>
          </a:xfrm>
          <a:prstGeom prst="rect">
            <a:avLst/>
          </a:prstGeom>
        </p:spPr>
      </p:pic>
    </p:spTree>
    <p:extLst>
      <p:ext uri="{BB962C8B-B14F-4D97-AF65-F5344CB8AC3E}">
        <p14:creationId xmlns:p14="http://schemas.microsoft.com/office/powerpoint/2010/main" val="1618498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10" name="Content Placeholder 9"/>
          <p:cNvSpPr>
            <a:spLocks noGrp="1"/>
          </p:cNvSpPr>
          <p:nvPr>
            <p:ph idx="10"/>
          </p:nvPr>
        </p:nvSpPr>
        <p:spPr>
          <a:xfrm>
            <a:off x="4561726" y="1813461"/>
            <a:ext cx="7006976" cy="4186505"/>
          </a:xfrm>
        </p:spPr>
        <p:txBody>
          <a:bodyPr>
            <a:normAutofit/>
          </a:bodyPr>
          <a:lstStyle/>
          <a:p>
            <a:r>
              <a:rPr lang="en-AU" sz="2800" b="1" dirty="0">
                <a:solidFill>
                  <a:schemeClr val="bg1"/>
                </a:solidFill>
              </a:rPr>
              <a:t>For more information, view the following resources:</a:t>
            </a:r>
          </a:p>
          <a:p>
            <a:pPr marL="342900" indent="-342900">
              <a:buFont typeface="Arial" panose="020B0604020202020204" pitchFamily="34" charset="0"/>
              <a:buChar char="•"/>
            </a:pPr>
            <a:endParaRPr lang="en-AU" sz="2400" dirty="0">
              <a:solidFill>
                <a:schemeClr val="bg1"/>
              </a:solidFill>
            </a:endParaRPr>
          </a:p>
          <a:p>
            <a:pPr marL="342900" indent="-342900">
              <a:spcAft>
                <a:spcPts val="1200"/>
              </a:spcAft>
              <a:buFont typeface="Arial" panose="020B0604020202020204" pitchFamily="34" charset="0"/>
              <a:buChar char="•"/>
            </a:pPr>
            <a:r>
              <a:rPr lang="en-AU" sz="2600" dirty="0">
                <a:solidFill>
                  <a:schemeClr val="bg1"/>
                </a:solidFill>
              </a:rPr>
              <a:t>The </a:t>
            </a:r>
            <a:r>
              <a:rPr lang="en-AU" sz="2600" i="1" dirty="0">
                <a:solidFill>
                  <a:schemeClr val="bg1"/>
                </a:solidFill>
              </a:rPr>
              <a:t>Local Government Act 2019 </a:t>
            </a:r>
            <a:r>
              <a:rPr lang="en-AU" sz="2600" dirty="0">
                <a:solidFill>
                  <a:schemeClr val="bg1"/>
                </a:solidFill>
              </a:rPr>
              <a:t>at </a:t>
            </a:r>
            <a:r>
              <a:rPr lang="en-AU" sz="2600" dirty="0" smtClean="0">
                <a:solidFill>
                  <a:schemeClr val="bg1"/>
                </a:solidFill>
              </a:rPr>
              <a:t>Chapter </a:t>
            </a:r>
            <a:r>
              <a:rPr lang="en-AU" sz="2600" dirty="0">
                <a:solidFill>
                  <a:schemeClr val="bg1"/>
                </a:solidFill>
              </a:rPr>
              <a:t>10 refers to Financial Management and outlines the procedures required of council in relation to money matters.   </a:t>
            </a:r>
          </a:p>
          <a:p>
            <a:pPr>
              <a:spcAft>
                <a:spcPts val="1200"/>
              </a:spcAft>
            </a:pPr>
            <a:r>
              <a:rPr lang="en-AU" sz="2600" dirty="0">
                <a:solidFill>
                  <a:schemeClr val="bg1"/>
                </a:solidFill>
              </a:rPr>
              <a:t/>
            </a:r>
            <a:br>
              <a:rPr lang="en-AU" sz="2600" dirty="0">
                <a:solidFill>
                  <a:schemeClr val="bg1"/>
                </a:solidFill>
              </a:rPr>
            </a:br>
            <a:endParaRPr lang="en-AU" sz="2600" dirty="0"/>
          </a:p>
        </p:txBody>
      </p:sp>
      <p:sp>
        <p:nvSpPr>
          <p:cNvPr id="6" name="Title 5"/>
          <p:cNvSpPr>
            <a:spLocks noGrp="1"/>
          </p:cNvSpPr>
          <p:nvPr>
            <p:ph type="title"/>
          </p:nvPr>
        </p:nvSpPr>
        <p:spPr>
          <a:xfrm>
            <a:off x="4561726" y="883632"/>
            <a:ext cx="10512587" cy="720000"/>
          </a:xfrm>
        </p:spPr>
        <p:txBody>
          <a:bodyPr/>
          <a:lstStyle/>
          <a:p>
            <a:pPr lvl="0"/>
            <a:r>
              <a:rPr lang="en-AU" dirty="0">
                <a:solidFill>
                  <a:schemeClr val="bg1"/>
                </a:solidFill>
              </a:rPr>
              <a:t>Resources</a:t>
            </a: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5992" r="23943"/>
          <a:stretch/>
        </p:blipFill>
        <p:spPr>
          <a:xfrm>
            <a:off x="211873" y="1603632"/>
            <a:ext cx="4046860" cy="3820314"/>
          </a:xfrm>
          <a:prstGeom prst="rect">
            <a:avLst/>
          </a:prstGeom>
        </p:spPr>
      </p:pic>
    </p:spTree>
    <p:extLst>
      <p:ext uri="{BB962C8B-B14F-4D97-AF65-F5344CB8AC3E}">
        <p14:creationId xmlns:p14="http://schemas.microsoft.com/office/powerpoint/2010/main" val="409825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7999"/>
          </a:xfrm>
        </p:spPr>
      </p:pic>
      <p:sp>
        <p:nvSpPr>
          <p:cNvPr id="2" name="Title 1">
            <a:extLst>
              <a:ext uri="{FF2B5EF4-FFF2-40B4-BE49-F238E27FC236}">
                <a16:creationId xmlns:a16="http://schemas.microsoft.com/office/drawing/2014/main" id="{A8182844-4347-4878-9694-3E65ED72F615}"/>
              </a:ext>
            </a:extLst>
          </p:cNvPr>
          <p:cNvSpPr>
            <a:spLocks noGrp="1"/>
          </p:cNvSpPr>
          <p:nvPr>
            <p:ph type="title"/>
          </p:nvPr>
        </p:nvSpPr>
        <p:spPr>
          <a:xfrm>
            <a:off x="6573127" y="3143802"/>
            <a:ext cx="3378820" cy="918646"/>
          </a:xfrm>
        </p:spPr>
        <p:txBody>
          <a:bodyPr/>
          <a:lstStyle/>
          <a:p>
            <a:r>
              <a:rPr lang="en-GB" dirty="0">
                <a:solidFill>
                  <a:schemeClr val="bg1"/>
                </a:solidFill>
              </a:rPr>
              <a:t>Quiz</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7544" y="1516565"/>
            <a:ext cx="4418039" cy="4650059"/>
          </a:xfrm>
          <a:prstGeom prst="rect">
            <a:avLst/>
          </a:prstGeom>
        </p:spPr>
      </p:pic>
    </p:spTree>
    <p:extLst>
      <p:ext uri="{BB962C8B-B14F-4D97-AF65-F5344CB8AC3E}">
        <p14:creationId xmlns:p14="http://schemas.microsoft.com/office/powerpoint/2010/main" val="2049698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1. </a:t>
            </a:r>
            <a:r>
              <a:rPr lang="en-AU" sz="2800" dirty="0"/>
              <a:t>A budget shows:</a:t>
            </a:r>
            <a:r>
              <a:rPr lang="en-AU" dirty="0"/>
              <a:t/>
            </a:r>
            <a:br>
              <a:rPr lang="en-AU" dirty="0"/>
            </a:br>
            <a:r>
              <a:rPr lang="en-AU" sz="2000" i="1" dirty="0">
                <a:solidFill>
                  <a:srgbClr val="454347"/>
                </a:solidFill>
              </a:rPr>
              <a:t>(Select one)</a:t>
            </a: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921099" y="1545261"/>
            <a:ext cx="10508768" cy="3913251"/>
          </a:xfrm>
        </p:spPr>
        <p:txBody>
          <a:bodyPr/>
          <a:lstStyle/>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money you have in the bank now</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money you expect to spend and receive in the next year</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things you own (assets)</a:t>
            </a:r>
            <a:endParaRPr lang="en-AU" sz="2396" dirty="0">
              <a:solidFill>
                <a:srgbClr val="454347"/>
              </a:solidFill>
              <a:ea typeface="Lato Light" panose="020F0502020204030203" pitchFamily="34" charset="0"/>
              <a:cs typeface="Lato Light" panose="020F0502020204030203" pitchFamily="34" charset="0"/>
            </a:endParaRP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A budget looks at what money the council is likely to spend and receive in the next year. It is important because it helps the council keep track to make sure that the money expected is coming in and they are not spending too much.</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1765" y="2087579"/>
            <a:ext cx="384555" cy="250125"/>
          </a:xfrm>
          <a:prstGeom prst="rect">
            <a:avLst/>
          </a:prstGeom>
        </p:spPr>
      </p:pic>
    </p:spTree>
    <p:extLst>
      <p:ext uri="{BB962C8B-B14F-4D97-AF65-F5344CB8AC3E}">
        <p14:creationId xmlns:p14="http://schemas.microsoft.com/office/powerpoint/2010/main" val="1334843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921099" y="605214"/>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2. </a:t>
            </a:r>
            <a:r>
              <a:rPr lang="en-AU" sz="2800" dirty="0"/>
              <a:t>Council has a role in:</a:t>
            </a:r>
            <a:br>
              <a:rPr lang="en-AU" sz="2800" dirty="0"/>
            </a:br>
            <a:r>
              <a:rPr lang="en-AU" sz="1800" i="1" dirty="0">
                <a:solidFill>
                  <a:srgbClr val="454347"/>
                </a:solidFill>
              </a:rPr>
              <a:t>(Select all that apply)</a:t>
            </a:r>
            <a:r>
              <a:rPr lang="en-AU" dirty="0"/>
              <a:t/>
            </a:r>
            <a:br>
              <a:rPr lang="en-AU" dirty="0"/>
            </a:b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921099" y="1833360"/>
            <a:ext cx="10508768" cy="3913251"/>
          </a:xfrm>
        </p:spPr>
        <p:txBody>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Day to day spending</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Approving the budget</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Monitoring the budget </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Approving changes to the budget</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Council must approve the budget and monitor how it is going but council staff are responsible for spending the budget on the operations of council in line with the priorities and programs agreed by council.</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839" y="2209140"/>
            <a:ext cx="366546" cy="3009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2839" y="2564787"/>
            <a:ext cx="366546" cy="300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316" y="3025420"/>
            <a:ext cx="366546" cy="300985"/>
          </a:xfrm>
          <a:prstGeom prst="rect">
            <a:avLst/>
          </a:prstGeom>
        </p:spPr>
      </p:pic>
    </p:spTree>
    <p:extLst>
      <p:ext uri="{BB962C8B-B14F-4D97-AF65-F5344CB8AC3E}">
        <p14:creationId xmlns:p14="http://schemas.microsoft.com/office/powerpoint/2010/main" val="267724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2" end="2"/>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3" end="3"/>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mod="1">
    <p:ext uri="{6950BFC3-D8DA-4A85-94F7-54DA5524770B}">
      <p188:commentRel xmlns="" xmlns:p188="http://schemas.microsoft.com/office/powerpoint/2018/8/main" r:id="rId4"/>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600" y="355998"/>
            <a:ext cx="10508768" cy="1248515"/>
          </a:xfrm>
        </p:spPr>
        <p:txBody>
          <a:bodyPr/>
          <a:lstStyle/>
          <a:p>
            <a:pPr>
              <a:lnSpc>
                <a:spcPct val="100000"/>
              </a:lnSpc>
              <a:spcAft>
                <a:spcPts val="0"/>
              </a:spcAft>
            </a:pPr>
            <a:r>
              <a:rPr lang="en-AU" sz="2800" b="1" dirty="0">
                <a:latin typeface="Lato" panose="020F0502020204030203"/>
                <a:ea typeface="Calibri" panose="020F0502020204030204" pitchFamily="34" charset="0"/>
                <a:cs typeface="Times New Roman" panose="02020603050405020304" pitchFamily="18" charset="0"/>
              </a:rPr>
              <a:t>3. Council must set out a plan for major </a:t>
            </a:r>
            <a:r>
              <a:rPr lang="en-AU" sz="2800" b="1" dirty="0" smtClean="0">
                <a:latin typeface="Lato" panose="020F0502020204030203"/>
                <a:ea typeface="Calibri" panose="020F0502020204030204" pitchFamily="34" charset="0"/>
                <a:cs typeface="Times New Roman" panose="02020603050405020304" pitchFamily="18" charset="0"/>
              </a:rPr>
              <a:t>projects, income </a:t>
            </a:r>
            <a:r>
              <a:rPr lang="en-AU" sz="2800" b="1" dirty="0">
                <a:latin typeface="Lato" panose="020F0502020204030203"/>
                <a:ea typeface="Calibri" panose="020F0502020204030204" pitchFamily="34" charset="0"/>
                <a:cs typeface="Times New Roman" panose="02020603050405020304" pitchFamily="18" charset="0"/>
              </a:rPr>
              <a:t>and spending that goes for:</a:t>
            </a:r>
          </a:p>
        </p:txBody>
      </p:sp>
      <p:sp>
        <p:nvSpPr>
          <p:cNvPr id="3" name="Content Placeholder 2"/>
          <p:cNvSpPr>
            <a:spLocks noGrp="1"/>
          </p:cNvSpPr>
          <p:nvPr>
            <p:ph idx="1"/>
          </p:nvPr>
        </p:nvSpPr>
        <p:spPr>
          <a:xfrm>
            <a:off x="763977" y="1814659"/>
            <a:ext cx="10508768" cy="4408312"/>
          </a:xfrm>
        </p:spPr>
        <p:txBody>
          <a:bodyPr/>
          <a:lstStyle/>
          <a:p>
            <a:pPr marL="1408587" lvl="1" indent="-457200">
              <a:spcAft>
                <a:spcPts val="1000"/>
              </a:spcAft>
              <a:buFont typeface="+mj-lt"/>
              <a:buAutoNum type="alphaLcParenR"/>
            </a:pPr>
            <a:endParaRPr lang="en-AU" sz="2396" dirty="0" smtClean="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10 years</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2 years</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At least 4 years  </a:t>
            </a:r>
            <a:endParaRPr lang="en-AU" sz="2396" dirty="0">
              <a:solidFill>
                <a:srgbClr val="454347"/>
              </a:solidFill>
              <a:ea typeface="Lato Light" panose="020F0502020204030203" pitchFamily="34" charset="0"/>
              <a:cs typeface="Lato Light" panose="020F0502020204030203" pitchFamily="34" charset="0"/>
            </a:endParaRP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0192" y="3397221"/>
            <a:ext cx="342883" cy="281554"/>
          </a:xfrm>
          <a:prstGeom prst="rect">
            <a:avLst/>
          </a:prstGeom>
        </p:spPr>
      </p:pic>
      <p:sp>
        <p:nvSpPr>
          <p:cNvPr id="5" name="Rectangle 4"/>
          <p:cNvSpPr/>
          <p:nvPr/>
        </p:nvSpPr>
        <p:spPr>
          <a:xfrm>
            <a:off x="1115682" y="4018815"/>
            <a:ext cx="9805359" cy="784830"/>
          </a:xfrm>
          <a:prstGeom prst="rect">
            <a:avLst/>
          </a:prstGeom>
        </p:spPr>
        <p:txBody>
          <a:bodyPr wrap="square">
            <a:spAutoFit/>
          </a:bodyPr>
          <a:lstStyle/>
          <a:p>
            <a:pPr>
              <a:lnSpc>
                <a:spcPts val="2662"/>
              </a:lnSpc>
              <a:spcAft>
                <a:spcPts val="1200"/>
              </a:spcAft>
            </a:pPr>
            <a:r>
              <a:rPr lang="en-AU" sz="2400" b="1" dirty="0">
                <a:solidFill>
                  <a:srgbClr val="000000"/>
                </a:solidFill>
                <a:ea typeface="Calibri" panose="020F0502020204030204" pitchFamily="34" charset="0"/>
                <a:cs typeface="Lato" panose="020F0502020204030203"/>
              </a:rPr>
              <a:t>Correct. </a:t>
            </a:r>
            <a:r>
              <a:rPr lang="en-AU" sz="2400" dirty="0">
                <a:solidFill>
                  <a:srgbClr val="000000"/>
                </a:solidFill>
                <a:ea typeface="Calibri" panose="020F0502020204030204" pitchFamily="34" charset="0"/>
                <a:cs typeface="Lato" panose="020F0502020204030203"/>
              </a:rPr>
              <a:t>Council </a:t>
            </a:r>
            <a:r>
              <a:rPr lang="en-AU" sz="2400" dirty="0" smtClean="0">
                <a:solidFill>
                  <a:srgbClr val="000000"/>
                </a:solidFill>
                <a:ea typeface="Calibri" panose="020F0502020204030204" pitchFamily="34" charset="0"/>
                <a:cs typeface="Lato" panose="020F0502020204030203"/>
              </a:rPr>
              <a:t>sets out a long term plan for priorities for the council area.</a:t>
            </a:r>
            <a:endParaRPr lang="en-GB" sz="2400" b="1" dirty="0">
              <a:solidFill>
                <a:srgbClr val="000000"/>
              </a:solidFill>
              <a:ea typeface="Calibri" panose="020F0502020204030204" pitchFamily="34" charset="0"/>
              <a:cs typeface="Lato" panose="020F0502020204030203"/>
            </a:endParaRPr>
          </a:p>
        </p:txBody>
      </p:sp>
    </p:spTree>
    <p:extLst>
      <p:ext uri="{BB962C8B-B14F-4D97-AF65-F5344CB8AC3E}">
        <p14:creationId xmlns:p14="http://schemas.microsoft.com/office/powerpoint/2010/main" val="273247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4</a:t>
            </a:r>
            <a:r>
              <a:rPr lang="en-AU" sz="2800" b="1" dirty="0" smtClean="0">
                <a:latin typeface="Lato" panose="020F0502020204030203"/>
                <a:ea typeface="Calibri" panose="020F0502020204030204" pitchFamily="34" charset="0"/>
                <a:cs typeface="Times New Roman" panose="02020603050405020304" pitchFamily="18" charset="0"/>
              </a:rPr>
              <a:t>. </a:t>
            </a:r>
            <a:r>
              <a:rPr lang="en-AU" sz="2800" b="1" dirty="0">
                <a:latin typeface="+mn-lt"/>
              </a:rPr>
              <a:t>What are the main things council members should look for in the financial reports? </a:t>
            </a:r>
            <a:br>
              <a:rPr lang="en-AU" sz="2800" b="1" dirty="0">
                <a:latin typeface="+mn-lt"/>
              </a:rPr>
            </a:br>
            <a:r>
              <a:rPr lang="en-AU" sz="1800" i="1" dirty="0">
                <a:solidFill>
                  <a:srgbClr val="454347"/>
                </a:solidFill>
              </a:rPr>
              <a:t>(Select all that apply)</a:t>
            </a:r>
            <a:r>
              <a:rPr lang="en-AU" sz="2400" dirty="0"/>
              <a:t/>
            </a:r>
            <a:br>
              <a:rPr lang="en-AU" sz="2400" dirty="0"/>
            </a:b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833417" y="2334401"/>
            <a:ext cx="10508768" cy="3913251"/>
          </a:xfrm>
        </p:spPr>
        <p:txBody>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How much money has the council spent?</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What type of computers has the council purchased?</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How much money has the council received?</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Has the council got enough money to pay its debts?</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Council should look at what money has been spent and how much money council has received and check whether this is in line with the budget. Council should also look at whether it will be able to pay for wages, services and goods.</a:t>
            </a:r>
            <a:endParaRPr lang="en-GB"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7628" y="2334401"/>
            <a:ext cx="366546" cy="30098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84174" y="3037953"/>
            <a:ext cx="366546" cy="30098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6142" y="3467820"/>
            <a:ext cx="509303" cy="418208"/>
          </a:xfrm>
          <a:prstGeom prst="rect">
            <a:avLst/>
          </a:prstGeom>
        </p:spPr>
      </p:pic>
    </p:spTree>
    <p:extLst>
      <p:ext uri="{BB962C8B-B14F-4D97-AF65-F5344CB8AC3E}">
        <p14:creationId xmlns:p14="http://schemas.microsoft.com/office/powerpoint/2010/main" val="99162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2" end="2"/>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3" end="3"/>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904537" y="612846"/>
            <a:ext cx="10508768" cy="1266754"/>
          </a:xfrm>
        </p:spPr>
        <p:txBody>
          <a:bodyPr/>
          <a:lstStyle/>
          <a:p>
            <a:pPr>
              <a:lnSpc>
                <a:spcPct val="100000"/>
              </a:lnSpc>
            </a:pPr>
            <a:r>
              <a:rPr lang="en-AU" sz="2800" b="1" dirty="0">
                <a:latin typeface="Lato" panose="020F0502020204030203"/>
                <a:ea typeface="Calibri" panose="020F0502020204030204" pitchFamily="34" charset="0"/>
                <a:cs typeface="Times New Roman" panose="02020603050405020304" pitchFamily="18" charset="0"/>
              </a:rPr>
              <a:t>5</a:t>
            </a:r>
            <a:r>
              <a:rPr lang="en-AU" sz="2800" b="1" dirty="0" smtClean="0">
                <a:latin typeface="Lato" panose="020F0502020204030203"/>
                <a:ea typeface="Calibri" panose="020F0502020204030204" pitchFamily="34" charset="0"/>
                <a:cs typeface="Times New Roman" panose="02020603050405020304" pitchFamily="18" charset="0"/>
              </a:rPr>
              <a:t>. </a:t>
            </a:r>
            <a:r>
              <a:rPr lang="en-AU" sz="2800" b="1" dirty="0">
                <a:latin typeface="+mn-lt"/>
              </a:rPr>
              <a:t>An income </a:t>
            </a:r>
            <a:r>
              <a:rPr lang="en-AU" sz="2800" b="1" dirty="0" smtClean="0">
                <a:latin typeface="+mn-lt"/>
              </a:rPr>
              <a:t>and expenditure statement </a:t>
            </a:r>
            <a:r>
              <a:rPr lang="en-AU" sz="2800" b="1" dirty="0">
                <a:latin typeface="+mn-lt"/>
              </a:rPr>
              <a:t>shows if the </a:t>
            </a:r>
            <a:r>
              <a:rPr lang="en-AU" sz="2800" b="1" dirty="0" smtClean="0">
                <a:latin typeface="+mn-lt"/>
              </a:rPr>
              <a:t>council </a:t>
            </a:r>
            <a:r>
              <a:rPr lang="en-AU" sz="2800" b="1" dirty="0">
                <a:latin typeface="+mn-lt"/>
              </a:rPr>
              <a:t>has made a profit or </a:t>
            </a:r>
            <a:r>
              <a:rPr lang="en-AU" sz="2800" b="1">
                <a:latin typeface="+mn-lt"/>
              </a:rPr>
              <a:t>a </a:t>
            </a:r>
            <a:r>
              <a:rPr lang="en-AU" sz="2800" b="1" smtClean="0">
                <a:latin typeface="+mn-lt"/>
              </a:rPr>
              <a:t>loss?</a:t>
            </a:r>
            <a:r>
              <a:rPr lang="en-AU" sz="2800" b="1" dirty="0" smtClean="0">
                <a:latin typeface="+mn-lt"/>
              </a:rPr>
              <a:t/>
            </a:r>
            <a:br>
              <a:rPr lang="en-AU" sz="2800" b="1" dirty="0" smtClean="0">
                <a:latin typeface="+mn-lt"/>
              </a:rPr>
            </a:br>
            <a:r>
              <a:rPr lang="en-AU" sz="1800" i="1" dirty="0" smtClean="0">
                <a:solidFill>
                  <a:srgbClr val="454347"/>
                </a:solidFill>
              </a:rPr>
              <a:t>(</a:t>
            </a:r>
            <a:r>
              <a:rPr lang="en-AU" sz="1800" i="1" dirty="0">
                <a:solidFill>
                  <a:srgbClr val="454347"/>
                </a:solidFill>
              </a:rPr>
              <a:t>Select one)</a:t>
            </a:r>
            <a:r>
              <a:rPr lang="en-AU" sz="2800" b="1" dirty="0">
                <a:latin typeface="+mn-lt"/>
              </a:rPr>
              <a:t/>
            </a:r>
            <a:br>
              <a:rPr lang="en-AU" sz="2800" b="1" dirty="0">
                <a:latin typeface="+mn-lt"/>
              </a:rPr>
            </a:br>
            <a:r>
              <a:rPr lang="en-AU" sz="2800" b="1" dirty="0">
                <a:latin typeface="+mn-lt"/>
              </a:rPr>
              <a:t/>
            </a:r>
            <a:br>
              <a:rPr lang="en-AU" sz="2800" b="1" dirty="0">
                <a:latin typeface="+mn-lt"/>
              </a:rPr>
            </a:b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1148377" y="2875279"/>
            <a:ext cx="10508768" cy="3027681"/>
          </a:xfrm>
        </p:spPr>
        <p:txBody>
          <a:bodyPr>
            <a:normAutofit/>
          </a:bodyPr>
          <a:lstStyle/>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Yes </a:t>
            </a:r>
          </a:p>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No</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An income </a:t>
            </a:r>
            <a:r>
              <a:rPr lang="en-AU" dirty="0" smtClean="0"/>
              <a:t>and expenditure statement </a:t>
            </a:r>
            <a:r>
              <a:rPr lang="en-AU" dirty="0"/>
              <a:t>is sometimes called a profit and loss statement and shows what council has spent or has committed to spend, and the monies council has received or expects to receive up to that point in time. The bottom line is that it will show if council is in surplus or deficit.</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6563" y="2875279"/>
            <a:ext cx="366546" cy="300985"/>
          </a:xfrm>
          <a:prstGeom prst="rect">
            <a:avLst/>
          </a:prstGeom>
        </p:spPr>
      </p:pic>
    </p:spTree>
    <p:extLst>
      <p:ext uri="{BB962C8B-B14F-4D97-AF65-F5344CB8AC3E}">
        <p14:creationId xmlns:p14="http://schemas.microsoft.com/office/powerpoint/2010/main" val="5945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FA9B5AD-E998-4B1A-8FAA-C39AF8EFD8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 y="1"/>
            <a:ext cx="12191998" cy="6857999"/>
          </a:xfrm>
          <a:prstGeom prst="rect">
            <a:avLst/>
          </a:prstGeom>
        </p:spPr>
      </p:pic>
      <p:sp>
        <p:nvSpPr>
          <p:cNvPr id="2" name="Title 1">
            <a:extLst>
              <a:ext uri="{FF2B5EF4-FFF2-40B4-BE49-F238E27FC236}">
                <a16:creationId xmlns:a16="http://schemas.microsoft.com/office/drawing/2014/main" id="{13E31889-0FBA-4C8E-ADED-8C438844B4FB}"/>
              </a:ext>
            </a:extLst>
          </p:cNvPr>
          <p:cNvSpPr>
            <a:spLocks noGrp="1"/>
          </p:cNvSpPr>
          <p:nvPr>
            <p:ph type="title"/>
          </p:nvPr>
        </p:nvSpPr>
        <p:spPr>
          <a:xfrm>
            <a:off x="867599" y="592002"/>
            <a:ext cx="10508768" cy="718667"/>
          </a:xfrm>
        </p:spPr>
        <p:txBody>
          <a:bodyPr>
            <a:normAutofit/>
          </a:bodyPr>
          <a:lstStyle/>
          <a:p>
            <a:r>
              <a:rPr lang="en-GB" dirty="0">
                <a:solidFill>
                  <a:schemeClr val="bg1"/>
                </a:solidFill>
              </a:rPr>
              <a:t>Council finances overview</a:t>
            </a:r>
          </a:p>
        </p:txBody>
      </p:sp>
      <p:sp>
        <p:nvSpPr>
          <p:cNvPr id="6" name="Rounded Rectangle 5"/>
          <p:cNvSpPr/>
          <p:nvPr/>
        </p:nvSpPr>
        <p:spPr>
          <a:xfrm>
            <a:off x="1418837" y="1956549"/>
            <a:ext cx="9354325" cy="364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p:cNvSpPr/>
          <p:nvPr/>
        </p:nvSpPr>
        <p:spPr>
          <a:xfrm>
            <a:off x="1891431" y="2274838"/>
            <a:ext cx="8768218" cy="3046988"/>
          </a:xfrm>
          <a:prstGeom prst="rect">
            <a:avLst/>
          </a:prstGeom>
        </p:spPr>
        <p:txBody>
          <a:bodyPr wrap="square">
            <a:spAutoFit/>
          </a:bodyPr>
          <a:lstStyle/>
          <a:p>
            <a:r>
              <a:rPr lang="en-AU" sz="2400" b="1" dirty="0">
                <a:solidFill>
                  <a:schemeClr val="accent2"/>
                </a:solidFill>
              </a:rPr>
              <a:t>The council is responsible for monitoring council finances.</a:t>
            </a:r>
          </a:p>
          <a:p>
            <a:r>
              <a:rPr lang="en-AU" sz="2400" dirty="0">
                <a:solidFill>
                  <a:srgbClr val="454347"/>
                </a:solidFill>
              </a:rPr>
              <a:t> </a:t>
            </a:r>
          </a:p>
          <a:p>
            <a:r>
              <a:rPr lang="en-AU" sz="2400" dirty="0">
                <a:solidFill>
                  <a:srgbClr val="454347"/>
                </a:solidFill>
              </a:rPr>
              <a:t>This means making sure the council has enough money to provide services to the community and pay its staff and is spending money according to council priorities. </a:t>
            </a:r>
          </a:p>
          <a:p>
            <a:endParaRPr lang="en-AU" sz="2400" dirty="0">
              <a:solidFill>
                <a:srgbClr val="454347"/>
              </a:solidFill>
            </a:endParaRPr>
          </a:p>
          <a:p>
            <a:r>
              <a:rPr lang="en-AU" sz="2400" dirty="0">
                <a:solidFill>
                  <a:srgbClr val="454347"/>
                </a:solidFill>
              </a:rPr>
              <a:t>The council oversees finances.  The CEO and council staff manage the finances.</a:t>
            </a:r>
          </a:p>
        </p:txBody>
      </p:sp>
    </p:spTree>
    <p:extLst>
      <p:ext uri="{BB962C8B-B14F-4D97-AF65-F5344CB8AC3E}">
        <p14:creationId xmlns:p14="http://schemas.microsoft.com/office/powerpoint/2010/main" val="214816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9">
                                            <p:txEl>
                                              <p:pRg st="2" end="2"/>
                                            </p:txEl>
                                          </p:spTgt>
                                        </p:tgtEl>
                                        <p:attrNameLst>
                                          <p:attrName>style.visibility</p:attrName>
                                        </p:attrNameLst>
                                      </p:cBhvr>
                                      <p:to>
                                        <p:strVal val="visible"/>
                                      </p:to>
                                    </p:set>
                                    <p:animEffect transition="in" filter="fade">
                                      <p:cBhvr>
                                        <p:cTn id="18" dur="1000"/>
                                        <p:tgtEl>
                                          <p:spTgt spid="9">
                                            <p:txEl>
                                              <p:pRg st="2" end="2"/>
                                            </p:txEl>
                                          </p:spTgt>
                                        </p:tgtEl>
                                      </p:cBhvr>
                                    </p:animEffect>
                                    <p:anim calcmode="lin" valueType="num">
                                      <p:cBhvr>
                                        <p:cTn id="1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9">
                                            <p:txEl>
                                              <p:pRg st="4" end="4"/>
                                            </p:txEl>
                                          </p:spTgt>
                                        </p:tgtEl>
                                        <p:attrNameLst>
                                          <p:attrName>style.visibility</p:attrName>
                                        </p:attrNameLst>
                                      </p:cBhvr>
                                      <p:to>
                                        <p:strVal val="visible"/>
                                      </p:to>
                                    </p:set>
                                    <p:animEffect transition="in" filter="fade">
                                      <p:cBhvr>
                                        <p:cTn id="24" dur="1000"/>
                                        <p:tgtEl>
                                          <p:spTgt spid="9">
                                            <p:txEl>
                                              <p:pRg st="4" end="4"/>
                                            </p:txEl>
                                          </p:spTgt>
                                        </p:tgtEl>
                                      </p:cBhvr>
                                    </p:animEffect>
                                    <p:anim calcmode="lin" valueType="num">
                                      <p:cBhvr>
                                        <p:cTn id="25"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D8ED-8F29-4E13-AD3A-A00DAB3B6EC3}"/>
              </a:ext>
            </a:extLst>
          </p:cNvPr>
          <p:cNvSpPr>
            <a:spLocks noGrp="1"/>
          </p:cNvSpPr>
          <p:nvPr>
            <p:ph type="title"/>
          </p:nvPr>
        </p:nvSpPr>
        <p:spPr>
          <a:xfrm>
            <a:off x="833417" y="663646"/>
            <a:ext cx="10508768" cy="718667"/>
          </a:xfrm>
        </p:spPr>
        <p:txBody>
          <a:bodyPr/>
          <a:lstStyle/>
          <a:p>
            <a:pPr>
              <a:lnSpc>
                <a:spcPct val="100000"/>
              </a:lnSpc>
            </a:pPr>
            <a:r>
              <a:rPr lang="en-AU" sz="2800" b="1" dirty="0">
                <a:latin typeface="+mn-lt"/>
              </a:rPr>
              <a:t>6</a:t>
            </a:r>
            <a:r>
              <a:rPr lang="en-AU" sz="2800" b="1" dirty="0" smtClean="0">
                <a:latin typeface="+mn-lt"/>
              </a:rPr>
              <a:t>. </a:t>
            </a:r>
            <a:r>
              <a:rPr lang="en-AU" sz="2800" b="1" dirty="0">
                <a:latin typeface="+mn-lt"/>
              </a:rPr>
              <a:t>If the </a:t>
            </a:r>
            <a:r>
              <a:rPr lang="en-AU" sz="2800" b="1" dirty="0" smtClean="0">
                <a:latin typeface="+mn-lt"/>
              </a:rPr>
              <a:t>council has made a deficit, </a:t>
            </a:r>
            <a:r>
              <a:rPr lang="en-AU" sz="2800" b="1" dirty="0">
                <a:latin typeface="+mn-lt"/>
              </a:rPr>
              <a:t>this is </a:t>
            </a:r>
            <a:r>
              <a:rPr lang="en-AU" sz="2800" b="1" dirty="0" smtClean="0">
                <a:latin typeface="+mn-lt"/>
              </a:rPr>
              <a:t>a </a:t>
            </a:r>
            <a:r>
              <a:rPr lang="en-AU" sz="2800" b="1" dirty="0">
                <a:latin typeface="+mn-lt"/>
              </a:rPr>
              <a:t>good </a:t>
            </a:r>
            <a:r>
              <a:rPr lang="en-AU" sz="2800" b="1" dirty="0" smtClean="0">
                <a:latin typeface="+mn-lt"/>
              </a:rPr>
              <a:t>thing?</a:t>
            </a:r>
            <a:r>
              <a:rPr lang="en-AU" sz="2800" b="1" dirty="0">
                <a:latin typeface="+mn-lt"/>
              </a:rPr>
              <a:t/>
            </a:r>
            <a:br>
              <a:rPr lang="en-AU" sz="2800" b="1" dirty="0">
                <a:latin typeface="+mn-lt"/>
              </a:rPr>
            </a:br>
            <a:r>
              <a:rPr lang="en-AU" sz="1800" i="1" dirty="0">
                <a:solidFill>
                  <a:srgbClr val="454347"/>
                </a:solidFill>
              </a:rPr>
              <a:t>(Select one)</a:t>
            </a:r>
            <a:r>
              <a:rPr lang="en-AU" sz="2800" b="1" dirty="0">
                <a:latin typeface="+mn-lt"/>
              </a:rPr>
              <a:t/>
            </a:r>
            <a:br>
              <a:rPr lang="en-AU" sz="2800" b="1" dirty="0">
                <a:latin typeface="+mn-lt"/>
              </a:rPr>
            </a:br>
            <a:r>
              <a:rPr lang="en-AU" sz="2800" b="1" dirty="0">
                <a:latin typeface="+mn-lt"/>
              </a:rPr>
              <a:t/>
            </a:r>
            <a:br>
              <a:rPr lang="en-AU" sz="2800" b="1" dirty="0">
                <a:latin typeface="+mn-lt"/>
              </a:rPr>
            </a:br>
            <a:r>
              <a:rPr lang="en-GB" sz="2800" dirty="0">
                <a:latin typeface="Lato" panose="020F0502020204030203"/>
                <a:ea typeface="Calibri" panose="020F0502020204030204" pitchFamily="34" charset="0"/>
                <a:cs typeface="Times New Roman" panose="02020603050405020304" pitchFamily="18" charset="0"/>
              </a:rPr>
              <a:t/>
            </a:r>
            <a:br>
              <a:rPr lang="en-GB" sz="2800" dirty="0">
                <a:latin typeface="Lato" panose="020F0502020204030203"/>
                <a:ea typeface="Calibri" panose="020F0502020204030204" pitchFamily="34" charset="0"/>
                <a:cs typeface="Times New Roman" panose="02020603050405020304" pitchFamily="18" charset="0"/>
              </a:rPr>
            </a:br>
            <a:endParaRPr lang="en-GB" sz="2800" dirty="0"/>
          </a:p>
        </p:txBody>
      </p:sp>
      <p:sp>
        <p:nvSpPr>
          <p:cNvPr id="3" name="Content Placeholder 2">
            <a:extLst>
              <a:ext uri="{FF2B5EF4-FFF2-40B4-BE49-F238E27FC236}">
                <a16:creationId xmlns:a16="http://schemas.microsoft.com/office/drawing/2014/main" id="{D05DCC4A-2CA1-4C52-81CC-AC89F9CF5EF7}"/>
              </a:ext>
            </a:extLst>
          </p:cNvPr>
          <p:cNvSpPr>
            <a:spLocks noGrp="1"/>
          </p:cNvSpPr>
          <p:nvPr>
            <p:ph idx="1"/>
          </p:nvPr>
        </p:nvSpPr>
        <p:spPr>
          <a:xfrm>
            <a:off x="833417" y="1537475"/>
            <a:ext cx="10508768" cy="3913251"/>
          </a:xfrm>
        </p:spPr>
        <p:txBody>
          <a:bodyPr/>
          <a:lstStyle/>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Yes </a:t>
            </a:r>
          </a:p>
          <a:p>
            <a:pPr marL="14085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No</a:t>
            </a:r>
          </a:p>
          <a:p>
            <a:pPr>
              <a:spcAft>
                <a:spcPts val="1000"/>
              </a:spcAft>
            </a:pPr>
            <a:endParaRPr lang="en-AU" sz="1800" b="1" dirty="0">
              <a:solidFill>
                <a:srgbClr val="000000"/>
              </a:solidFill>
              <a:ea typeface="Calibri" panose="020F0502020204030204" pitchFamily="34" charset="0"/>
              <a:cs typeface="Lato" panose="020F0502020204030203"/>
            </a:endParaRPr>
          </a:p>
          <a:p>
            <a:pPr>
              <a:spcAft>
                <a:spcPts val="1200"/>
              </a:spcAft>
            </a:pPr>
            <a:r>
              <a:rPr lang="en-AU" sz="2400" b="1" dirty="0">
                <a:solidFill>
                  <a:srgbClr val="000000"/>
                </a:solidFill>
                <a:ea typeface="Calibri" panose="020F0502020204030204" pitchFamily="34" charset="0"/>
                <a:cs typeface="Lato" panose="020F0502020204030203"/>
              </a:rPr>
              <a:t>Correct. </a:t>
            </a:r>
            <a:r>
              <a:rPr lang="en-AU" dirty="0"/>
              <a:t>A deficit is a loss and so is not a good thing. Council should try and maintain a surplus.</a:t>
            </a:r>
            <a:endParaRPr lang="en-GB"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0851" y="1925782"/>
            <a:ext cx="366546" cy="300985"/>
          </a:xfrm>
          <a:prstGeom prst="rect">
            <a:avLst/>
          </a:prstGeom>
        </p:spPr>
      </p:pic>
    </p:spTree>
    <p:extLst>
      <p:ext uri="{BB962C8B-B14F-4D97-AF65-F5344CB8AC3E}">
        <p14:creationId xmlns:p14="http://schemas.microsoft.com/office/powerpoint/2010/main" val="31687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493498"/>
            <a:ext cx="10508768" cy="695794"/>
          </a:xfrm>
        </p:spPr>
        <p:txBody>
          <a:bodyPr/>
          <a:lstStyle/>
          <a:p>
            <a:r>
              <a:rPr lang="en-AU" sz="2800" b="1" dirty="0">
                <a:latin typeface="Lato" panose="020F0502020204030203"/>
                <a:ea typeface="Calibri" panose="020F0502020204030204" pitchFamily="34" charset="0"/>
                <a:cs typeface="Times New Roman" panose="02020603050405020304" pitchFamily="18" charset="0"/>
              </a:rPr>
              <a:t>7</a:t>
            </a:r>
            <a:r>
              <a:rPr lang="en-AU" sz="2800" b="1" dirty="0" smtClean="0">
                <a:latin typeface="Lato" panose="020F0502020204030203"/>
                <a:ea typeface="Calibri" panose="020F0502020204030204" pitchFamily="34" charset="0"/>
                <a:cs typeface="Times New Roman" panose="02020603050405020304" pitchFamily="18" charset="0"/>
              </a:rPr>
              <a:t>. </a:t>
            </a:r>
            <a:r>
              <a:rPr lang="en-AU" sz="2800" b="1" dirty="0">
                <a:latin typeface="Lato" panose="020F0502020204030203"/>
                <a:ea typeface="Calibri" panose="020F0502020204030204" pitchFamily="34" charset="0"/>
                <a:cs typeface="Times New Roman" panose="02020603050405020304" pitchFamily="18" charset="0"/>
              </a:rPr>
              <a:t>If the council has lots of assets (buildings, equipment, motor cars, graders) the council is in a good position?</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2446172"/>
            <a:ext cx="10508768" cy="4112996"/>
          </a:xfrm>
        </p:spPr>
        <p:txBody>
          <a:bodyPr>
            <a:normAutofit/>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Yes – because those things are worth a lot of money.</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Yes – if it also has enough money to pay its bills.</a:t>
            </a:r>
            <a:r>
              <a:rPr lang="en-GB" sz="2396" dirty="0">
                <a:solidFill>
                  <a:srgbClr val="454347"/>
                </a:solidFill>
                <a:ea typeface="Lato Light" panose="020F0502020204030203" pitchFamily="34" charset="0"/>
                <a:cs typeface="Lato Light" panose="020F0502020204030203" pitchFamily="34" charset="0"/>
              </a:rPr>
              <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Owning lots of things might be good but it doesn’t always mean you can pay the bills.  It is important to have assets and equipment but also important to have money in the bank.</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1582" y="2817961"/>
            <a:ext cx="366546" cy="300986"/>
          </a:xfrm>
          <a:prstGeom prst="rect">
            <a:avLst/>
          </a:prstGeom>
        </p:spPr>
      </p:pic>
      <p:sp>
        <p:nvSpPr>
          <p:cNvPr id="5" name="TextBox 4"/>
          <p:cNvSpPr txBox="1"/>
          <p:nvPr/>
        </p:nvSpPr>
        <p:spPr>
          <a:xfrm>
            <a:off x="850509" y="1633066"/>
            <a:ext cx="3848519" cy="369332"/>
          </a:xfrm>
          <a:prstGeom prst="rect">
            <a:avLst/>
          </a:prstGeom>
          <a:noFill/>
        </p:spPr>
        <p:txBody>
          <a:bodyPr wrap="square" rtlCol="0">
            <a:spAutoFit/>
          </a:bodyPr>
          <a:lstStyle/>
          <a:p>
            <a:r>
              <a:rPr lang="en-AU" i="1" dirty="0">
                <a:solidFill>
                  <a:srgbClr val="454347"/>
                </a:solidFill>
              </a:rPr>
              <a:t>(Select one)</a:t>
            </a:r>
            <a:endParaRPr lang="en-AU" dirty="0"/>
          </a:p>
        </p:txBody>
      </p:sp>
    </p:spTree>
    <p:extLst>
      <p:ext uri="{BB962C8B-B14F-4D97-AF65-F5344CB8AC3E}">
        <p14:creationId xmlns:p14="http://schemas.microsoft.com/office/powerpoint/2010/main" val="83371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1028699" y="430308"/>
            <a:ext cx="10241677" cy="725392"/>
          </a:xfrm>
        </p:spPr>
        <p:txBody>
          <a:bodyPr/>
          <a:lstStyle/>
          <a:p>
            <a:pPr>
              <a:spcAft>
                <a:spcPts val="0"/>
              </a:spcAft>
            </a:pPr>
            <a:r>
              <a:rPr lang="en-AU" sz="3000" b="1" dirty="0">
                <a:latin typeface="Lato" panose="020F0502020204030203"/>
                <a:ea typeface="Calibri" panose="020F0502020204030204" pitchFamily="34" charset="0"/>
                <a:cs typeface="Times New Roman" panose="02020603050405020304" pitchFamily="18" charset="0"/>
              </a:rPr>
              <a:t>8</a:t>
            </a:r>
            <a:r>
              <a:rPr lang="en-AU" sz="3000" b="1" dirty="0" smtClean="0">
                <a:latin typeface="Lato" panose="020F0502020204030203"/>
                <a:ea typeface="Calibri" panose="020F0502020204030204" pitchFamily="34" charset="0"/>
                <a:cs typeface="Times New Roman" panose="02020603050405020304" pitchFamily="18" charset="0"/>
              </a:rPr>
              <a:t>. </a:t>
            </a:r>
            <a:r>
              <a:rPr lang="en-AU" sz="3000" b="1" dirty="0">
                <a:latin typeface="Lato" panose="020F0502020204030203"/>
                <a:ea typeface="Calibri" panose="020F0502020204030204" pitchFamily="34" charset="0"/>
                <a:cs typeface="Times New Roman" panose="02020603050405020304" pitchFamily="18" charset="0"/>
              </a:rPr>
              <a:t>What is </a:t>
            </a:r>
            <a:r>
              <a:rPr lang="en-AU" sz="3000" b="1" dirty="0" smtClean="0">
                <a:latin typeface="Lato" panose="020F0502020204030203"/>
                <a:ea typeface="Calibri" panose="020F0502020204030204" pitchFamily="34" charset="0"/>
                <a:cs typeface="Times New Roman" panose="02020603050405020304" pitchFamily="18" charset="0"/>
              </a:rPr>
              <a:t>shown </a:t>
            </a:r>
            <a:r>
              <a:rPr lang="en-AU" sz="3000" b="1" dirty="0">
                <a:latin typeface="Lato" panose="020F0502020204030203"/>
                <a:ea typeface="Calibri" panose="020F0502020204030204" pitchFamily="34" charset="0"/>
                <a:cs typeface="Times New Roman" panose="02020603050405020304" pitchFamily="18" charset="0"/>
              </a:rPr>
              <a:t>on the balance sheet?</a:t>
            </a:r>
            <a:endParaRPr lang="en-GB" sz="30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1517258" y="1571062"/>
            <a:ext cx="9355058" cy="4408312"/>
          </a:xfrm>
        </p:spPr>
        <p:txBody>
          <a:bodyPr>
            <a:normAutofit/>
          </a:bodyPr>
          <a:lstStyle/>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Profit and loss</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It is </a:t>
            </a:r>
            <a:r>
              <a:rPr lang="en-AU" sz="2396" dirty="0" smtClean="0">
                <a:solidFill>
                  <a:srgbClr val="454347"/>
                </a:solidFill>
                <a:ea typeface="Lato Light" panose="020F0502020204030203" pitchFamily="34" charset="0"/>
                <a:cs typeface="Lato Light" panose="020F0502020204030203" pitchFamily="34" charset="0"/>
              </a:rPr>
              <a:t>what the council owes and what the council owns (assets and liabilities)</a:t>
            </a:r>
            <a:endParaRPr lang="en-AU" sz="2396" dirty="0">
              <a:solidFill>
                <a:srgbClr val="454347"/>
              </a:solidFill>
              <a:ea typeface="Lato Light" panose="020F0502020204030203" pitchFamily="34" charset="0"/>
              <a:cs typeface="Lato Light" panose="020F0502020204030203" pitchFamily="34" charset="0"/>
            </a:endParaRPr>
          </a:p>
          <a:p>
            <a:pPr marL="1408587" lvl="1" indent="-457200">
              <a:spcAft>
                <a:spcPts val="1000"/>
              </a:spcAft>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Cash coming in and cash going out</a:t>
            </a:r>
            <a:r>
              <a:rPr lang="en-GB" sz="2396" dirty="0">
                <a:solidFill>
                  <a:srgbClr val="454347"/>
                </a:solidFill>
                <a:ea typeface="Lato Light" panose="020F0502020204030203" pitchFamily="34" charset="0"/>
                <a:cs typeface="Lato Light" panose="020F0502020204030203" pitchFamily="34" charset="0"/>
              </a:rPr>
              <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The </a:t>
            </a:r>
            <a:r>
              <a:rPr lang="en-AU" dirty="0" smtClean="0"/>
              <a:t>balance sheet shows the financial </a:t>
            </a:r>
            <a:r>
              <a:rPr lang="en-AU" dirty="0"/>
              <a:t>position </a:t>
            </a:r>
            <a:r>
              <a:rPr lang="en-AU" dirty="0" smtClean="0"/>
              <a:t>of the council.  It takes </a:t>
            </a:r>
            <a:r>
              <a:rPr lang="en-AU" dirty="0"/>
              <a:t>into account the monies that council owes and takes it away from all the council’s assets and savings. </a:t>
            </a:r>
            <a:r>
              <a:rPr lang="en-AU" dirty="0" smtClean="0"/>
              <a:t>It </a:t>
            </a:r>
            <a:r>
              <a:rPr lang="en-AU" dirty="0"/>
              <a:t>is what council is worth at a particular point in time.</a:t>
            </a:r>
            <a:endParaRPr lang="en-GB"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8718" y="2378859"/>
            <a:ext cx="366546" cy="300986"/>
          </a:xfrm>
          <a:prstGeom prst="rect">
            <a:avLst/>
          </a:prstGeom>
        </p:spPr>
      </p:pic>
      <p:sp>
        <p:nvSpPr>
          <p:cNvPr id="5" name="TextBox 4"/>
          <p:cNvSpPr txBox="1"/>
          <p:nvPr/>
        </p:nvSpPr>
        <p:spPr>
          <a:xfrm>
            <a:off x="8068500" y="599758"/>
            <a:ext cx="3848519" cy="369332"/>
          </a:xfrm>
          <a:prstGeom prst="rect">
            <a:avLst/>
          </a:prstGeom>
          <a:noFill/>
        </p:spPr>
        <p:txBody>
          <a:bodyPr wrap="square" rtlCol="0">
            <a:spAutoFit/>
          </a:bodyPr>
          <a:lstStyle/>
          <a:p>
            <a:r>
              <a:rPr lang="en-AU" i="1" dirty="0">
                <a:solidFill>
                  <a:srgbClr val="454347"/>
                </a:solidFill>
              </a:rPr>
              <a:t>(Select one)</a:t>
            </a:r>
            <a:endParaRPr lang="en-AU" dirty="0"/>
          </a:p>
        </p:txBody>
      </p:sp>
    </p:spTree>
    <p:extLst>
      <p:ext uri="{BB962C8B-B14F-4D97-AF65-F5344CB8AC3E}">
        <p14:creationId xmlns:p14="http://schemas.microsoft.com/office/powerpoint/2010/main" val="35660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850509" y="493498"/>
            <a:ext cx="10508768" cy="695794"/>
          </a:xfrm>
        </p:spPr>
        <p:txBody>
          <a:bodyPr/>
          <a:lstStyle/>
          <a:p>
            <a:r>
              <a:rPr lang="en-AU" sz="2800" b="1" dirty="0">
                <a:latin typeface="Lato" panose="020F0502020204030203"/>
                <a:ea typeface="Calibri" panose="020F0502020204030204" pitchFamily="34" charset="0"/>
                <a:cs typeface="Times New Roman" panose="02020603050405020304" pitchFamily="18" charset="0"/>
              </a:rPr>
              <a:t>9. What will support Council to monitor the finances? </a:t>
            </a:r>
            <a:br>
              <a:rPr lang="en-AU" sz="2800" b="1" dirty="0">
                <a:latin typeface="Lato" panose="020F0502020204030203"/>
                <a:ea typeface="Calibri" panose="020F0502020204030204" pitchFamily="34" charset="0"/>
                <a:cs typeface="Times New Roman" panose="02020603050405020304" pitchFamily="18" charset="0"/>
              </a:rPr>
            </a:br>
            <a:r>
              <a:rPr lang="en-AU" sz="1800" i="1" dirty="0">
                <a:solidFill>
                  <a:srgbClr val="454347"/>
                </a:solidFill>
                <a:latin typeface="Lato" panose="020F0502020204030203"/>
                <a:ea typeface="Calibri" panose="020F0502020204030204" pitchFamily="34" charset="0"/>
                <a:cs typeface="Times New Roman" panose="02020603050405020304" pitchFamily="18" charset="0"/>
              </a:rPr>
              <a:t>(Select all that apply)</a:t>
            </a:r>
            <a:endParaRPr lang="en-GB" sz="4000" i="1" dirty="0">
              <a:solidFill>
                <a:srgbClr val="454347"/>
              </a:solidFill>
            </a:endParaRPr>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9" y="1984420"/>
            <a:ext cx="10508768" cy="4408312"/>
          </a:xfrm>
        </p:spPr>
        <p:txBody>
          <a:bodyPr>
            <a:normAutofit/>
          </a:bodyPr>
          <a:lstStyle/>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Policies and procedures that support decisions about spending money</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Monitoring by the Audit Committee</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The CEO making all the decisions</a:t>
            </a:r>
          </a:p>
          <a:p>
            <a:pPr marL="1065687" lvl="1" indent="-457200">
              <a:buFont typeface="+mj-lt"/>
              <a:buAutoNum type="alphaLcParenR"/>
            </a:pPr>
            <a:r>
              <a:rPr lang="en-AU" sz="2396" dirty="0">
                <a:solidFill>
                  <a:srgbClr val="454347"/>
                </a:solidFill>
                <a:ea typeface="Lato Light" panose="020F0502020204030203" pitchFamily="34" charset="0"/>
                <a:cs typeface="Lato Light" panose="020F0502020204030203" pitchFamily="34" charset="0"/>
              </a:rPr>
              <a:t>Good reports that show how council is tracking against the budget</a:t>
            </a:r>
            <a:r>
              <a:rPr lang="en-GB" sz="2396" dirty="0">
                <a:solidFill>
                  <a:srgbClr val="454347"/>
                </a:solidFill>
                <a:ea typeface="Lato Light" panose="020F0502020204030203" pitchFamily="34" charset="0"/>
                <a:cs typeface="Lato Light" panose="020F0502020204030203" pitchFamily="34" charset="0"/>
              </a:rPr>
              <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 </a:t>
            </a:r>
            <a:r>
              <a:rPr lang="en-AU" dirty="0"/>
              <a:t>A council handles large amounts of money and so it is important there are rules around who can spend the money, checks to ensure it is not just one person signing off on spending money, and reports to council that members can understand to see how spending is going against the budget.  The Audit committee should check on these things and report to </a:t>
            </a:r>
            <a:r>
              <a:rPr lang="en-AU"/>
              <a:t>the council.</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2731" y="3533000"/>
            <a:ext cx="366546" cy="3009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8491" y="2738615"/>
            <a:ext cx="366546" cy="30098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668" y="2294186"/>
            <a:ext cx="499474" cy="295839"/>
          </a:xfrm>
          <a:prstGeom prst="rect">
            <a:avLst/>
          </a:prstGeom>
        </p:spPr>
      </p:pic>
    </p:spTree>
    <p:extLst>
      <p:ext uri="{BB962C8B-B14F-4D97-AF65-F5344CB8AC3E}">
        <p14:creationId xmlns:p14="http://schemas.microsoft.com/office/powerpoint/2010/main" val="406961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nodeType="clickEffect">
                                  <p:stCondLst>
                                    <p:cond delay="0"/>
                                  </p:stCondLst>
                                  <p:childTnLst>
                                    <p:animClr clrSpc="rgb" dir="cw">
                                      <p:cBhvr override="childStyle">
                                        <p:cTn id="13" dur="1000" fill="hold"/>
                                        <p:tgtEl>
                                          <p:spTgt spid="3">
                                            <p:txEl>
                                              <p:pRg st="1" end="1"/>
                                            </p:txEl>
                                          </p:spTgt>
                                        </p:tgtEl>
                                        <p:attrNameLst>
                                          <p:attrName>style.color</p:attrName>
                                        </p:attrNameLst>
                                      </p:cBhvr>
                                      <p:to>
                                        <a:srgbClr val="00B050"/>
                                      </p:to>
                                    </p:animClr>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nodeType="clickEffect">
                                  <p:stCondLst>
                                    <p:cond delay="0"/>
                                  </p:stCondLst>
                                  <p:childTnLst>
                                    <p:animClr clrSpc="rgb" dir="cw">
                                      <p:cBhvr override="childStyle">
                                        <p:cTn id="20" dur="1000" fill="hold"/>
                                        <p:tgtEl>
                                          <p:spTgt spid="3">
                                            <p:txEl>
                                              <p:pRg st="3" end="3"/>
                                            </p:txEl>
                                          </p:spTgt>
                                        </p:tgtEl>
                                        <p:attrNameLst>
                                          <p:attrName>style.color</p:attrName>
                                        </p:attrNameLst>
                                      </p:cBhvr>
                                      <p:to>
                                        <a:srgbClr val="00B050"/>
                                      </p:to>
                                    </p:animClr>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7E06-6319-41FE-B385-C80FBC5CB8D6}"/>
              </a:ext>
            </a:extLst>
          </p:cNvPr>
          <p:cNvSpPr>
            <a:spLocks noGrp="1"/>
          </p:cNvSpPr>
          <p:nvPr>
            <p:ph type="title"/>
          </p:nvPr>
        </p:nvSpPr>
        <p:spPr>
          <a:xfrm>
            <a:off x="708269" y="483266"/>
            <a:ext cx="10508768" cy="1568983"/>
          </a:xfrm>
        </p:spPr>
        <p:txBody>
          <a:bodyPr/>
          <a:lstStyle/>
          <a:p>
            <a:r>
              <a:rPr lang="en-AU" sz="2800" b="1" dirty="0">
                <a:latin typeface="Lato" panose="020F0502020204030203"/>
                <a:ea typeface="Calibri" panose="020F0502020204030204" pitchFamily="34" charset="0"/>
                <a:cs typeface="Times New Roman" panose="02020603050405020304" pitchFamily="18" charset="0"/>
              </a:rPr>
              <a:t>10. </a:t>
            </a:r>
            <a:r>
              <a:rPr lang="en-AU" sz="2800" b="1" dirty="0" smtClean="0">
                <a:latin typeface="Lato" panose="020F0502020204030203"/>
                <a:ea typeface="Calibri" panose="020F0502020204030204" pitchFamily="34" charset="0"/>
                <a:cs typeface="Times New Roman" panose="02020603050405020304" pitchFamily="18" charset="0"/>
              </a:rPr>
              <a:t>The Audit committee of council look over financial management to make sure things are working well.  Who do they report to?</a:t>
            </a:r>
            <a:endParaRPr lang="en-GB" sz="4800" dirty="0"/>
          </a:p>
        </p:txBody>
      </p:sp>
      <p:sp>
        <p:nvSpPr>
          <p:cNvPr id="3" name="Content Placeholder 2">
            <a:extLst>
              <a:ext uri="{FF2B5EF4-FFF2-40B4-BE49-F238E27FC236}">
                <a16:creationId xmlns:a16="http://schemas.microsoft.com/office/drawing/2014/main" id="{43A815B7-F5B6-4DED-B0E4-F34E7A185E67}"/>
              </a:ext>
            </a:extLst>
          </p:cNvPr>
          <p:cNvSpPr>
            <a:spLocks noGrp="1"/>
          </p:cNvSpPr>
          <p:nvPr>
            <p:ph idx="1"/>
          </p:nvPr>
        </p:nvSpPr>
        <p:spPr>
          <a:xfrm>
            <a:off x="850508" y="2662334"/>
            <a:ext cx="10508768" cy="3257859"/>
          </a:xfrm>
        </p:spPr>
        <p:txBody>
          <a:bodyPr>
            <a:normAutofit/>
          </a:bodyPr>
          <a:lstStyle/>
          <a:p>
            <a:pPr marL="1065687" lvl="1" indent="-457200">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CEO</a:t>
            </a:r>
            <a:endParaRPr lang="en-AU" sz="2396" dirty="0">
              <a:solidFill>
                <a:srgbClr val="454347"/>
              </a:solidFill>
              <a:ea typeface="Lato Light" panose="020F0502020204030203" pitchFamily="34" charset="0"/>
              <a:cs typeface="Lato Light" panose="020F0502020204030203" pitchFamily="34" charset="0"/>
            </a:endParaRPr>
          </a:p>
          <a:p>
            <a:pPr marL="1065687" lvl="1" indent="-457200">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Council</a:t>
            </a:r>
          </a:p>
          <a:p>
            <a:pPr marL="1065687" lvl="1" indent="-457200">
              <a:buFont typeface="+mj-lt"/>
              <a:buAutoNum type="alphaLcParenR"/>
            </a:pPr>
            <a:r>
              <a:rPr lang="en-AU" sz="2396" dirty="0" smtClean="0">
                <a:solidFill>
                  <a:srgbClr val="454347"/>
                </a:solidFill>
                <a:ea typeface="Lato Light" panose="020F0502020204030203" pitchFamily="34" charset="0"/>
                <a:cs typeface="Lato Light" panose="020F0502020204030203" pitchFamily="34" charset="0"/>
              </a:rPr>
              <a:t>The Auditors</a:t>
            </a:r>
            <a:r>
              <a:rPr lang="en-GB" sz="2396" dirty="0">
                <a:solidFill>
                  <a:srgbClr val="454347"/>
                </a:solidFill>
                <a:ea typeface="Lato Light" panose="020F0502020204030203" pitchFamily="34" charset="0"/>
                <a:cs typeface="Lato Light" panose="020F0502020204030203" pitchFamily="34" charset="0"/>
              </a:rPr>
              <a:t/>
            </a:r>
            <a:br>
              <a:rPr lang="en-GB" sz="2396" dirty="0">
                <a:solidFill>
                  <a:srgbClr val="454347"/>
                </a:solidFill>
                <a:ea typeface="Lato Light" panose="020F0502020204030203" pitchFamily="34" charset="0"/>
                <a:cs typeface="Lato Light" panose="020F0502020204030203" pitchFamily="34" charset="0"/>
              </a:rPr>
            </a:br>
            <a:endParaRPr lang="en-AU" sz="2400" b="1" dirty="0">
              <a:solidFill>
                <a:srgbClr val="000000"/>
              </a:solidFill>
              <a:effectLst/>
              <a:latin typeface="Lato" panose="020F0502020204030203"/>
              <a:ea typeface="Calibri" panose="020F0502020204030204" pitchFamily="34" charset="0"/>
              <a:cs typeface="Lato" panose="020F0502020204030203"/>
            </a:endParaRPr>
          </a:p>
          <a:p>
            <a:pPr>
              <a:spcAft>
                <a:spcPts val="1200"/>
              </a:spcAft>
            </a:pPr>
            <a:r>
              <a:rPr lang="en-AU" sz="2400" b="1" dirty="0">
                <a:solidFill>
                  <a:srgbClr val="000000"/>
                </a:solidFill>
                <a:effectLst/>
                <a:latin typeface="Lato" panose="020F0502020204030203"/>
                <a:ea typeface="Calibri" panose="020F0502020204030204" pitchFamily="34" charset="0"/>
                <a:cs typeface="Lato" panose="020F0502020204030203"/>
              </a:rPr>
              <a:t>Correct</a:t>
            </a:r>
            <a:r>
              <a:rPr lang="en-AU" sz="2400" b="1" dirty="0" smtClean="0">
                <a:solidFill>
                  <a:srgbClr val="000000"/>
                </a:solidFill>
                <a:effectLst/>
                <a:latin typeface="Lato" panose="020F0502020204030203"/>
                <a:ea typeface="Calibri" panose="020F0502020204030204" pitchFamily="34" charset="0"/>
                <a:cs typeface="Lato" panose="020F0502020204030203"/>
              </a:rPr>
              <a:t>.  </a:t>
            </a:r>
            <a:r>
              <a:rPr lang="en-AU" sz="2400" dirty="0" smtClean="0">
                <a:solidFill>
                  <a:srgbClr val="000000"/>
                </a:solidFill>
                <a:latin typeface="Lato" panose="020F0502020204030203"/>
                <a:ea typeface="Calibri" panose="020F0502020204030204" pitchFamily="34" charset="0"/>
                <a:cs typeface="Lato" panose="020F0502020204030203"/>
              </a:rPr>
              <a:t>All council committees report to the full council and their recommendations are put to Council </a:t>
            </a:r>
            <a:r>
              <a:rPr lang="en-AU" sz="2400" smtClean="0">
                <a:solidFill>
                  <a:srgbClr val="000000"/>
                </a:solidFill>
                <a:latin typeface="Lato" panose="020F0502020204030203"/>
                <a:ea typeface="Calibri" panose="020F0502020204030204" pitchFamily="34" charset="0"/>
                <a:cs typeface="Lato" panose="020F0502020204030203"/>
              </a:rPr>
              <a:t>for resolution</a:t>
            </a:r>
            <a:r>
              <a:rPr lang="en-AU" smtClean="0"/>
              <a:t>.</a:t>
            </a:r>
            <a:endParaRPr lang="en-GB"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9095" y="3076165"/>
            <a:ext cx="366546" cy="300986"/>
          </a:xfrm>
          <a:prstGeom prst="rect">
            <a:avLst/>
          </a:prstGeom>
        </p:spPr>
      </p:pic>
      <p:sp>
        <p:nvSpPr>
          <p:cNvPr id="5" name="TextBox 4"/>
          <p:cNvSpPr txBox="1"/>
          <p:nvPr/>
        </p:nvSpPr>
        <p:spPr>
          <a:xfrm>
            <a:off x="708269" y="1970242"/>
            <a:ext cx="3848519" cy="646331"/>
          </a:xfrm>
          <a:prstGeom prst="rect">
            <a:avLst/>
          </a:prstGeom>
          <a:noFill/>
        </p:spPr>
        <p:txBody>
          <a:bodyPr wrap="square" rtlCol="0">
            <a:spAutoFit/>
          </a:bodyPr>
          <a:lstStyle/>
          <a:p>
            <a:endParaRPr lang="en-AU" i="1" dirty="0" smtClean="0">
              <a:solidFill>
                <a:srgbClr val="454347"/>
              </a:solidFill>
            </a:endParaRPr>
          </a:p>
          <a:p>
            <a:r>
              <a:rPr lang="en-AU" i="1" dirty="0" smtClean="0">
                <a:solidFill>
                  <a:srgbClr val="454347"/>
                </a:solidFill>
              </a:rPr>
              <a:t>(</a:t>
            </a:r>
            <a:r>
              <a:rPr lang="en-AU" i="1" dirty="0">
                <a:solidFill>
                  <a:srgbClr val="454347"/>
                </a:solidFill>
              </a:rPr>
              <a:t>Select one)</a:t>
            </a:r>
            <a:endParaRPr lang="en-AU" dirty="0"/>
          </a:p>
        </p:txBody>
      </p:sp>
    </p:spTree>
    <p:extLst>
      <p:ext uri="{BB962C8B-B14F-4D97-AF65-F5344CB8AC3E}">
        <p14:creationId xmlns:p14="http://schemas.microsoft.com/office/powerpoint/2010/main" val="86174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rgbClr val="00B050"/>
                                      </p:to>
                                    </p:animClr>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0" y="0"/>
            <a:ext cx="12192000" cy="6857999"/>
          </a:xfrm>
        </p:spPr>
      </p:pic>
      <p:sp>
        <p:nvSpPr>
          <p:cNvPr id="8" name="Title 5"/>
          <p:cNvSpPr>
            <a:spLocks noGrp="1"/>
          </p:cNvSpPr>
          <p:nvPr>
            <p:ph type="title"/>
          </p:nvPr>
        </p:nvSpPr>
        <p:spPr>
          <a:xfrm>
            <a:off x="3404507" y="1515306"/>
            <a:ext cx="5763985" cy="2513191"/>
          </a:xfrm>
        </p:spPr>
        <p:txBody>
          <a:bodyPr/>
          <a:lstStyle/>
          <a:p>
            <a:pPr lvl="0"/>
            <a:r>
              <a:rPr lang="en-AU" sz="8000" dirty="0">
                <a:solidFill>
                  <a:schemeClr val="bg1"/>
                </a:solidFill>
                <a:effectLst>
                  <a:outerShdw blurRad="50800" dist="38100" dir="2700000" algn="tl" rotWithShape="0">
                    <a:prstClr val="black">
                      <a:alpha val="40000"/>
                    </a:prstClr>
                  </a:outerShdw>
                </a:effectLst>
              </a:rPr>
              <a:t>Thank you</a:t>
            </a:r>
          </a:p>
        </p:txBody>
      </p:sp>
      <p:sp>
        <p:nvSpPr>
          <p:cNvPr id="9" name="Content Placeholder 7"/>
          <p:cNvSpPr txBox="1">
            <a:spLocks/>
          </p:cNvSpPr>
          <p:nvPr/>
        </p:nvSpPr>
        <p:spPr>
          <a:xfrm>
            <a:off x="1047214" y="5928170"/>
            <a:ext cx="10731501" cy="41616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100" i="1" dirty="0">
                <a:solidFill>
                  <a:schemeClr val="bg1"/>
                </a:solidFill>
              </a:rPr>
              <a:t>Graphics sourced from </a:t>
            </a:r>
            <a:r>
              <a:rPr lang="en-AU" sz="1100" i="1" dirty="0" err="1">
                <a:solidFill>
                  <a:schemeClr val="bg1"/>
                </a:solidFill>
              </a:rPr>
              <a:t>envato</a:t>
            </a:r>
            <a:r>
              <a:rPr lang="en-AU" sz="1100" i="1" dirty="0">
                <a:solidFill>
                  <a:schemeClr val="bg1"/>
                </a:solidFill>
              </a:rPr>
              <a:t> elements and </a:t>
            </a:r>
            <a:r>
              <a:rPr lang="en-AU" sz="1100" i="1" dirty="0" err="1">
                <a:solidFill>
                  <a:schemeClr val="bg1"/>
                </a:solidFill>
              </a:rPr>
              <a:t>canva</a:t>
            </a:r>
            <a:r>
              <a:rPr lang="en-AU" sz="1100" i="1" dirty="0">
                <a:solidFill>
                  <a:schemeClr val="bg1"/>
                </a:solidFill>
              </a:rPr>
              <a:t> pro with appropriate licenses. </a:t>
            </a:r>
            <a:endParaRPr lang="en-AU" sz="1100" b="1" i="1" dirty="0">
              <a:solidFill>
                <a:schemeClr val="bg1"/>
              </a:solidFill>
            </a:endParaRPr>
          </a:p>
        </p:txBody>
      </p:sp>
      <p:sp>
        <p:nvSpPr>
          <p:cNvPr id="10" name="TextBox 9"/>
          <p:cNvSpPr txBox="1"/>
          <p:nvPr/>
        </p:nvSpPr>
        <p:spPr>
          <a:xfrm>
            <a:off x="1665514" y="2579912"/>
            <a:ext cx="9241972" cy="2062103"/>
          </a:xfrm>
          <a:prstGeom prst="rect">
            <a:avLst/>
          </a:prstGeom>
          <a:noFill/>
        </p:spPr>
        <p:txBody>
          <a:bodyPr wrap="square" rtlCol="0">
            <a:spAutoFit/>
          </a:bodyPr>
          <a:lstStyle/>
          <a:p>
            <a:r>
              <a:rPr lang="en-AU" sz="3200" dirty="0">
                <a:solidFill>
                  <a:schemeClr val="bg1"/>
                </a:solidFill>
              </a:rPr>
              <a:t>We appreciate you taking part in this course. </a:t>
            </a:r>
          </a:p>
          <a:p>
            <a:endParaRPr lang="en-AU" sz="3200" dirty="0">
              <a:solidFill>
                <a:schemeClr val="bg1"/>
              </a:solidFill>
            </a:endParaRPr>
          </a:p>
          <a:p>
            <a:r>
              <a:rPr lang="en-AU" sz="3200" dirty="0">
                <a:solidFill>
                  <a:schemeClr val="bg1"/>
                </a:solidFill>
              </a:rPr>
              <a:t>Please let us know what you thought by completing the feedback form.</a:t>
            </a:r>
          </a:p>
        </p:txBody>
      </p:sp>
    </p:spTree>
    <p:extLst>
      <p:ext uri="{BB962C8B-B14F-4D97-AF65-F5344CB8AC3E}">
        <p14:creationId xmlns:p14="http://schemas.microsoft.com/office/powerpoint/2010/main" val="1128908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7" name="Rounded Rectangle 6"/>
          <p:cNvSpPr/>
          <p:nvPr/>
        </p:nvSpPr>
        <p:spPr>
          <a:xfrm>
            <a:off x="2134567" y="1232453"/>
            <a:ext cx="8219661" cy="43930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4">
            <a:extLst/>
          </a:blip>
          <a:stretch>
            <a:fillRect/>
          </a:stretch>
        </p:blipFill>
        <p:spPr>
          <a:xfrm>
            <a:off x="5171039" y="2431463"/>
            <a:ext cx="2146719" cy="1995074"/>
          </a:xfrm>
          <a:prstGeom prst="rect">
            <a:avLst/>
          </a:prstGeom>
        </p:spPr>
      </p:pic>
      <p:sp>
        <p:nvSpPr>
          <p:cNvPr id="10" name="Title 1">
            <a:extLst>
              <a:ext uri="{FF2B5EF4-FFF2-40B4-BE49-F238E27FC236}">
                <a16:creationId xmlns:a16="http://schemas.microsoft.com/office/drawing/2014/main" id="{13E31889-0FBA-4C8E-ADED-8C438844B4FB}"/>
              </a:ext>
            </a:extLst>
          </p:cNvPr>
          <p:cNvSpPr>
            <a:spLocks noGrp="1"/>
          </p:cNvSpPr>
          <p:nvPr>
            <p:ph type="title"/>
          </p:nvPr>
        </p:nvSpPr>
        <p:spPr>
          <a:xfrm>
            <a:off x="867600" y="355998"/>
            <a:ext cx="10508768" cy="718667"/>
          </a:xfrm>
        </p:spPr>
        <p:txBody>
          <a:bodyPr>
            <a:normAutofit/>
          </a:bodyPr>
          <a:lstStyle/>
          <a:p>
            <a:r>
              <a:rPr lang="en-GB" dirty="0">
                <a:solidFill>
                  <a:schemeClr val="bg1"/>
                </a:solidFill>
                <a:effectLst>
                  <a:outerShdw blurRad="50800" dist="38100" dir="2700000" algn="tl" rotWithShape="0">
                    <a:prstClr val="black">
                      <a:alpha val="40000"/>
                    </a:prstClr>
                  </a:outerShdw>
                </a:effectLst>
              </a:rPr>
              <a:t>Video introduction</a:t>
            </a:r>
          </a:p>
        </p:txBody>
      </p:sp>
      <p:sp>
        <p:nvSpPr>
          <p:cNvPr id="5" name="TextBox 4"/>
          <p:cNvSpPr txBox="1"/>
          <p:nvPr/>
        </p:nvSpPr>
        <p:spPr>
          <a:xfrm>
            <a:off x="4127273" y="5050200"/>
            <a:ext cx="4234247" cy="369332"/>
          </a:xfrm>
          <a:prstGeom prst="rect">
            <a:avLst/>
          </a:prstGeom>
          <a:noFill/>
        </p:spPr>
        <p:txBody>
          <a:bodyPr wrap="square" rtlCol="0">
            <a:spAutoFit/>
          </a:bodyPr>
          <a:lstStyle/>
          <a:p>
            <a:r>
              <a:rPr lang="en-AU" u="sng" dirty="0" smtClean="0">
                <a:hlinkClick r:id="rId5"/>
              </a:rPr>
              <a:t>Intro to Council Finances – YouTube</a:t>
            </a:r>
            <a:endParaRPr lang="en-AU" dirty="0"/>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2255" y="1926373"/>
            <a:ext cx="5809068" cy="2876934"/>
          </a:xfrm>
          <a:prstGeom prst="rect">
            <a:avLst/>
          </a:prstGeom>
        </p:spPr>
      </p:pic>
    </p:spTree>
    <p:extLst>
      <p:ext uri="{BB962C8B-B14F-4D97-AF65-F5344CB8AC3E}">
        <p14:creationId xmlns:p14="http://schemas.microsoft.com/office/powerpoint/2010/main" val="86421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A58D4C4-6863-40E4-8606-F41B2B12E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r>
              <a:rPr lang="en-AU" sz="4800" dirty="0"/>
              <a:t>The Budget</a:t>
            </a:r>
          </a:p>
        </p:txBody>
      </p:sp>
      <p:pic>
        <p:nvPicPr>
          <p:cNvPr id="7" name="Picture 6">
            <a:extLst>
              <a:ext uri="{FF2B5EF4-FFF2-40B4-BE49-F238E27FC236}">
                <a16:creationId xmlns:a16="http://schemas.microsoft.com/office/drawing/2014/main" id="{8C083AC2-9CE8-4D35-A00D-7981A54F1F7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890314" y="651582"/>
            <a:ext cx="10751005" cy="6047440"/>
          </a:xfrm>
          <a:prstGeom prst="rect">
            <a:avLst/>
          </a:prstGeom>
        </p:spPr>
      </p:pic>
    </p:spTree>
    <p:extLst>
      <p:ext uri="{BB962C8B-B14F-4D97-AF65-F5344CB8AC3E}">
        <p14:creationId xmlns:p14="http://schemas.microsoft.com/office/powerpoint/2010/main" val="1185058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0F100-E813-4424-9E1F-D4AEEEF5F48A}"/>
              </a:ext>
            </a:extLst>
          </p:cNvPr>
          <p:cNvSpPr>
            <a:spLocks noGrp="1"/>
          </p:cNvSpPr>
          <p:nvPr>
            <p:ph type="title"/>
          </p:nvPr>
        </p:nvSpPr>
        <p:spPr>
          <a:xfrm>
            <a:off x="711482" y="516934"/>
            <a:ext cx="10508768" cy="718667"/>
          </a:xfrm>
        </p:spPr>
        <p:txBody>
          <a:bodyPr>
            <a:noAutofit/>
          </a:bodyPr>
          <a:lstStyle/>
          <a:p>
            <a:r>
              <a:rPr lang="en-AU" dirty="0"/>
              <a:t>What is a Budget?</a:t>
            </a:r>
            <a:endParaRPr lang="en-GB" dirty="0"/>
          </a:p>
        </p:txBody>
      </p:sp>
      <p:sp>
        <p:nvSpPr>
          <p:cNvPr id="8" name="TextBox 7"/>
          <p:cNvSpPr txBox="1"/>
          <p:nvPr/>
        </p:nvSpPr>
        <p:spPr>
          <a:xfrm>
            <a:off x="449179" y="1363580"/>
            <a:ext cx="6657473" cy="4924425"/>
          </a:xfrm>
          <a:prstGeom prst="rect">
            <a:avLst/>
          </a:prstGeom>
          <a:noFill/>
        </p:spPr>
        <p:txBody>
          <a:bodyPr wrap="square" rtlCol="0">
            <a:spAutoFit/>
          </a:bodyPr>
          <a:lstStyle/>
          <a:p>
            <a:pPr>
              <a:spcAft>
                <a:spcPts val="1200"/>
              </a:spcAft>
            </a:pPr>
            <a:r>
              <a:rPr lang="en-AU" sz="3200" b="1" dirty="0">
                <a:solidFill>
                  <a:srgbClr val="454347"/>
                </a:solidFill>
              </a:rPr>
              <a:t>A budget is telling your money where to go, instead of wondering where it went.</a:t>
            </a:r>
          </a:p>
          <a:p>
            <a:pPr>
              <a:spcAft>
                <a:spcPts val="1200"/>
              </a:spcAft>
            </a:pPr>
            <a:endParaRPr lang="en-AU" sz="2400" dirty="0" smtClean="0">
              <a:solidFill>
                <a:srgbClr val="454347"/>
              </a:solidFill>
            </a:endParaRPr>
          </a:p>
          <a:p>
            <a:pPr>
              <a:spcAft>
                <a:spcPts val="1200"/>
              </a:spcAft>
            </a:pPr>
            <a:r>
              <a:rPr lang="en-AU" sz="2400" dirty="0" smtClean="0">
                <a:solidFill>
                  <a:srgbClr val="454347"/>
                </a:solidFill>
              </a:rPr>
              <a:t>The </a:t>
            </a:r>
            <a:r>
              <a:rPr lang="en-AU" sz="2400" dirty="0">
                <a:solidFill>
                  <a:srgbClr val="454347"/>
                </a:solidFill>
              </a:rPr>
              <a:t>council sets the budget for the year</a:t>
            </a:r>
            <a:r>
              <a:rPr lang="en-AU" sz="2400" dirty="0" smtClean="0">
                <a:solidFill>
                  <a:srgbClr val="454347"/>
                </a:solidFill>
              </a:rPr>
              <a:t>.</a:t>
            </a:r>
          </a:p>
          <a:p>
            <a:pPr>
              <a:spcAft>
                <a:spcPts val="1200"/>
              </a:spcAft>
            </a:pPr>
            <a:endParaRPr lang="en-AU" sz="2400" dirty="0">
              <a:solidFill>
                <a:srgbClr val="454347"/>
              </a:solidFill>
            </a:endParaRPr>
          </a:p>
          <a:p>
            <a:pPr>
              <a:spcAft>
                <a:spcPts val="1200"/>
              </a:spcAft>
            </a:pPr>
            <a:r>
              <a:rPr lang="en-AU" sz="2400" dirty="0">
                <a:solidFill>
                  <a:srgbClr val="454347"/>
                </a:solidFill>
              </a:rPr>
              <a:t>A budget is a plan (or estimate) of how much money the council expects to receive and </a:t>
            </a:r>
            <a:r>
              <a:rPr lang="en-AU" sz="2400" dirty="0" smtClean="0">
                <a:solidFill>
                  <a:srgbClr val="454347"/>
                </a:solidFill>
              </a:rPr>
              <a:t>spend. </a:t>
            </a:r>
            <a:endParaRPr lang="en-AU" sz="2400" dirty="0">
              <a:solidFill>
                <a:srgbClr val="454347"/>
              </a:solidFill>
            </a:endParaRPr>
          </a:p>
          <a:p>
            <a:pPr>
              <a:spcAft>
                <a:spcPts val="1200"/>
              </a:spcAft>
            </a:pPr>
            <a:endParaRPr lang="en-AU" sz="2400" dirty="0">
              <a:solidFill>
                <a:srgbClr val="454347"/>
              </a:solidFill>
            </a:endParaRPr>
          </a:p>
        </p:txBody>
      </p:sp>
      <p:pic>
        <p:nvPicPr>
          <p:cNvPr id="4" name="Picture 3">
            <a:extLst>
              <a:ext uri="{FF2B5EF4-FFF2-40B4-BE49-F238E27FC236}">
                <a16:creationId xmlns:a16="http://schemas.microsoft.com/office/drawing/2014/main" id="{C4A3BBC1-5569-4DC0-9A80-8FE4FC441F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168058" y="153480"/>
            <a:ext cx="4812349" cy="4579563"/>
          </a:xfrm>
          <a:prstGeom prst="rect">
            <a:avLst/>
          </a:prstGeom>
        </p:spPr>
      </p:pic>
    </p:spTree>
    <p:extLst>
      <p:ext uri="{BB962C8B-B14F-4D97-AF65-F5344CB8AC3E}">
        <p14:creationId xmlns:p14="http://schemas.microsoft.com/office/powerpoint/2010/main" val="253302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308" y="667644"/>
            <a:ext cx="11641692" cy="718667"/>
          </a:xfrm>
        </p:spPr>
        <p:txBody>
          <a:bodyPr/>
          <a:lstStyle/>
          <a:p>
            <a:r>
              <a:rPr lang="en-AU" dirty="0"/>
              <a:t>What is council’s role in the budget process?</a:t>
            </a:r>
            <a:br>
              <a:rPr lang="en-AU" dirty="0"/>
            </a:br>
            <a:r>
              <a:rPr lang="en-AU" dirty="0"/>
              <a:t/>
            </a:r>
            <a:br>
              <a:rPr lang="en-AU" dirty="0"/>
            </a:br>
            <a:endParaRPr lang="en-AU" dirty="0"/>
          </a:p>
        </p:txBody>
      </p:sp>
      <p:sp>
        <p:nvSpPr>
          <p:cNvPr id="4" name="Content Placeholder 3"/>
          <p:cNvSpPr>
            <a:spLocks noGrp="1"/>
          </p:cNvSpPr>
          <p:nvPr>
            <p:ph idx="1"/>
          </p:nvPr>
        </p:nvSpPr>
        <p:spPr>
          <a:xfrm>
            <a:off x="750498" y="1565566"/>
            <a:ext cx="7510281" cy="4408312"/>
          </a:xfrm>
        </p:spPr>
        <p:txBody>
          <a:bodyPr>
            <a:normAutofit/>
          </a:bodyPr>
          <a:lstStyle/>
          <a:p>
            <a:r>
              <a:rPr lang="en-AU" sz="2400" b="1" dirty="0">
                <a:solidFill>
                  <a:schemeClr val="accent2"/>
                </a:solidFill>
              </a:rPr>
              <a:t>When considering the budget, the council must:</a:t>
            </a:r>
          </a:p>
          <a:p>
            <a:endParaRPr lang="en-AU" sz="2400" dirty="0"/>
          </a:p>
          <a:p>
            <a:pPr marL="685800" indent="-342900">
              <a:spcAft>
                <a:spcPts val="600"/>
              </a:spcAft>
              <a:buFont typeface="Arial" panose="020B0604020202020204" pitchFamily="34" charset="0"/>
              <a:buChar char="•"/>
            </a:pPr>
            <a:r>
              <a:rPr lang="en-AU" sz="2400" dirty="0">
                <a:solidFill>
                  <a:srgbClr val="454347"/>
                </a:solidFill>
              </a:rPr>
              <a:t>Make sure there is money in the budget set aside for council </a:t>
            </a:r>
            <a:r>
              <a:rPr lang="en-AU" sz="2400" dirty="0" smtClean="0">
                <a:solidFill>
                  <a:srgbClr val="454347"/>
                </a:solidFill>
              </a:rPr>
              <a:t>priorities, </a:t>
            </a:r>
            <a:r>
              <a:rPr lang="en-AU" sz="2400" dirty="0">
                <a:solidFill>
                  <a:srgbClr val="454347"/>
                </a:solidFill>
              </a:rPr>
              <a:t>as well as providing for business as usual</a:t>
            </a:r>
            <a:r>
              <a:rPr lang="en-AU" sz="2400" dirty="0" smtClean="0">
                <a:solidFill>
                  <a:srgbClr val="454347"/>
                </a:solidFill>
              </a:rPr>
              <a:t>.</a:t>
            </a:r>
            <a:endParaRPr lang="en-AU" sz="2400" dirty="0">
              <a:solidFill>
                <a:srgbClr val="454347"/>
              </a:solidFill>
            </a:endParaRPr>
          </a:p>
          <a:p>
            <a:pPr marL="685800" indent="-342900">
              <a:lnSpc>
                <a:spcPct val="100000"/>
              </a:lnSpc>
              <a:spcAft>
                <a:spcPts val="600"/>
              </a:spcAft>
              <a:buFont typeface="Arial" panose="020B0604020202020204" pitchFamily="34" charset="0"/>
              <a:buChar char="•"/>
            </a:pPr>
            <a:r>
              <a:rPr lang="en-AU" sz="2400" dirty="0"/>
              <a:t>Make sure that money going out will not </a:t>
            </a:r>
            <a:r>
              <a:rPr lang="en-AU" sz="2400" dirty="0" smtClean="0"/>
              <a:t>exceed money </a:t>
            </a:r>
            <a:r>
              <a:rPr lang="en-AU" sz="2400" dirty="0"/>
              <a:t>coming in</a:t>
            </a:r>
            <a:r>
              <a:rPr lang="en-AU" sz="2400" dirty="0">
                <a:solidFill>
                  <a:srgbClr val="454347"/>
                </a:solidFill>
              </a:rPr>
              <a:t>.* </a:t>
            </a:r>
          </a:p>
          <a:p>
            <a:pPr marL="685800" indent="-342900">
              <a:spcAft>
                <a:spcPts val="600"/>
              </a:spcAft>
              <a:buFont typeface="Arial" panose="020B0604020202020204" pitchFamily="34" charset="0"/>
              <a:buChar char="•"/>
            </a:pPr>
            <a:r>
              <a:rPr lang="en-AU" sz="2400" dirty="0" smtClean="0">
                <a:solidFill>
                  <a:srgbClr val="454347"/>
                </a:solidFill>
              </a:rPr>
              <a:t>Review the budget at least twice a year. </a:t>
            </a:r>
            <a:endParaRPr lang="en-AU" sz="2400" dirty="0">
              <a:solidFill>
                <a:srgbClr val="454347"/>
              </a:solidFill>
            </a:endParaRPr>
          </a:p>
          <a:p>
            <a:pPr marL="685800" indent="-342900">
              <a:spcAft>
                <a:spcPts val="600"/>
              </a:spcAft>
              <a:buFont typeface="Arial" panose="020B0604020202020204" pitchFamily="34" charset="0"/>
              <a:buChar char="•"/>
            </a:pPr>
            <a:r>
              <a:rPr lang="en-AU" sz="2400" dirty="0"/>
              <a:t>Finalise and approve the annual budget before </a:t>
            </a:r>
            <a:br>
              <a:rPr lang="en-AU" sz="2400" dirty="0"/>
            </a:br>
            <a:r>
              <a:rPr lang="en-AU" sz="2400" b="1" dirty="0"/>
              <a:t>30 June </a:t>
            </a:r>
            <a:r>
              <a:rPr lang="en-AU" sz="2400" dirty="0"/>
              <a:t>each year. </a:t>
            </a:r>
          </a:p>
          <a:p>
            <a:pPr marL="342900">
              <a:spcAft>
                <a:spcPts val="600"/>
              </a:spcAft>
            </a:pPr>
            <a:endParaRPr lang="en-AU" sz="2400" dirty="0">
              <a:solidFill>
                <a:srgbClr val="454347"/>
              </a:solidFill>
            </a:endParaRPr>
          </a:p>
          <a:p>
            <a:pPr marL="342900"/>
            <a:endParaRPr lang="en-AU" dirty="0"/>
          </a:p>
          <a:p>
            <a:endParaRPr lang="en-AU" sz="2400" dirty="0"/>
          </a:p>
        </p:txBody>
      </p:sp>
      <p:sp>
        <p:nvSpPr>
          <p:cNvPr id="5" name="Content Placeholder 3"/>
          <p:cNvSpPr txBox="1">
            <a:spLocks/>
          </p:cNvSpPr>
          <p:nvPr/>
        </p:nvSpPr>
        <p:spPr>
          <a:xfrm>
            <a:off x="237995" y="3231271"/>
            <a:ext cx="8780745" cy="4408312"/>
          </a:xfrm>
          <a:prstGeom prst="rect">
            <a:avLst/>
          </a:prstGeom>
        </p:spPr>
        <p:txBody>
          <a:bodyPr tIns="0">
            <a:normAutofit/>
          </a:bodyPr>
          <a:lstStyle>
            <a:lvl1pPr marL="0" indent="0" algn="l" defTabSz="914400" rtl="0" eaLnBrk="1" latinLnBrk="0" hangingPunct="1">
              <a:lnSpc>
                <a:spcPts val="2662"/>
              </a:lnSpc>
              <a:spcBef>
                <a:spcPts val="0"/>
              </a:spcBef>
              <a:buFont typeface="Arial" panose="020B0604020202020204" pitchFamily="34" charset="0"/>
              <a:buNone/>
              <a:defRPr sz="2396" kern="1200">
                <a:solidFill>
                  <a:srgbClr val="454347"/>
                </a:solidFill>
                <a:latin typeface="+mn-lt"/>
                <a:ea typeface="Lato Light" panose="020F0502020204030203" pitchFamily="34" charset="0"/>
                <a:cs typeface="Lato Light" panose="020F0502020204030203" pitchFamily="34" charset="0"/>
              </a:defRPr>
            </a:lvl1pPr>
            <a:lvl2pPr marL="951387" indent="-3429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559875" indent="-342900" algn="l" defTabSz="914400" rtl="0" eaLnBrk="1" latinLnBrk="0" hangingPunct="1">
              <a:lnSpc>
                <a:spcPct val="90000"/>
              </a:lnSpc>
              <a:spcBef>
                <a:spcPts val="500"/>
              </a:spcBef>
              <a:buFont typeface="Arial" panose="020B0604020202020204" pitchFamily="34" charset="0"/>
              <a:buChar char="•"/>
              <a:defRPr sz="2000" kern="1200">
                <a:solidFill>
                  <a:srgbClr val="454347"/>
                </a:solidFill>
                <a:latin typeface="+mn-lt"/>
                <a:ea typeface="+mn-ea"/>
                <a:cs typeface="+mn-cs"/>
              </a:defRPr>
            </a:lvl3pPr>
            <a:lvl4pPr marL="2111212"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719700" indent="-285750" algn="l" defTabSz="914400" rtl="0" eaLnBrk="1" latinLnBrk="0" hangingPunct="1">
              <a:lnSpc>
                <a:spcPct val="90000"/>
              </a:lnSpc>
              <a:spcBef>
                <a:spcPts val="500"/>
              </a:spcBef>
              <a:buFont typeface="Arial" panose="020B0604020202020204" pitchFamily="34" charset="0"/>
              <a:buChar char="•"/>
              <a:defRPr sz="1800" kern="1200">
                <a:solidFill>
                  <a:srgbClr val="4543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2400" dirty="0"/>
          </a:p>
          <a:p>
            <a:endParaRPr lang="en-AU" sz="2400" dirty="0"/>
          </a:p>
        </p:txBody>
      </p:sp>
      <p:pic>
        <p:nvPicPr>
          <p:cNvPr id="7" name="Picture 6" descr="Text&#10;&#10;Description automatically generated with medium confidence">
            <a:extLst>
              <a:ext uri="{FF2B5EF4-FFF2-40B4-BE49-F238E27FC236}">
                <a16:creationId xmlns:a16="http://schemas.microsoft.com/office/drawing/2014/main" id="{D6C1C96B-B1D4-4B60-BC76-678AAB20208F}"/>
              </a:ext>
            </a:extLst>
          </p:cNvPr>
          <p:cNvPicPr>
            <a:picLocks noChangeAspect="1"/>
          </p:cNvPicPr>
          <p:nvPr/>
        </p:nvPicPr>
        <p:blipFill rotWithShape="1">
          <a:blip r:embed="rId3">
            <a:extLst>
              <a:ext uri="{28A0092B-C50C-407E-A947-70E740481C1C}">
                <a14:useLocalDpi xmlns:a14="http://schemas.microsoft.com/office/drawing/2010/main" val="0"/>
              </a:ext>
            </a:extLst>
          </a:blip>
          <a:srcRect l="19464" t="117" r="13872" b="-4834"/>
          <a:stretch/>
        </p:blipFill>
        <p:spPr>
          <a:xfrm>
            <a:off x="8260779" y="2145237"/>
            <a:ext cx="3693226" cy="3290190"/>
          </a:xfrm>
          <a:prstGeom prst="rect">
            <a:avLst/>
          </a:prstGeom>
        </p:spPr>
      </p:pic>
    </p:spTree>
    <p:extLst>
      <p:ext uri="{BB962C8B-B14F-4D97-AF65-F5344CB8AC3E}">
        <p14:creationId xmlns:p14="http://schemas.microsoft.com/office/powerpoint/2010/main" val="344542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1000"/>
                                        <p:tgtEl>
                                          <p:spTgt spid="4">
                                            <p:txEl>
                                              <p:pRg st="3" end="3"/>
                                            </p:txEl>
                                          </p:spTgt>
                                        </p:tgtEl>
                                      </p:cBhvr>
                                    </p:animEffect>
                                    <p:anim calcmode="lin" valueType="num">
                                      <p:cBhvr>
                                        <p:cTn id="1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1000"/>
                                        <p:tgtEl>
                                          <p:spTgt spid="4">
                                            <p:txEl>
                                              <p:pRg st="4" end="4"/>
                                            </p:txEl>
                                          </p:spTgt>
                                        </p:tgtEl>
                                      </p:cBhvr>
                                    </p:animEffect>
                                    <p:anim calcmode="lin" valueType="num">
                                      <p:cBhvr>
                                        <p:cTn id="20"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Effect transition="in" filter="fade">
                                      <p:cBhvr>
                                        <p:cTn id="25" dur="1000"/>
                                        <p:tgtEl>
                                          <p:spTgt spid="4">
                                            <p:txEl>
                                              <p:pRg st="5" end="5"/>
                                            </p:txEl>
                                          </p:spTgt>
                                        </p:tgtEl>
                                      </p:cBhvr>
                                    </p:animEffect>
                                    <p:anim calcmode="lin" valueType="num">
                                      <p:cBhvr>
                                        <p:cTn id="26"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D894F092-1CD6-4C23-B74B-4C429F34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4">
            <a:extLst>
              <a:ext uri="{FF2B5EF4-FFF2-40B4-BE49-F238E27FC236}">
                <a16:creationId xmlns:a16="http://schemas.microsoft.com/office/drawing/2014/main" id="{B4907A4A-CE5B-4D75-BBB6-26BF5017B53B}"/>
              </a:ext>
            </a:extLst>
          </p:cNvPr>
          <p:cNvPicPr>
            <a:picLocks noChangeAspect="1"/>
          </p:cNvPicPr>
          <p:nvPr/>
        </p:nvPicPr>
        <p:blipFill rotWithShape="1">
          <a:blip r:embed="rId4"/>
          <a:srcRect l="1412" t="9530"/>
          <a:stretch/>
        </p:blipFill>
        <p:spPr>
          <a:xfrm>
            <a:off x="1021987" y="375192"/>
            <a:ext cx="6510570" cy="610761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FC8394E4-D0B7-4A5E-91E9-E64D55686522}"/>
              </a:ext>
            </a:extLst>
          </p:cNvPr>
          <p:cNvSpPr txBox="1"/>
          <p:nvPr/>
        </p:nvSpPr>
        <p:spPr>
          <a:xfrm>
            <a:off x="7952282" y="1259613"/>
            <a:ext cx="3635115" cy="4524315"/>
          </a:xfrm>
          <a:prstGeom prst="rect">
            <a:avLst/>
          </a:prstGeom>
          <a:noFill/>
        </p:spPr>
        <p:txBody>
          <a:bodyPr wrap="square" rtlCol="0">
            <a:spAutoFit/>
          </a:bodyPr>
          <a:lstStyle/>
          <a:p>
            <a:r>
              <a:rPr lang="en-AU" sz="2400" b="1" dirty="0">
                <a:solidFill>
                  <a:schemeClr val="bg1"/>
                </a:solidFill>
              </a:rPr>
              <a:t>Example budget</a:t>
            </a:r>
          </a:p>
          <a:p>
            <a:r>
              <a:rPr lang="en-AU" sz="2400" dirty="0">
                <a:solidFill>
                  <a:schemeClr val="bg1"/>
                </a:solidFill>
              </a:rPr>
              <a:t>A budget shows what the priorities are for council and how much money should be spent on them. </a:t>
            </a:r>
          </a:p>
          <a:p>
            <a:endParaRPr lang="en-AU" sz="2400" dirty="0">
              <a:solidFill>
                <a:schemeClr val="bg1"/>
              </a:solidFill>
            </a:endParaRPr>
          </a:p>
          <a:p>
            <a:r>
              <a:rPr lang="en-AU" sz="2400" dirty="0">
                <a:solidFill>
                  <a:schemeClr val="bg1"/>
                </a:solidFill>
              </a:rPr>
              <a:t>A budget is important because you can check the financial reports against it during the year to see if you are on track. </a:t>
            </a:r>
          </a:p>
          <a:p>
            <a:endParaRPr lang="en-AU" sz="2400" dirty="0" smtClean="0">
              <a:solidFill>
                <a:schemeClr val="bg1"/>
              </a:solidFill>
            </a:endParaRPr>
          </a:p>
        </p:txBody>
      </p:sp>
    </p:spTree>
    <p:extLst>
      <p:ext uri="{BB962C8B-B14F-4D97-AF65-F5344CB8AC3E}">
        <p14:creationId xmlns:p14="http://schemas.microsoft.com/office/powerpoint/2010/main" val="91151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8B59E0F-6D0C-4669-8098-125D910BB1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952263" y="518836"/>
            <a:ext cx="10508768" cy="718667"/>
          </a:xfrm>
        </p:spPr>
        <p:txBody>
          <a:bodyPr/>
          <a:lstStyle/>
          <a:p>
            <a:r>
              <a:rPr lang="en-AU" dirty="0">
                <a:solidFill>
                  <a:schemeClr val="bg1"/>
                </a:solidFill>
                <a:effectLst>
                  <a:outerShdw blurRad="50800" dist="38100" dir="2700000" algn="tl" rotWithShape="0">
                    <a:prstClr val="black">
                      <a:alpha val="40000"/>
                    </a:prstClr>
                  </a:outerShdw>
                </a:effectLst>
              </a:rPr>
              <a:t> How does council monitor the budget?</a:t>
            </a:r>
            <a:br>
              <a:rPr lang="en-AU" dirty="0">
                <a:solidFill>
                  <a:schemeClr val="bg1"/>
                </a:solidFill>
                <a:effectLst>
                  <a:outerShdw blurRad="50800" dist="38100" dir="2700000" algn="tl" rotWithShape="0">
                    <a:prstClr val="black">
                      <a:alpha val="40000"/>
                    </a:prstClr>
                  </a:outerShdw>
                </a:effectLst>
              </a:rPr>
            </a:br>
            <a:r>
              <a:rPr lang="en-AU" dirty="0">
                <a:solidFill>
                  <a:schemeClr val="bg1"/>
                </a:solidFill>
                <a:effectLst>
                  <a:outerShdw blurRad="50800" dist="38100" dir="2700000" algn="tl" rotWithShape="0">
                    <a:prstClr val="black">
                      <a:alpha val="40000"/>
                    </a:prstClr>
                  </a:outerShdw>
                </a:effectLst>
              </a:rPr>
              <a:t/>
            </a:r>
            <a:br>
              <a:rPr lang="en-AU" dirty="0">
                <a:solidFill>
                  <a:schemeClr val="bg1"/>
                </a:solidFill>
                <a:effectLst>
                  <a:outerShdw blurRad="50800" dist="38100" dir="2700000" algn="tl" rotWithShape="0">
                    <a:prstClr val="black">
                      <a:alpha val="40000"/>
                    </a:prstClr>
                  </a:outerShdw>
                </a:effectLst>
              </a:rPr>
            </a:br>
            <a:endParaRPr lang="en-AU" dirty="0">
              <a:solidFill>
                <a:schemeClr val="bg1"/>
              </a:solidFill>
              <a:effectLst>
                <a:outerShdw blurRad="50800" dist="38100" dir="2700000" algn="tl" rotWithShape="0">
                  <a:prstClr val="black">
                    <a:alpha val="40000"/>
                  </a:prstClr>
                </a:outerShdw>
              </a:effectLst>
            </a:endParaRPr>
          </a:p>
        </p:txBody>
      </p:sp>
      <p:grpSp>
        <p:nvGrpSpPr>
          <p:cNvPr id="2" name="Group 1"/>
          <p:cNvGrpSpPr/>
          <p:nvPr/>
        </p:nvGrpSpPr>
        <p:grpSpPr>
          <a:xfrm>
            <a:off x="1229248" y="1586974"/>
            <a:ext cx="9478807" cy="3692689"/>
            <a:chOff x="1180842" y="1637774"/>
            <a:chExt cx="9478807" cy="3692689"/>
          </a:xfrm>
        </p:grpSpPr>
        <p:sp>
          <p:nvSpPr>
            <p:cNvPr id="7" name="Rounded Rectangle 6"/>
            <p:cNvSpPr/>
            <p:nvPr/>
          </p:nvSpPr>
          <p:spPr>
            <a:xfrm>
              <a:off x="1180842" y="1637774"/>
              <a:ext cx="9478807" cy="369268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561645" y="1807139"/>
              <a:ext cx="8515805" cy="1569660"/>
            </a:xfrm>
            <a:prstGeom prst="rect">
              <a:avLst/>
            </a:prstGeom>
          </p:spPr>
          <p:txBody>
            <a:bodyPr wrap="square">
              <a:spAutoFit/>
            </a:bodyPr>
            <a:lstStyle/>
            <a:p>
              <a:pPr lvl="0">
                <a:defRPr/>
              </a:pPr>
              <a:r>
                <a:rPr lang="en-AU" sz="2400" dirty="0">
                  <a:solidFill>
                    <a:srgbClr val="454347"/>
                  </a:solidFill>
                </a:rPr>
                <a:t>The council will consider the financial report at every council meeting. Council’s role is to ensure that the money spent and </a:t>
              </a:r>
              <a:r>
                <a:rPr lang="en-AU" sz="2400">
                  <a:solidFill>
                    <a:srgbClr val="454347"/>
                  </a:solidFill>
                </a:rPr>
                <a:t>money </a:t>
              </a:r>
              <a:r>
                <a:rPr lang="en-AU" sz="2400" smtClean="0">
                  <a:solidFill>
                    <a:srgbClr val="454347"/>
                  </a:solidFill>
                </a:rPr>
                <a:t>coming in </a:t>
              </a:r>
              <a:r>
                <a:rPr lang="en-AU" sz="2400" dirty="0">
                  <a:solidFill>
                    <a:srgbClr val="454347"/>
                  </a:solidFill>
                </a:rPr>
                <a:t>is on track. </a:t>
              </a:r>
            </a:p>
            <a:p>
              <a:pPr lvl="0">
                <a:defRPr/>
              </a:pPr>
              <a:endParaRPr lang="en-AU" sz="2400" dirty="0">
                <a:solidFill>
                  <a:srgbClr val="454347"/>
                </a:solidFill>
              </a:endParaRPr>
            </a:p>
          </p:txBody>
        </p:sp>
      </p:grpSp>
      <p:pic>
        <p:nvPicPr>
          <p:cNvPr id="12" name="Picture 11">
            <a:extLst>
              <a:ext uri="{FF2B5EF4-FFF2-40B4-BE49-F238E27FC236}">
                <a16:creationId xmlns:a16="http://schemas.microsoft.com/office/drawing/2014/main" id="{2EF1A02A-7B26-4000-9A57-312AF6785B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rot="21337285">
            <a:off x="5393865" y="2153722"/>
            <a:ext cx="9848778" cy="5539937"/>
          </a:xfrm>
          <a:prstGeom prst="rect">
            <a:avLst/>
          </a:prstGeom>
        </p:spPr>
      </p:pic>
      <p:sp>
        <p:nvSpPr>
          <p:cNvPr id="14" name="TextBox 13">
            <a:extLst>
              <a:ext uri="{FF2B5EF4-FFF2-40B4-BE49-F238E27FC236}">
                <a16:creationId xmlns:a16="http://schemas.microsoft.com/office/drawing/2014/main" id="{5C0D0A68-80AF-4CAC-8E47-99CB202D62C8}"/>
              </a:ext>
            </a:extLst>
          </p:cNvPr>
          <p:cNvSpPr txBox="1"/>
          <p:nvPr/>
        </p:nvSpPr>
        <p:spPr>
          <a:xfrm>
            <a:off x="1610051" y="3102501"/>
            <a:ext cx="7279116" cy="1938992"/>
          </a:xfrm>
          <a:prstGeom prst="rect">
            <a:avLst/>
          </a:prstGeom>
          <a:noFill/>
        </p:spPr>
        <p:txBody>
          <a:bodyPr wrap="square">
            <a:spAutoFit/>
          </a:bodyPr>
          <a:lstStyle/>
          <a:p>
            <a:pPr lvl="0">
              <a:defRPr/>
            </a:pPr>
            <a:r>
              <a:rPr lang="en-AU" sz="2400" dirty="0">
                <a:solidFill>
                  <a:srgbClr val="454347"/>
                </a:solidFill>
              </a:rPr>
              <a:t>If there is a big difference between the amounts in the financial reports and the amounts in the budget (this is called the </a:t>
            </a:r>
            <a:r>
              <a:rPr lang="en-AU" sz="2400" b="1" dirty="0">
                <a:solidFill>
                  <a:srgbClr val="454347"/>
                </a:solidFill>
              </a:rPr>
              <a:t>variance</a:t>
            </a:r>
            <a:r>
              <a:rPr lang="en-AU" sz="2400" dirty="0" smtClean="0">
                <a:solidFill>
                  <a:srgbClr val="454347"/>
                </a:solidFill>
              </a:rPr>
              <a:t>) this should be explained in the financial reports and councillors </a:t>
            </a:r>
            <a:r>
              <a:rPr lang="en-AU" sz="2400" dirty="0">
                <a:solidFill>
                  <a:srgbClr val="454347"/>
                </a:solidFill>
              </a:rPr>
              <a:t>should </a:t>
            </a:r>
            <a:r>
              <a:rPr lang="en-AU" sz="2400" dirty="0" smtClean="0">
                <a:solidFill>
                  <a:srgbClr val="454347"/>
                </a:solidFill>
              </a:rPr>
              <a:t>ask questions to understand why. </a:t>
            </a:r>
            <a:endParaRPr lang="en-AU" sz="2400" dirty="0">
              <a:solidFill>
                <a:srgbClr val="454347"/>
              </a:solidFill>
            </a:endParaRPr>
          </a:p>
        </p:txBody>
      </p:sp>
    </p:spTree>
    <p:extLst>
      <p:ext uri="{BB962C8B-B14F-4D97-AF65-F5344CB8AC3E}">
        <p14:creationId xmlns:p14="http://schemas.microsoft.com/office/powerpoint/2010/main" val="11809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ection 1 - Title and general content with Arafura Blue">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D9CCE48D-EB73-4A9F-A259-2E7D6890D0F8}"/>
    </a:ext>
  </a:extLst>
</a:theme>
</file>

<file path=ppt/theme/theme2.xml><?xml version="1.0" encoding="utf-8"?>
<a:theme xmlns:a="http://schemas.openxmlformats.org/drawingml/2006/main" name="Section 2 - Body content with secondary colours">
  <a:themeElements>
    <a:clrScheme name="NTG brand colours">
      <a:dk1>
        <a:srgbClr val="1F1F5F"/>
      </a:dk1>
      <a:lt1>
        <a:sysClr val="window" lastClr="FFFFFF"/>
      </a:lt1>
      <a:dk2>
        <a:srgbClr val="E35205"/>
      </a:dk2>
      <a:lt2>
        <a:srgbClr val="FFFFFF"/>
      </a:lt2>
      <a:accent1>
        <a:srgbClr val="C25062"/>
      </a:accent1>
      <a:accent2>
        <a:srgbClr val="127CC0"/>
      </a:accent2>
      <a:accent3>
        <a:srgbClr val="007E91"/>
      </a:accent3>
      <a:accent4>
        <a:srgbClr val="980044"/>
      </a:accent4>
      <a:accent5>
        <a:srgbClr val="845278"/>
      </a:accent5>
      <a:accent6>
        <a:srgbClr val="1E5E5E"/>
      </a:accent6>
      <a:hlink>
        <a:srgbClr val="0563C1"/>
      </a:hlink>
      <a:folHlink>
        <a:srgbClr val="8C4799"/>
      </a:folHlink>
    </a:clrScheme>
    <a:fontScheme name="NT Government brand">
      <a:majorFont>
        <a:latin typeface="Lato Semibold"/>
        <a:ea typeface=""/>
        <a:cs typeface=""/>
      </a:majorFont>
      <a:minorFont>
        <a:latin typeface="La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g-presentation.pptx" id="{364085E8-F4A7-45F6-8E7D-6536D26456C3}" vid="{9EC94548-6067-4964-8B0E-B1994A2CBE1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NTG presentation</Template>
  <TotalTime>34</TotalTime>
  <Words>3236</Words>
  <Application>Microsoft Office PowerPoint</Application>
  <PresentationFormat>Widescreen</PresentationFormat>
  <Paragraphs>401</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Lato</vt:lpstr>
      <vt:lpstr>Lato Light</vt:lpstr>
      <vt:lpstr>Lato Semibold</vt:lpstr>
      <vt:lpstr>Times New Roman</vt:lpstr>
      <vt:lpstr>Section 1 - Title and general content with Arafura Blue</vt:lpstr>
      <vt:lpstr>Section 2 - Body content with secondary colours</vt:lpstr>
      <vt:lpstr>PowerPoint Presentation</vt:lpstr>
      <vt:lpstr>Course overview</vt:lpstr>
      <vt:lpstr>Council finances overview</vt:lpstr>
      <vt:lpstr>Video introduction</vt:lpstr>
      <vt:lpstr>The Budget</vt:lpstr>
      <vt:lpstr>What is a Budget?</vt:lpstr>
      <vt:lpstr>What is council’s role in the budget process?  </vt:lpstr>
      <vt:lpstr>PowerPoint Presentation</vt:lpstr>
      <vt:lpstr> How does council monitor the budget?  </vt:lpstr>
      <vt:lpstr>The financial plan</vt:lpstr>
      <vt:lpstr>A financial plan  </vt:lpstr>
      <vt:lpstr>Checking on money matters</vt:lpstr>
      <vt:lpstr>Understanding the information  </vt:lpstr>
      <vt:lpstr>Financial Reports – Understanding the Information</vt:lpstr>
      <vt:lpstr>Income and Expenditure  Statement  </vt:lpstr>
      <vt:lpstr>PowerPoint Presentation</vt:lpstr>
      <vt:lpstr>The balance sheet  </vt:lpstr>
      <vt:lpstr>PowerPoint Presentation</vt:lpstr>
      <vt:lpstr>Keeping Council  finances on track</vt:lpstr>
      <vt:lpstr>Keeping money on track   </vt:lpstr>
      <vt:lpstr>Council Audit Committee</vt:lpstr>
      <vt:lpstr>Safeguards and checks</vt:lpstr>
      <vt:lpstr>Resources</vt:lpstr>
      <vt:lpstr>Quiz</vt:lpstr>
      <vt:lpstr>1. A budget shows: (Select one) </vt:lpstr>
      <vt:lpstr>2. Council has a role in: (Select all that apply)  </vt:lpstr>
      <vt:lpstr>3. Council must set out a plan for major projects, income and spending that goes for:</vt:lpstr>
      <vt:lpstr>4. What are the main things council members should look for in the financial reports?  (Select all that apply)  </vt:lpstr>
      <vt:lpstr>5. An income and expenditure statement shows if the council has made a profit or a loss? (Select one)   </vt:lpstr>
      <vt:lpstr>6. If the council has made a deficit, this is a good thing? (Select one)   </vt:lpstr>
      <vt:lpstr>7. If the council has lots of assets (buildings, equipment, motor cars, graders) the council is in a good position?</vt:lpstr>
      <vt:lpstr>8. What is shown on the balance sheet?</vt:lpstr>
      <vt:lpstr>9. What will support Council to monitor the finances?  (Select all that apply)</vt:lpstr>
      <vt:lpstr>10. The Audit committee of council look over financial management to make sure things are working well.  Who do they report to?</vt:lpstr>
      <vt:lpstr>Thank you</vt:lpstr>
    </vt:vector>
  </TitlesOfParts>
  <Company>Northern Territory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Northern Territory Government</dc:creator>
  <cp:lastModifiedBy>Linda Weatherhead</cp:lastModifiedBy>
  <cp:revision>5</cp:revision>
  <dcterms:created xsi:type="dcterms:W3CDTF">2022-08-02T02:01:07Z</dcterms:created>
  <dcterms:modified xsi:type="dcterms:W3CDTF">2022-10-20T03:16:18Z</dcterms:modified>
</cp:coreProperties>
</file>