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3" r:id="rId6"/>
  </p:sldMasterIdLst>
  <p:notesMasterIdLst>
    <p:notesMasterId r:id="rId24"/>
  </p:notesMasterIdLst>
  <p:handoutMasterIdLst>
    <p:handoutMasterId r:id="rId25"/>
  </p:handoutMasterIdLst>
  <p:sldIdLst>
    <p:sldId id="326" r:id="rId7"/>
    <p:sldId id="294" r:id="rId8"/>
    <p:sldId id="277" r:id="rId9"/>
    <p:sldId id="280" r:id="rId10"/>
    <p:sldId id="335" r:id="rId11"/>
    <p:sldId id="321" r:id="rId12"/>
    <p:sldId id="342" r:id="rId13"/>
    <p:sldId id="318" r:id="rId14"/>
    <p:sldId id="322" r:id="rId15"/>
    <p:sldId id="296" r:id="rId16"/>
    <p:sldId id="327" r:id="rId17"/>
    <p:sldId id="343" r:id="rId18"/>
    <p:sldId id="336" r:id="rId19"/>
    <p:sldId id="323" r:id="rId20"/>
    <p:sldId id="344" r:id="rId21"/>
    <p:sldId id="307" r:id="rId22"/>
    <p:sldId id="333" r:id="rId23"/>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agenda" id="{7EDDF8A8-7696-46D3-A45C-48D1A560C472}">
          <p14:sldIdLst>
            <p14:sldId id="326"/>
            <p14:sldId id="294"/>
            <p14:sldId id="277"/>
            <p14:sldId id="280"/>
            <p14:sldId id="335"/>
            <p14:sldId id="321"/>
            <p14:sldId id="342"/>
            <p14:sldId id="318"/>
            <p14:sldId id="322"/>
            <p14:sldId id="296"/>
            <p14:sldId id="327"/>
            <p14:sldId id="343"/>
            <p14:sldId id="336"/>
            <p14:sldId id="323"/>
            <p14:sldId id="344"/>
          </p14:sldIdLst>
        </p14:section>
        <p14:section name="Untitled Section" id="{742D85F9-1048-4000-BCE8-4E23CD32F6CC}">
          <p14:sldIdLst>
            <p14:sldId id="307"/>
            <p14:sldId id="333"/>
          </p14:sldIdLst>
        </p14:section>
      </p14:sectionLst>
    </p:ext>
    <p:ext uri="{EFAFB233-063F-42B5-8137-9DF3F51BA10A}">
      <p15:sldGuideLst xmlns:p15="http://schemas.microsoft.com/office/powerpoint/2012/main">
        <p15:guide id="1" orient="horz" pos="2160" userDrawn="1">
          <p15:clr>
            <a:srgbClr val="A4A3A4"/>
          </p15:clr>
        </p15:guide>
        <p15:guide id="2" pos="20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347"/>
    <a:srgbClr val="279FF1"/>
    <a:srgbClr val="0D7DC9"/>
    <a:srgbClr val="038ED3"/>
    <a:srgbClr val="0386DF"/>
    <a:srgbClr val="0281AE"/>
    <a:srgbClr val="038EB9"/>
    <a:srgbClr val="0F8DE3"/>
    <a:srgbClr val="00A7BC"/>
    <a:srgbClr val="93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5" autoAdjust="0"/>
    <p:restoredTop sz="94893" autoAdjust="0"/>
  </p:normalViewPr>
  <p:slideViewPr>
    <p:cSldViewPr snapToGrid="0">
      <p:cViewPr varScale="1">
        <p:scale>
          <a:sx n="77" d="100"/>
          <a:sy n="77" d="100"/>
        </p:scale>
        <p:origin x="486" y="84"/>
      </p:cViewPr>
      <p:guideLst>
        <p:guide orient="horz" pos="2160"/>
        <p:guide pos="2094"/>
      </p:guideLst>
    </p:cSldViewPr>
  </p:slideViewPr>
  <p:outlineViewPr>
    <p:cViewPr>
      <p:scale>
        <a:sx n="33" d="100"/>
        <a:sy n="33" d="100"/>
      </p:scale>
      <p:origin x="0" y="-2277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5" d="100"/>
          <a:sy n="55" d="100"/>
        </p:scale>
        <p:origin x="291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143" cy="513284"/>
          </a:xfrm>
          <a:prstGeom prst="rect">
            <a:avLst/>
          </a:prstGeom>
        </p:spPr>
        <p:txBody>
          <a:bodyPr vert="horz" lIns="94640" tIns="47320" rIns="94640" bIns="47320" rtlCol="0"/>
          <a:lstStyle>
            <a:lvl1pPr algn="l">
              <a:defRPr sz="1200"/>
            </a:lvl1pPr>
          </a:lstStyle>
          <a:p>
            <a:endParaRPr lang="en-AU"/>
          </a:p>
        </p:txBody>
      </p:sp>
      <p:sp>
        <p:nvSpPr>
          <p:cNvPr id="3" name="Date Placeholder 2"/>
          <p:cNvSpPr>
            <a:spLocks noGrp="1"/>
          </p:cNvSpPr>
          <p:nvPr>
            <p:ph type="dt" sz="quarter" idx="1"/>
          </p:nvPr>
        </p:nvSpPr>
        <p:spPr>
          <a:xfrm>
            <a:off x="4021503" y="0"/>
            <a:ext cx="3076143" cy="513284"/>
          </a:xfrm>
          <a:prstGeom prst="rect">
            <a:avLst/>
          </a:prstGeom>
        </p:spPr>
        <p:txBody>
          <a:bodyPr vert="horz" lIns="94640" tIns="47320" rIns="94640" bIns="47320" rtlCol="0"/>
          <a:lstStyle>
            <a:lvl1pPr algn="r">
              <a:defRPr sz="1200"/>
            </a:lvl1pPr>
          </a:lstStyle>
          <a:p>
            <a:fld id="{050CA1C6-B56F-407B-B083-8B76F564AC71}" type="datetimeFigureOut">
              <a:rPr lang="en-AU" smtClean="0"/>
              <a:t>28/07/2022</a:t>
            </a:fld>
            <a:endParaRPr lang="en-AU"/>
          </a:p>
        </p:txBody>
      </p:sp>
      <p:sp>
        <p:nvSpPr>
          <p:cNvPr id="4" name="Footer Placeholder 3"/>
          <p:cNvSpPr>
            <a:spLocks noGrp="1"/>
          </p:cNvSpPr>
          <p:nvPr>
            <p:ph type="ftr" sz="quarter" idx="2"/>
          </p:nvPr>
        </p:nvSpPr>
        <p:spPr>
          <a:xfrm>
            <a:off x="0" y="9721330"/>
            <a:ext cx="3076143" cy="513284"/>
          </a:xfrm>
          <a:prstGeom prst="rect">
            <a:avLst/>
          </a:prstGeom>
        </p:spPr>
        <p:txBody>
          <a:bodyPr vert="horz" lIns="94640" tIns="47320" rIns="94640" bIns="47320" rtlCol="0" anchor="b"/>
          <a:lstStyle>
            <a:lvl1pPr algn="l">
              <a:defRPr sz="1200"/>
            </a:lvl1pPr>
          </a:lstStyle>
          <a:p>
            <a:endParaRPr lang="en-AU"/>
          </a:p>
        </p:txBody>
      </p:sp>
      <p:sp>
        <p:nvSpPr>
          <p:cNvPr id="5" name="Slide Number Placeholder 4"/>
          <p:cNvSpPr>
            <a:spLocks noGrp="1"/>
          </p:cNvSpPr>
          <p:nvPr>
            <p:ph type="sldNum" sz="quarter" idx="3"/>
          </p:nvPr>
        </p:nvSpPr>
        <p:spPr>
          <a:xfrm>
            <a:off x="4021503" y="9721330"/>
            <a:ext cx="3076143" cy="513284"/>
          </a:xfrm>
          <a:prstGeom prst="rect">
            <a:avLst/>
          </a:prstGeom>
        </p:spPr>
        <p:txBody>
          <a:bodyPr vert="horz" lIns="94640" tIns="47320" rIns="94640" bIns="47320" rtlCol="0" anchor="b"/>
          <a:lstStyle>
            <a:lvl1pPr algn="r">
              <a:defRPr sz="1200"/>
            </a:lvl1pPr>
          </a:lstStyle>
          <a:p>
            <a:fld id="{8C1ABC8D-3B2F-4B79-BB50-E5D0EC963C20}" type="slidenum">
              <a:rPr lang="en-AU" smtClean="0"/>
              <a:t>‹#›</a:t>
            </a:fld>
            <a:endParaRPr lang="en-AU"/>
          </a:p>
        </p:txBody>
      </p:sp>
    </p:spTree>
    <p:extLst>
      <p:ext uri="{BB962C8B-B14F-4D97-AF65-F5344CB8AC3E}">
        <p14:creationId xmlns:p14="http://schemas.microsoft.com/office/powerpoint/2010/main" val="345239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143" cy="513284"/>
          </a:xfrm>
          <a:prstGeom prst="rect">
            <a:avLst/>
          </a:prstGeom>
        </p:spPr>
        <p:txBody>
          <a:bodyPr vert="horz" lIns="94640" tIns="47320" rIns="94640" bIns="47320" rtlCol="0"/>
          <a:lstStyle>
            <a:lvl1pPr algn="l">
              <a:defRPr sz="1200"/>
            </a:lvl1pPr>
          </a:lstStyle>
          <a:p>
            <a:endParaRPr lang="en-AU"/>
          </a:p>
        </p:txBody>
      </p:sp>
      <p:sp>
        <p:nvSpPr>
          <p:cNvPr id="3" name="Date Placeholder 2"/>
          <p:cNvSpPr>
            <a:spLocks noGrp="1"/>
          </p:cNvSpPr>
          <p:nvPr>
            <p:ph type="dt" idx="1"/>
          </p:nvPr>
        </p:nvSpPr>
        <p:spPr>
          <a:xfrm>
            <a:off x="4021503" y="0"/>
            <a:ext cx="3076143" cy="513284"/>
          </a:xfrm>
          <a:prstGeom prst="rect">
            <a:avLst/>
          </a:prstGeom>
        </p:spPr>
        <p:txBody>
          <a:bodyPr vert="horz" lIns="94640" tIns="47320" rIns="94640" bIns="47320" rtlCol="0"/>
          <a:lstStyle>
            <a:lvl1pPr algn="r">
              <a:defRPr sz="1200"/>
            </a:lvl1pPr>
          </a:lstStyle>
          <a:p>
            <a:fld id="{15108431-F5CD-4B8D-B69D-AC22F6298876}" type="datetimeFigureOut">
              <a:rPr lang="en-AU" smtClean="0"/>
              <a:t>28/07/2022</a:t>
            </a:fld>
            <a:endParaRPr lang="en-AU"/>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40" tIns="47320" rIns="94640" bIns="47320" rtlCol="0" anchor="ctr"/>
          <a:lstStyle/>
          <a:p>
            <a:endParaRPr lang="en-AU"/>
          </a:p>
        </p:txBody>
      </p:sp>
      <p:sp>
        <p:nvSpPr>
          <p:cNvPr id="5" name="Notes Placeholder 4"/>
          <p:cNvSpPr>
            <a:spLocks noGrp="1"/>
          </p:cNvSpPr>
          <p:nvPr>
            <p:ph type="body" sz="quarter" idx="3"/>
          </p:nvPr>
        </p:nvSpPr>
        <p:spPr>
          <a:xfrm>
            <a:off x="710262" y="4925235"/>
            <a:ext cx="5678778" cy="4029439"/>
          </a:xfrm>
          <a:prstGeom prst="rect">
            <a:avLst/>
          </a:prstGeom>
        </p:spPr>
        <p:txBody>
          <a:bodyPr vert="horz" lIns="94640" tIns="47320" rIns="94640" bIns="473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721330"/>
            <a:ext cx="3076143" cy="513284"/>
          </a:xfrm>
          <a:prstGeom prst="rect">
            <a:avLst/>
          </a:prstGeom>
        </p:spPr>
        <p:txBody>
          <a:bodyPr vert="horz" lIns="94640" tIns="47320" rIns="94640" bIns="47320" rtlCol="0" anchor="b"/>
          <a:lstStyle>
            <a:lvl1pPr algn="l">
              <a:defRPr sz="1200"/>
            </a:lvl1pPr>
          </a:lstStyle>
          <a:p>
            <a:endParaRPr lang="en-AU"/>
          </a:p>
        </p:txBody>
      </p:sp>
      <p:sp>
        <p:nvSpPr>
          <p:cNvPr id="7" name="Slide Number Placeholder 6"/>
          <p:cNvSpPr>
            <a:spLocks noGrp="1"/>
          </p:cNvSpPr>
          <p:nvPr>
            <p:ph type="sldNum" sz="quarter" idx="5"/>
          </p:nvPr>
        </p:nvSpPr>
        <p:spPr>
          <a:xfrm>
            <a:off x="4021503" y="9721330"/>
            <a:ext cx="3076143" cy="513284"/>
          </a:xfrm>
          <a:prstGeom prst="rect">
            <a:avLst/>
          </a:prstGeom>
        </p:spPr>
        <p:txBody>
          <a:bodyPr vert="horz" lIns="94640" tIns="47320" rIns="94640" bIns="47320" rtlCol="0" anchor="b"/>
          <a:lstStyle>
            <a:lvl1pPr algn="r">
              <a:defRPr sz="1200"/>
            </a:lvl1pPr>
          </a:lstStyle>
          <a:p>
            <a:fld id="{A620F803-147E-4009-B2C7-560ADCDC8DE9}" type="slidenum">
              <a:rPr lang="en-AU" smtClean="0"/>
              <a:t>‹#›</a:t>
            </a:fld>
            <a:endParaRPr lang="en-AU"/>
          </a:p>
        </p:txBody>
      </p:sp>
    </p:spTree>
    <p:extLst>
      <p:ext uri="{BB962C8B-B14F-4D97-AF65-F5344CB8AC3E}">
        <p14:creationId xmlns:p14="http://schemas.microsoft.com/office/powerpoint/2010/main" val="227020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a:t>
            </a:fld>
            <a:endParaRPr lang="en-AU"/>
          </a:p>
        </p:txBody>
      </p:sp>
    </p:spTree>
    <p:extLst>
      <p:ext uri="{BB962C8B-B14F-4D97-AF65-F5344CB8AC3E}">
        <p14:creationId xmlns:p14="http://schemas.microsoft.com/office/powerpoint/2010/main" val="1042492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relationship with the CEO is a crucial one and so should be nurtured.  Let the CEO do what </a:t>
            </a:r>
            <a:r>
              <a:rPr lang="en-AU" dirty="0"/>
              <a:t>s</a:t>
            </a:r>
            <a:r>
              <a:rPr lang="en-AU" dirty="0" smtClean="0"/>
              <a:t>he was employed to do.  The Council has its own important area of responsibility.</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10</a:t>
            </a:fld>
            <a:endParaRPr lang="en-AU"/>
          </a:p>
        </p:txBody>
      </p:sp>
    </p:spTree>
    <p:extLst>
      <p:ext uri="{BB962C8B-B14F-4D97-AF65-F5344CB8AC3E}">
        <p14:creationId xmlns:p14="http://schemas.microsoft.com/office/powerpoint/2010/main" val="129014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Ultimately council members will be judged by their interaction with the council community.  Being visible and accountable will enhance the reputation of council.</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11</a:t>
            </a:fld>
            <a:endParaRPr lang="en-AU"/>
          </a:p>
        </p:txBody>
      </p:sp>
    </p:spTree>
    <p:extLst>
      <p:ext uri="{BB962C8B-B14F-4D97-AF65-F5344CB8AC3E}">
        <p14:creationId xmlns:p14="http://schemas.microsoft.com/office/powerpoint/2010/main" val="258733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are another set of eyes and ears of the council and it is important that your bring matters of interest and concern to council.  Seek to have the matter included in the Council agenda and commission the CEO to provide back and option fo</a:t>
            </a:r>
            <a:r>
              <a:rPr lang="en-AU" dirty="0"/>
              <a:t>r</a:t>
            </a:r>
            <a:r>
              <a:rPr lang="en-AU" dirty="0" smtClean="0"/>
              <a:t> the Council to consider.   Will it fit within budget and strategic priorities?</a:t>
            </a:r>
          </a:p>
          <a:p>
            <a:endParaRPr lang="en-AU" dirty="0"/>
          </a:p>
          <a:p>
            <a:r>
              <a:rPr lang="en-AU" dirty="0" smtClean="0"/>
              <a:t>Where operational issues have been brought to your attention it is best to raise them with the CEO.</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12</a:t>
            </a:fld>
            <a:endParaRPr lang="en-AU"/>
          </a:p>
        </p:txBody>
      </p:sp>
    </p:spTree>
    <p:extLst>
      <p:ext uri="{BB962C8B-B14F-4D97-AF65-F5344CB8AC3E}">
        <p14:creationId xmlns:p14="http://schemas.microsoft.com/office/powerpoint/2010/main" val="1256346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13</a:t>
            </a:fld>
            <a:endParaRPr lang="en-AU"/>
          </a:p>
        </p:txBody>
      </p:sp>
    </p:spTree>
    <p:extLst>
      <p:ext uri="{BB962C8B-B14F-4D97-AF65-F5344CB8AC3E}">
        <p14:creationId xmlns:p14="http://schemas.microsoft.com/office/powerpoint/2010/main" val="2876855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62" y="4925234"/>
            <a:ext cx="5853735" cy="5101819"/>
          </a:xfrm>
        </p:spPr>
        <p:txBody>
          <a:bodyPr/>
          <a:lstStyle/>
          <a:p>
            <a:r>
              <a:rPr lang="en-AU" dirty="0"/>
              <a:t>The Central Coast Council went from a $65.4m surplus in 2016/17 to accumulated debt over the last four years in the order of $565 million.  </a:t>
            </a:r>
          </a:p>
          <a:p>
            <a:r>
              <a:rPr lang="en-AU" dirty="0"/>
              <a:t>Central Coast Council failure arose because of: </a:t>
            </a:r>
          </a:p>
          <a:p>
            <a:pPr marL="177451" indent="-177451">
              <a:buFont typeface="Arial" panose="020B0604020202020204" pitchFamily="34" charset="0"/>
              <a:buChar char="•"/>
            </a:pPr>
            <a:r>
              <a:rPr lang="en-AU" dirty="0"/>
              <a:t>Misuse of Council’s Restricted Reserves</a:t>
            </a:r>
          </a:p>
          <a:p>
            <a:pPr marL="177451" indent="-177451">
              <a:buFont typeface="Arial" panose="020B0604020202020204" pitchFamily="34" charset="0"/>
              <a:buChar char="•"/>
            </a:pPr>
            <a:r>
              <a:rPr lang="en-AU" dirty="0"/>
              <a:t>Failure to manage Council’s budget </a:t>
            </a:r>
          </a:p>
          <a:p>
            <a:pPr marL="177451" indent="-177451">
              <a:buFont typeface="Arial" panose="020B0604020202020204" pitchFamily="34" charset="0"/>
              <a:buChar char="•"/>
            </a:pPr>
            <a:endParaRPr lang="en-AU" dirty="0"/>
          </a:p>
          <a:p>
            <a:pPr lvl="0"/>
            <a:r>
              <a:rPr lang="en-AU" dirty="0"/>
              <a:t>The Council are now facing asset sales, further borrowing, rates and fee increases, the closing of services and facilities and a reduction in staff. </a:t>
            </a:r>
          </a:p>
          <a:p>
            <a:endParaRPr lang="en-AU" dirty="0"/>
          </a:p>
          <a:p>
            <a:r>
              <a:rPr lang="en-AU" dirty="0"/>
              <a:t>The Council provided 2 days notice to the NSW government that they were unable to pay their staff and it was only at this point that the tip of the iceberg was revealed</a:t>
            </a:r>
            <a:r>
              <a:rPr lang="en-AU" dirty="0" smtClean="0"/>
              <a:t>.</a:t>
            </a:r>
          </a:p>
          <a:p>
            <a:endParaRPr lang="en-AU" dirty="0"/>
          </a:p>
          <a:p>
            <a:r>
              <a:rPr lang="en-AU" dirty="0" smtClean="0"/>
              <a:t>The Council was suspended and an Administrator was appointed.  Rates have increased dramatically and the community is extremely angry at what happened.</a:t>
            </a:r>
            <a:endParaRPr lang="en-AU" dirty="0"/>
          </a:p>
          <a:p>
            <a:endParaRPr lang="en-AU" dirty="0"/>
          </a:p>
          <a:p>
            <a:r>
              <a:rPr lang="en-AU" dirty="0"/>
              <a:t>Financial reports are often complex, as are council funding and revenue arrangements. The Central Coast Councillors claimed they were unaware of the extent of the problem and did not have the information needed to fulfil their responsibilities. </a:t>
            </a:r>
            <a:r>
              <a:rPr lang="en-AU" dirty="0" smtClean="0"/>
              <a:t>However the Councillors are required to be properly informed to enable participation in the deliberations of the council and to ensure that public resources are used prudently.</a:t>
            </a:r>
          </a:p>
          <a:p>
            <a:endParaRPr lang="en-AU" dirty="0"/>
          </a:p>
          <a:p>
            <a:r>
              <a:rPr lang="en-AU" dirty="0" smtClean="0"/>
              <a:t>It was not that long ago that an  NT Council was suspended </a:t>
            </a:r>
            <a:r>
              <a:rPr lang="en-AU" dirty="0"/>
              <a:t>by the NTG for signing a $13.4m contract for a carpark without the funds to pay for it and without a subject to finance clause.  </a:t>
            </a:r>
            <a:r>
              <a:rPr lang="en-AU" dirty="0" smtClean="0"/>
              <a:t>The Council had dysfunctional </a:t>
            </a:r>
            <a:r>
              <a:rPr lang="en-AU" dirty="0"/>
              <a:t>because of breakdown in relationships, disrespectful and aggressive behaviour and lack of </a:t>
            </a:r>
            <a:r>
              <a:rPr lang="en-AU" dirty="0" smtClean="0"/>
              <a:t>trust</a:t>
            </a:r>
            <a:r>
              <a:rPr lang="en-AU" dirty="0"/>
              <a:t> </a:t>
            </a:r>
            <a:r>
              <a:rPr lang="en-AU" dirty="0" smtClean="0"/>
              <a:t>that shifted their focus away from their responsibilities.</a:t>
            </a:r>
            <a:endParaRPr lang="en-AU" dirty="0"/>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14</a:t>
            </a:fld>
            <a:endParaRPr lang="en-AU" dirty="0"/>
          </a:p>
        </p:txBody>
      </p:sp>
    </p:spTree>
    <p:extLst>
      <p:ext uri="{BB962C8B-B14F-4D97-AF65-F5344CB8AC3E}">
        <p14:creationId xmlns:p14="http://schemas.microsoft.com/office/powerpoint/2010/main" val="1919303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Central Coast Council went from a $65.4m surplus in 2016/17 to accumulated debt over the last four years in the order of $565 million.  </a:t>
            </a:r>
          </a:p>
          <a:p>
            <a:r>
              <a:rPr lang="en-AU" dirty="0"/>
              <a:t>Central Coast Council failure arose because of: </a:t>
            </a:r>
          </a:p>
          <a:p>
            <a:pPr marL="177451" indent="-177451">
              <a:buFont typeface="Arial" panose="020B0604020202020204" pitchFamily="34" charset="0"/>
              <a:buChar char="•"/>
            </a:pPr>
            <a:r>
              <a:rPr lang="en-AU" dirty="0"/>
              <a:t>Misuse of Council’s Restricted Reserves</a:t>
            </a:r>
          </a:p>
          <a:p>
            <a:pPr marL="177451" indent="-177451">
              <a:buFont typeface="Arial" panose="020B0604020202020204" pitchFamily="34" charset="0"/>
              <a:buChar char="•"/>
            </a:pPr>
            <a:r>
              <a:rPr lang="en-AU" dirty="0"/>
              <a:t>Failure to manage Council’s budget </a:t>
            </a:r>
            <a:endParaRPr lang="en-AU" dirty="0" smtClean="0"/>
          </a:p>
          <a:p>
            <a:pPr marL="177451" indent="-177451">
              <a:buFont typeface="Arial" panose="020B0604020202020204" pitchFamily="34" charset="0"/>
              <a:buChar char="•"/>
            </a:pPr>
            <a:endParaRPr lang="en-AU" dirty="0"/>
          </a:p>
          <a:p>
            <a:pPr lvl="0"/>
            <a:r>
              <a:rPr lang="en-AU" dirty="0" smtClean="0"/>
              <a:t>The </a:t>
            </a:r>
            <a:r>
              <a:rPr lang="en-AU" dirty="0"/>
              <a:t>Council are now facing asset sales, further borrowing, rates and fee increases, the closing of services and facilities and a reduction in staff. </a:t>
            </a:r>
          </a:p>
          <a:p>
            <a:endParaRPr lang="en-AU" dirty="0" smtClean="0"/>
          </a:p>
          <a:p>
            <a:r>
              <a:rPr lang="en-AU" dirty="0" smtClean="0"/>
              <a:t>The </a:t>
            </a:r>
            <a:r>
              <a:rPr lang="en-AU" dirty="0"/>
              <a:t>final report of the </a:t>
            </a:r>
            <a:r>
              <a:rPr lang="en-AU" dirty="0" smtClean="0"/>
              <a:t>Administrator recommended </a:t>
            </a:r>
            <a:r>
              <a:rPr lang="en-AU" dirty="0"/>
              <a:t>that the current councillors should not be returned to office and the elections for the Council be delayed to enable a formal inquiry to take place</a:t>
            </a:r>
            <a:r>
              <a:rPr lang="en-AU" dirty="0" smtClean="0"/>
              <a:t>. </a:t>
            </a:r>
          </a:p>
          <a:p>
            <a:endParaRPr lang="en-AU" dirty="0"/>
          </a:p>
          <a:p>
            <a:r>
              <a:rPr lang="en-AU" dirty="0" smtClean="0"/>
              <a:t>The Council provided 2 days notice to the NSW government that they were unable to pay their staff and it was only at this point that the tip of the iceberg was revealed.</a:t>
            </a:r>
          </a:p>
          <a:p>
            <a:endParaRPr lang="en-AU" dirty="0"/>
          </a:p>
          <a:p>
            <a:r>
              <a:rPr lang="en-AU" dirty="0" smtClean="0"/>
              <a:t>Financial reports are often complex, as are council funding and revenue arrangements. </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15</a:t>
            </a:fld>
            <a:endParaRPr lang="en-AU"/>
          </a:p>
        </p:txBody>
      </p:sp>
    </p:spTree>
    <p:extLst>
      <p:ext uri="{BB962C8B-B14F-4D97-AF65-F5344CB8AC3E}">
        <p14:creationId xmlns:p14="http://schemas.microsoft.com/office/powerpoint/2010/main" val="193479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16</a:t>
            </a:fld>
            <a:endParaRPr lang="en-AU"/>
          </a:p>
        </p:txBody>
      </p:sp>
    </p:spTree>
    <p:extLst>
      <p:ext uri="{BB962C8B-B14F-4D97-AF65-F5344CB8AC3E}">
        <p14:creationId xmlns:p14="http://schemas.microsoft.com/office/powerpoint/2010/main" val="239183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17</a:t>
            </a:fld>
            <a:endParaRPr lang="en-AU"/>
          </a:p>
        </p:txBody>
      </p:sp>
    </p:spTree>
    <p:extLst>
      <p:ext uri="{BB962C8B-B14F-4D97-AF65-F5344CB8AC3E}">
        <p14:creationId xmlns:p14="http://schemas.microsoft.com/office/powerpoint/2010/main" val="380619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a:t>
            </a:fld>
            <a:endParaRPr lang="en-AU"/>
          </a:p>
        </p:txBody>
      </p:sp>
    </p:spTree>
    <p:extLst>
      <p:ext uri="{BB962C8B-B14F-4D97-AF65-F5344CB8AC3E}">
        <p14:creationId xmlns:p14="http://schemas.microsoft.com/office/powerpoint/2010/main" val="283573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a:t>
            </a:fld>
            <a:endParaRPr lang="en-AU"/>
          </a:p>
        </p:txBody>
      </p:sp>
    </p:spTree>
    <p:extLst>
      <p:ext uri="{BB962C8B-B14F-4D97-AF65-F5344CB8AC3E}">
        <p14:creationId xmlns:p14="http://schemas.microsoft.com/office/powerpoint/2010/main" val="312213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62" y="4925234"/>
            <a:ext cx="5678778" cy="4163481"/>
          </a:xfrm>
        </p:spPr>
        <p:txBody>
          <a:bodyPr/>
          <a:lstStyle/>
          <a:p>
            <a:r>
              <a:rPr lang="en-AU" dirty="0" smtClean="0"/>
              <a:t>As representative you are a crucial link to the community and you will bring your own knowledge and experience to the positon.  </a:t>
            </a:r>
          </a:p>
          <a:p>
            <a:endParaRPr lang="en-AU" dirty="0"/>
          </a:p>
          <a:p>
            <a:r>
              <a:rPr lang="en-AU" dirty="0" smtClean="0"/>
              <a:t>However you have to set aside a mindset of being an employee, teacher, parent, carer, CEO or business owner.</a:t>
            </a:r>
          </a:p>
          <a:p>
            <a:endParaRPr lang="en-AU" dirty="0"/>
          </a:p>
          <a:p>
            <a:r>
              <a:rPr lang="en-AU" dirty="0" smtClean="0"/>
              <a:t>As a council member your role is one of governance and this is quite different.  You need to change how you think from problem solving and action, to having a broad overview and strategic approach to delivery community outcomes.</a:t>
            </a:r>
          </a:p>
          <a:p>
            <a:endParaRPr lang="en-AU" dirty="0"/>
          </a:p>
          <a:p>
            <a:r>
              <a:rPr lang="en-AU" dirty="0" smtClean="0"/>
              <a:t>The main focus areas for council are:  </a:t>
            </a:r>
          </a:p>
          <a:p>
            <a:pPr marL="177451" indent="-177451">
              <a:buFont typeface="Arial" panose="020B0604020202020204" pitchFamily="34" charset="0"/>
              <a:buChar char="•"/>
            </a:pPr>
            <a:r>
              <a:rPr lang="en-AU" dirty="0" smtClean="0"/>
              <a:t>Strategy</a:t>
            </a:r>
          </a:p>
          <a:p>
            <a:pPr marL="177451" indent="-177451">
              <a:buFont typeface="Arial" panose="020B0604020202020204" pitchFamily="34" charset="0"/>
              <a:buChar char="•"/>
            </a:pPr>
            <a:r>
              <a:rPr lang="en-AU" dirty="0" smtClean="0"/>
              <a:t>Risk and compliance</a:t>
            </a:r>
          </a:p>
          <a:p>
            <a:pPr marL="177451" indent="-177451">
              <a:buFont typeface="Arial" panose="020B0604020202020204" pitchFamily="34" charset="0"/>
              <a:buChar char="•"/>
            </a:pPr>
            <a:r>
              <a:rPr lang="en-AU" dirty="0" smtClean="0"/>
              <a:t>Policy</a:t>
            </a:r>
          </a:p>
          <a:p>
            <a:pPr marL="177451" indent="-177451">
              <a:buFont typeface="Arial" panose="020B0604020202020204" pitchFamily="34" charset="0"/>
              <a:buChar char="•"/>
            </a:pPr>
            <a:r>
              <a:rPr lang="en-AU" dirty="0" smtClean="0"/>
              <a:t>Access to resources, networking and communication</a:t>
            </a:r>
          </a:p>
          <a:p>
            <a:pPr marL="177451" indent="-177451">
              <a:buFont typeface="Arial" panose="020B0604020202020204" pitchFamily="34" charset="0"/>
              <a:buChar char="•"/>
            </a:pPr>
            <a:r>
              <a:rPr lang="en-AU" dirty="0" smtClean="0"/>
              <a:t>Oversight, support and development of the CEO</a:t>
            </a:r>
          </a:p>
          <a:p>
            <a:pPr marL="177451" indent="-177451">
              <a:buFont typeface="Arial" panose="020B0604020202020204" pitchFamily="34" charset="0"/>
              <a:buChar char="•"/>
            </a:pPr>
            <a:endParaRPr lang="en-AU" dirty="0"/>
          </a:p>
          <a:p>
            <a:r>
              <a:rPr lang="en-AU" dirty="0" smtClean="0"/>
              <a:t>A key piece of strategic work is currently being developed to support a well-governed, relevant and sustainable sector by 2030.  The 10 year strategy is out for consultation until the end of February.  We want to hear if the issues identified resonate with you?  Are they the focus of your meetings or are there different issues?</a:t>
            </a:r>
          </a:p>
          <a:p>
            <a:pPr marL="177451" indent="-177451">
              <a:buFont typeface="Arial" panose="020B0604020202020204" pitchFamily="34" charset="0"/>
              <a:buChar char="•"/>
            </a:pPr>
            <a:endParaRPr lang="en-AU" dirty="0"/>
          </a:p>
          <a:p>
            <a:pPr marL="177451" indent="-177451">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4</a:t>
            </a:fld>
            <a:endParaRPr lang="en-AU"/>
          </a:p>
        </p:txBody>
      </p:sp>
    </p:spTree>
    <p:extLst>
      <p:ext uri="{BB962C8B-B14F-4D97-AF65-F5344CB8AC3E}">
        <p14:creationId xmlns:p14="http://schemas.microsoft.com/office/powerpoint/2010/main" val="179758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396" y="4925234"/>
            <a:ext cx="6218510" cy="5211872"/>
          </a:xfrm>
        </p:spPr>
        <p:txBody>
          <a:bodyPr/>
          <a:lstStyle/>
          <a:p>
            <a:r>
              <a:rPr lang="en-AU" dirty="0" smtClean="0"/>
              <a:t>Elected members and staff have very different roles.  It is important that the overview role does not become an interference with how staff do their work. This is described as noses in, fingers out.  You need to know if things are humming along ok and if they are not then work with the CEO to support solutions.</a:t>
            </a:r>
          </a:p>
          <a:p>
            <a:endParaRPr lang="en-AU" dirty="0"/>
          </a:p>
          <a:p>
            <a:r>
              <a:rPr lang="en-AU" dirty="0" smtClean="0"/>
              <a:t>You will get complaints but refer them to your CEO, make sure there is a process for dealing with them, and that the feedback loop is closed.</a:t>
            </a:r>
          </a:p>
          <a:p>
            <a:endParaRPr lang="en-AU" dirty="0"/>
          </a:p>
          <a:p>
            <a:r>
              <a:rPr lang="en-AU" dirty="0"/>
              <a:t>The Council together must make </a:t>
            </a:r>
            <a:r>
              <a:rPr lang="en-AU" dirty="0" smtClean="0"/>
              <a:t>decisions </a:t>
            </a:r>
            <a:r>
              <a:rPr lang="en-AU" dirty="0"/>
              <a:t>in the best interests of </a:t>
            </a:r>
            <a:r>
              <a:rPr lang="en-AU" dirty="0" smtClean="0"/>
              <a:t>the whole </a:t>
            </a:r>
            <a:r>
              <a:rPr lang="en-AU" dirty="0"/>
              <a:t>community they </a:t>
            </a:r>
            <a:r>
              <a:rPr lang="en-AU" dirty="0" smtClean="0"/>
              <a:t>service, not on the basis of who complains loudest or who invests the most.  Being able to explain this and the reasons for decision will support better decision making and better understanding from your community.</a:t>
            </a:r>
            <a:endParaRPr lang="en-AU" dirty="0"/>
          </a:p>
          <a:p>
            <a:endParaRPr lang="en-AU" dirty="0" smtClean="0"/>
          </a:p>
          <a:p>
            <a:r>
              <a:rPr lang="en-AU" dirty="0" smtClean="0"/>
              <a:t>Elected members are individually accountable, but collectively responsible for council decisions.  This is one of the clear distinctions between council members and staff.  Staff are usually performing individual roles whereas council has a responsibility to act as a group. </a:t>
            </a:r>
          </a:p>
          <a:p>
            <a:endParaRPr lang="en-AU" dirty="0"/>
          </a:p>
          <a:p>
            <a:r>
              <a:rPr lang="en-AU" dirty="0" smtClean="0"/>
              <a:t>Remember that your council community see council as a whole and expect the parts of the council to work together.  It is a very different role from other spheres of government </a:t>
            </a:r>
            <a:r>
              <a:rPr lang="en-AU" dirty="0"/>
              <a:t> </a:t>
            </a:r>
            <a:r>
              <a:rPr lang="en-AU" dirty="0" smtClean="0"/>
              <a:t>where party politics and political lines guide decisions. Decision making will encompass a broad range of views and perspectives.  There is the challenge of coming to a group decision where there is a wide range of inputs but the understanding when you have got there that the spectrum of views and information has been canvassed in order to come up with the best decision possible. It is the reason why local government is the most trusted form of government.  </a:t>
            </a:r>
          </a:p>
          <a:p>
            <a:endParaRPr lang="en-AU" dirty="0"/>
          </a:p>
          <a:p>
            <a:r>
              <a:rPr lang="en-AU" dirty="0" smtClean="0"/>
              <a:t>Handout – Members v Managers</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5</a:t>
            </a:fld>
            <a:endParaRPr lang="en-AU"/>
          </a:p>
        </p:txBody>
      </p:sp>
    </p:spTree>
    <p:extLst>
      <p:ext uri="{BB962C8B-B14F-4D97-AF65-F5344CB8AC3E}">
        <p14:creationId xmlns:p14="http://schemas.microsoft.com/office/powerpoint/2010/main" val="154784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council should monitor the business of Council and plan for the functions.  The staff will then implement these within the broad directions of Council.  It is often a bit of a balancing act and so it is important that elected members set the priorities and make sure these are adequately resourced.</a:t>
            </a:r>
          </a:p>
          <a:p>
            <a:endParaRPr lang="en-AU" dirty="0"/>
          </a:p>
          <a:p>
            <a:r>
              <a:rPr lang="en-AU" dirty="0" smtClean="0"/>
              <a:t>The council inherits a foundation of  functions and finances.  New councillors will come in with new ideas and new priorities and the challenge is to embrace and consider these while working within the parameters of existing finances, inherited financial plans, budgets and projects and the business as usual roles of council that constituents expect.</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6</a:t>
            </a:fld>
            <a:endParaRPr lang="en-AU"/>
          </a:p>
        </p:txBody>
      </p:sp>
    </p:spTree>
    <p:extLst>
      <p:ext uri="{BB962C8B-B14F-4D97-AF65-F5344CB8AC3E}">
        <p14:creationId xmlns:p14="http://schemas.microsoft.com/office/powerpoint/2010/main" val="131054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laws and the active involvement of councils is important.  Animal control is a difficult one – people love their pets.  But the recent death in </a:t>
            </a:r>
            <a:r>
              <a:rPr lang="en-AU" dirty="0" err="1" smtClean="0"/>
              <a:t>Ntaria</a:t>
            </a:r>
            <a:r>
              <a:rPr lang="en-AU" dirty="0" smtClean="0"/>
              <a:t> really brought these issues to light. Are regulations the answer?  Some councils support the by-laws through vet visits and education around training pets.</a:t>
            </a:r>
          </a:p>
          <a:p>
            <a:endParaRPr lang="en-AU" dirty="0"/>
          </a:p>
          <a:p>
            <a:r>
              <a:rPr lang="en-AU" dirty="0" smtClean="0"/>
              <a:t>Similarly waste and environmental preservation are significant areas of council responsibility.</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7</a:t>
            </a:fld>
            <a:endParaRPr lang="en-AU"/>
          </a:p>
        </p:txBody>
      </p:sp>
    </p:spTree>
    <p:extLst>
      <p:ext uri="{BB962C8B-B14F-4D97-AF65-F5344CB8AC3E}">
        <p14:creationId xmlns:p14="http://schemas.microsoft.com/office/powerpoint/2010/main" val="119256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451" indent="-177451">
              <a:buFont typeface="Arial" panose="020B0604020202020204" pitchFamily="34" charset="0"/>
              <a:buChar char="•"/>
            </a:pPr>
            <a:r>
              <a:rPr lang="en-AU" dirty="0" smtClean="0"/>
              <a:t>Your job is to steer – to influence, guide and mentor.</a:t>
            </a:r>
          </a:p>
          <a:p>
            <a:pPr marL="177451" indent="-177451">
              <a:buFont typeface="Arial" panose="020B0604020202020204" pitchFamily="34" charset="0"/>
              <a:buChar char="•"/>
            </a:pPr>
            <a:endParaRPr lang="en-AU" dirty="0"/>
          </a:p>
          <a:p>
            <a:pPr marL="177451" indent="-177451">
              <a:buFont typeface="Arial" panose="020B0604020202020204" pitchFamily="34" charset="0"/>
              <a:buChar char="•"/>
            </a:pPr>
            <a:r>
              <a:rPr lang="en-AU" dirty="0" smtClean="0"/>
              <a:t>You need to have a good understanding of your community and how strategic planning and prioritisation by council will deliver the best outcomes.</a:t>
            </a:r>
          </a:p>
          <a:p>
            <a:pPr marL="177451" indent="-177451">
              <a:buFont typeface="Arial" panose="020B0604020202020204" pitchFamily="34" charset="0"/>
              <a:buChar char="•"/>
            </a:pPr>
            <a:endParaRPr lang="en-AU" dirty="0"/>
          </a:p>
          <a:p>
            <a:pPr marL="177451" indent="-177451">
              <a:buFont typeface="Arial" panose="020B0604020202020204" pitchFamily="34" charset="0"/>
              <a:buChar char="•"/>
            </a:pPr>
            <a:r>
              <a:rPr lang="en-AU" dirty="0" smtClean="0"/>
              <a:t>Effective councillors also need a clear understanding of the legal requirements and responsibilities of the role and the council and council’s financial position and projections.</a:t>
            </a:r>
          </a:p>
          <a:p>
            <a:pPr marL="177451" indent="-177451">
              <a:buFont typeface="Arial" panose="020B0604020202020204" pitchFamily="34" charset="0"/>
              <a:buChar char="•"/>
            </a:pPr>
            <a:endParaRPr lang="en-AU" dirty="0" smtClean="0"/>
          </a:p>
          <a:p>
            <a:pPr marL="177451" indent="-177451">
              <a:buFont typeface="Arial" panose="020B0604020202020204" pitchFamily="34" charset="0"/>
              <a:buChar char="•"/>
            </a:pPr>
            <a:r>
              <a:rPr lang="en-AU" dirty="0" smtClean="0"/>
              <a:t>The perceptions and reputation of council is important to tis effectiveness and so honesty and integrity are key areas.  In small communities these may be impacted by even perceived conflicts of interest and so it is important the council handles these things well.</a:t>
            </a:r>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8</a:t>
            </a:fld>
            <a:endParaRPr lang="en-AU"/>
          </a:p>
        </p:txBody>
      </p:sp>
    </p:spTree>
    <p:extLst>
      <p:ext uri="{BB962C8B-B14F-4D97-AF65-F5344CB8AC3E}">
        <p14:creationId xmlns:p14="http://schemas.microsoft.com/office/powerpoint/2010/main" val="200488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Chair’s role is fundamental to good decision making and an effective council.  However the Chair’s ability to do this is a product of the understanding and respect for the role for other members.</a:t>
            </a:r>
          </a:p>
          <a:p>
            <a:endParaRPr lang="en-AU" dirty="0"/>
          </a:p>
          <a:p>
            <a:r>
              <a:rPr lang="en-AU" dirty="0" smtClean="0"/>
              <a:t>While the Chair will promote standards it is up to individual members to maintain standards.</a:t>
            </a:r>
          </a:p>
          <a:p>
            <a:endParaRPr lang="en-AU" dirty="0"/>
          </a:p>
          <a:p>
            <a:r>
              <a:rPr lang="en-AU" dirty="0" smtClean="0"/>
              <a:t>The Chair has an important role in ensuring all voices are heard and therefore the decisions of council are based on a sound consideration of a variety of views.</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9</a:t>
            </a:fld>
            <a:endParaRPr lang="en-AU"/>
          </a:p>
        </p:txBody>
      </p:sp>
    </p:spTree>
    <p:extLst>
      <p:ext uri="{BB962C8B-B14F-4D97-AF65-F5344CB8AC3E}">
        <p14:creationId xmlns:p14="http://schemas.microsoft.com/office/powerpoint/2010/main" val="1693106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2"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13"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14"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1377459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with image">
    <p:bg>
      <p:bgPr>
        <a:solidFill>
          <a:schemeClr val="accent2"/>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2</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2</a:t>
            </a:r>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326974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961858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y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2"/>
                </a:solidFill>
              </a:defRPr>
            </a:lvl1pPr>
          </a:lstStyle>
          <a:p>
            <a:r>
              <a:rPr lang="en-US" dirty="0"/>
              <a:t>&lt;Heading&gt;</a:t>
            </a:r>
            <a:endParaRPr lang="en-AU" dirty="0"/>
          </a:p>
        </p:txBody>
      </p:sp>
    </p:spTree>
    <p:extLst>
      <p:ext uri="{BB962C8B-B14F-4D97-AF65-F5344CB8AC3E}">
        <p14:creationId xmlns:p14="http://schemas.microsoft.com/office/powerpoint/2010/main" val="7838285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p:bg>
      <p:bgPr>
        <a:solidFill>
          <a:schemeClr val="accent3"/>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dirty="0"/>
              <a:t>3</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3</a:t>
            </a:r>
          </a:p>
        </p:txBody>
      </p:sp>
    </p:spTree>
    <p:extLst>
      <p:ext uri="{BB962C8B-B14F-4D97-AF65-F5344CB8AC3E}">
        <p14:creationId xmlns:p14="http://schemas.microsoft.com/office/powerpoint/2010/main" val="371678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with image">
    <p:bg>
      <p:bgPr>
        <a:solidFill>
          <a:schemeClr val="accent3"/>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3</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3</a:t>
            </a:r>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260283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76590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l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3"/>
                </a:solidFill>
              </a:defRPr>
            </a:lvl1pPr>
          </a:lstStyle>
          <a:p>
            <a:r>
              <a:rPr lang="en-US" dirty="0"/>
              <a:t>&lt;Heading&gt;</a:t>
            </a:r>
            <a:endParaRPr lang="en-AU" dirty="0"/>
          </a:p>
        </p:txBody>
      </p:sp>
    </p:spTree>
    <p:extLst>
      <p:ext uri="{BB962C8B-B14F-4D97-AF65-F5344CB8AC3E}">
        <p14:creationId xmlns:p14="http://schemas.microsoft.com/office/powerpoint/2010/main" val="31409189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p:bg>
      <p:bgPr>
        <a:solidFill>
          <a:schemeClr val="accent4"/>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34350"/>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4</a:t>
            </a:r>
            <a:r>
              <a:rPr lang="en-US" spc="-90" dirty="0"/>
              <a:t> </a:t>
            </a:r>
            <a:r>
              <a:rPr lang="en-US" dirty="0"/>
              <a:t>heading</a:t>
            </a:r>
            <a:br>
              <a:rPr lang="en-US" dirty="0"/>
            </a:br>
            <a:r>
              <a:rPr lang="en-US" spc="-10" dirty="0"/>
              <a:t>second </a:t>
            </a:r>
            <a:r>
              <a:rPr lang="en-US" spc="-5" dirty="0"/>
              <a:t>line</a:t>
            </a:r>
            <a:endParaRPr spc="-5" dirty="0"/>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4</a:t>
            </a:r>
          </a:p>
        </p:txBody>
      </p:sp>
    </p:spTree>
    <p:extLst>
      <p:ext uri="{BB962C8B-B14F-4D97-AF65-F5344CB8AC3E}">
        <p14:creationId xmlns:p14="http://schemas.microsoft.com/office/powerpoint/2010/main" val="90232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with image">
    <p:bg>
      <p:bgPr>
        <a:solidFill>
          <a:schemeClr val="accent4"/>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4</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4</a:t>
            </a:r>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4277760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42323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3349422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ine Re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Tree>
    <p:extLst>
      <p:ext uri="{BB962C8B-B14F-4D97-AF65-F5344CB8AC3E}">
        <p14:creationId xmlns:p14="http://schemas.microsoft.com/office/powerpoint/2010/main" val="109873756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p:bg>
      <p:bgPr>
        <a:solidFill>
          <a:schemeClr val="accent5"/>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0" dirty="0"/>
              <a:t>5</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5</a:t>
            </a:r>
          </a:p>
        </p:txBody>
      </p:sp>
    </p:spTree>
    <p:extLst>
      <p:ext uri="{BB962C8B-B14F-4D97-AF65-F5344CB8AC3E}">
        <p14:creationId xmlns:p14="http://schemas.microsoft.com/office/powerpoint/2010/main" val="2071539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with image">
    <p:bg>
      <p:bgPr>
        <a:solidFill>
          <a:schemeClr val="accent5"/>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5</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5</a:t>
            </a:r>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241427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ep Mauv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5"/>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615589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ep Mauv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5"/>
                </a:solidFill>
              </a:defRPr>
            </a:lvl1pPr>
          </a:lstStyle>
          <a:p>
            <a:r>
              <a:rPr lang="en-US" dirty="0"/>
              <a:t>&lt;Heading&gt;</a:t>
            </a:r>
            <a:endParaRPr lang="en-AU" dirty="0"/>
          </a:p>
        </p:txBody>
      </p:sp>
    </p:spTree>
    <p:extLst>
      <p:ext uri="{BB962C8B-B14F-4D97-AF65-F5344CB8AC3E}">
        <p14:creationId xmlns:p14="http://schemas.microsoft.com/office/powerpoint/2010/main" val="91136672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p:bg>
      <p:bgPr>
        <a:solidFill>
          <a:schemeClr val="accent6"/>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5" dirty="0"/>
              <a:t>6</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6</a:t>
            </a:r>
          </a:p>
        </p:txBody>
      </p:sp>
    </p:spTree>
    <p:extLst>
      <p:ext uri="{BB962C8B-B14F-4D97-AF65-F5344CB8AC3E}">
        <p14:creationId xmlns:p14="http://schemas.microsoft.com/office/powerpoint/2010/main" val="763080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with image">
    <p:bg>
      <p:bgPr>
        <a:solidFill>
          <a:schemeClr val="accent6"/>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6</a:t>
            </a:r>
            <a:r>
              <a:rPr lang="en-US" spc="-90" dirty="0"/>
              <a:t> </a:t>
            </a:r>
            <a:r>
              <a:rPr lang="en-US" dirty="0"/>
              <a:t>heading</a:t>
            </a:r>
            <a:br>
              <a:rPr lang="en-US" dirty="0"/>
            </a:br>
            <a:r>
              <a:rPr lang="en-US" spc="-10" dirty="0"/>
              <a:t>second </a:t>
            </a:r>
            <a:r>
              <a:rPr lang="en-US" spc="-5" dirty="0"/>
              <a:t>line</a:t>
            </a:r>
            <a:endParaRPr spc="-5" dirty="0"/>
          </a:p>
        </p:txBody>
      </p:sp>
      <p:sp>
        <p:nvSpPr>
          <p:cNvPr id="11"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6</a:t>
            </a:r>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947975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ttle Gree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1E5E5E"/>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65879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ttle Gree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chemeClr val="accent6"/>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Tree>
    <p:extLst>
      <p:ext uri="{BB962C8B-B14F-4D97-AF65-F5344CB8AC3E}">
        <p14:creationId xmlns:p14="http://schemas.microsoft.com/office/powerpoint/2010/main" val="12806657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F1F5F"/>
                </a:solidFill>
              </a:defRPr>
            </a:lvl1pPr>
          </a:lstStyle>
          <a:p>
            <a:r>
              <a:rPr lang="en-US" dirty="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3089041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rafura Blue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dirty="0"/>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dirty="0"/>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dirty="0"/>
              <a:t>&lt;Heading&gt;</a:t>
            </a:r>
            <a:endParaRPr lang="en-AU" dirty="0"/>
          </a:p>
        </p:txBody>
      </p:sp>
      <p:pic>
        <p:nvPicPr>
          <p:cNvPr id="10" name="Picture 9"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15044691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136184" y="-1977950"/>
            <a:ext cx="15517696" cy="1551769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1 heading</a:t>
            </a:r>
            <a:br>
              <a:rPr lang="en-US" dirty="0"/>
            </a:br>
            <a:r>
              <a:rPr lang="en-US" dirty="0"/>
              <a:t>second line</a:t>
            </a:r>
            <a:endParaRPr lang="en-AU" dirty="0"/>
          </a:p>
        </p:txBody>
      </p:sp>
      <p:sp>
        <p:nvSpPr>
          <p:cNvPr id="9" name="Text Placeholder 2"/>
          <p:cNvSpPr>
            <a:spLocks noGrp="1"/>
          </p:cNvSpPr>
          <p:nvPr>
            <p:ph type="body" sz="quarter" idx="11" hasCustomPrompt="1"/>
          </p:nvPr>
        </p:nvSpPr>
        <p:spPr>
          <a:xfrm>
            <a:off x="10144538" y="3463300"/>
            <a:ext cx="1785745" cy="3323987"/>
          </a:xfrm>
        </p:spPr>
        <p:txBody>
          <a:bodyPr wrap="none" lIns="0" tIns="0" rIns="0" bIns="0" anchor="ctr">
            <a:spAutoFit/>
          </a:bodyPr>
          <a:lstStyle>
            <a:lvl1pPr marL="0" indent="0" algn="ctr">
              <a:spcBef>
                <a:spcPts val="0"/>
              </a:spcBef>
              <a:buNone/>
              <a:defRPr sz="24000">
                <a:solidFill>
                  <a:schemeClr val="bg1"/>
                </a:solidFill>
                <a:latin typeface="+mj-lt"/>
              </a:defRPr>
            </a:lvl1pPr>
          </a:lstStyle>
          <a:p>
            <a:pPr lvl="0"/>
            <a:r>
              <a:rPr lang="en-AU" dirty="0"/>
              <a:t>1</a:t>
            </a:r>
          </a:p>
        </p:txBody>
      </p:sp>
    </p:spTree>
    <p:extLst>
      <p:ext uri="{BB962C8B-B14F-4D97-AF65-F5344CB8AC3E}">
        <p14:creationId xmlns:p14="http://schemas.microsoft.com/office/powerpoint/2010/main" val="41507705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with image">
    <p:bg>
      <p:bgPr>
        <a:solidFill>
          <a:schemeClr val="accent1"/>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1</a:t>
            </a:r>
            <a:r>
              <a:rPr lang="en-US" spc="-90" dirty="0"/>
              <a:t> </a:t>
            </a:r>
            <a:r>
              <a:rPr lang="en-US" dirty="0"/>
              <a:t>heading</a:t>
            </a:r>
            <a:br>
              <a:rPr lang="en-US" dirty="0"/>
            </a:br>
            <a:r>
              <a:rPr lang="en-US" spc="-10" dirty="0"/>
              <a:t>second </a:t>
            </a:r>
            <a:r>
              <a:rPr lang="en-US" spc="-5" dirty="0"/>
              <a:t>line</a:t>
            </a:r>
            <a:endParaRPr spc="-5" dirty="0"/>
          </a:p>
        </p:txBody>
      </p:sp>
      <p:sp>
        <p:nvSpPr>
          <p:cNvPr id="3" name="Text Placeholder 2"/>
          <p:cNvSpPr>
            <a:spLocks noGrp="1"/>
          </p:cNvSpPr>
          <p:nvPr>
            <p:ph type="body" sz="quarter" idx="10"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1</a:t>
            </a:r>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146852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ral Pink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44580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Tree>
    <p:extLst>
      <p:ext uri="{BB962C8B-B14F-4D97-AF65-F5344CB8AC3E}">
        <p14:creationId xmlns:p14="http://schemas.microsoft.com/office/powerpoint/2010/main" val="12768282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p:bg>
      <p:bgPr>
        <a:solidFill>
          <a:schemeClr val="accent2"/>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5" dirty="0"/>
              <a:t>2</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2</a:t>
            </a:r>
          </a:p>
        </p:txBody>
      </p:sp>
    </p:spTree>
    <p:extLst>
      <p:ext uri="{BB962C8B-B14F-4D97-AF65-F5344CB8AC3E}">
        <p14:creationId xmlns:p14="http://schemas.microsoft.com/office/powerpoint/2010/main" val="3645493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3.jpeg"/><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136184" y="-1977950"/>
            <a:ext cx="15517696" cy="15517696"/>
          </a:xfrm>
          <a:prstGeom prst="rect">
            <a:avLst/>
          </a:prstGeom>
          <a:blipFill dpi="0" rotWithShape="1">
            <a:blip r:embed="rId6"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01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703770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X-RjOEhm4oI" TargetMode="External"/><Relationship Id="rId5" Type="http://schemas.openxmlformats.org/officeDocument/2006/relationships/image" Target="../media/image6.PNG"/><Relationship Id="rId4" Type="http://schemas.openxmlformats.org/officeDocument/2006/relationships/hyperlink" Target="https://www.youtube.com/watch?v=X-RjOEhm4o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67"/>
            <a:ext cx="12192000" cy="6858000"/>
          </a:xfrm>
          <a:prstGeom prst="rect">
            <a:avLst/>
          </a:prstGeom>
          <a:gradFill>
            <a:gsLst>
              <a:gs pos="0">
                <a:srgbClr val="0D7DC9"/>
              </a:gs>
              <a:gs pos="48000">
                <a:srgbClr val="0D7DC9"/>
              </a:gs>
              <a:gs pos="100000">
                <a:srgbClr val="279FF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364273" y="2521059"/>
            <a:ext cx="6993259" cy="1815882"/>
          </a:xfrm>
          <a:prstGeom prst="rect">
            <a:avLst/>
          </a:prstGeom>
          <a:noFill/>
        </p:spPr>
        <p:txBody>
          <a:bodyPr wrap="square" rtlCol="0">
            <a:spAutoFit/>
          </a:bodyPr>
          <a:lstStyle/>
          <a:p>
            <a:r>
              <a:rPr lang="en-AU" sz="4400" dirty="0" smtClean="0">
                <a:solidFill>
                  <a:schemeClr val="bg1"/>
                </a:solidFill>
                <a:effectLst>
                  <a:outerShdw blurRad="38100" dist="38100" dir="2700000" algn="tl">
                    <a:srgbClr val="000000">
                      <a:alpha val="43137"/>
                    </a:srgbClr>
                  </a:outerShdw>
                </a:effectLst>
                <a:latin typeface="+mj-lt"/>
              </a:rPr>
              <a:t>Roles and Responsibilities of Council Members</a:t>
            </a:r>
          </a:p>
          <a:p>
            <a:r>
              <a:rPr lang="en-AU" sz="2400" dirty="0" smtClean="0">
                <a:solidFill>
                  <a:schemeClr val="bg1"/>
                </a:solidFill>
                <a:effectLst>
                  <a:outerShdw blurRad="38100" dist="38100" dir="2700000" algn="tl">
                    <a:srgbClr val="000000">
                      <a:alpha val="43137"/>
                    </a:srgbClr>
                  </a:outerShdw>
                </a:effectLst>
                <a:latin typeface="+mj-lt"/>
              </a:rPr>
              <a:t>Elected Member course 2021/22</a:t>
            </a:r>
            <a:endParaRPr lang="en-AU" sz="3600" dirty="0">
              <a:solidFill>
                <a:schemeClr val="bg1"/>
              </a:solidFill>
              <a:effectLst>
                <a:outerShdw blurRad="38100" dist="38100" dir="2700000" algn="tl">
                  <a:srgbClr val="000000">
                    <a:alpha val="43137"/>
                  </a:srgbClr>
                </a:outerShdw>
              </a:effectLst>
              <a:latin typeface="+mj-lt"/>
            </a:endParaRPr>
          </a:p>
        </p:txBody>
      </p:sp>
      <p:pic>
        <p:nvPicPr>
          <p:cNvPr id="9" name="Picture 8" descr="Northern Territory Govern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0" name="Text Placeholder 2"/>
          <p:cNvSpPr txBox="1">
            <a:spLocks/>
          </p:cNvSpPr>
          <p:nvPr/>
        </p:nvSpPr>
        <p:spPr>
          <a:xfrm>
            <a:off x="503999" y="509055"/>
            <a:ext cx="7848263" cy="405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smtClean="0">
                <a:solidFill>
                  <a:schemeClr val="bg1"/>
                </a:solidFill>
              </a:rPr>
              <a:t>Department of </a:t>
            </a:r>
            <a:r>
              <a:rPr lang="en-AU" sz="2000" dirty="0" smtClean="0">
                <a:solidFill>
                  <a:schemeClr val="bg1"/>
                </a:solidFill>
                <a:latin typeface="+mj-lt"/>
              </a:rPr>
              <a:t>THE CHIEF MINISTER &amp; CABINET</a:t>
            </a:r>
            <a:endParaRPr lang="en-AU" sz="2000" dirty="0">
              <a:solidFill>
                <a:schemeClr val="bg1"/>
              </a:solidFill>
              <a:latin typeface="+mj-lt"/>
            </a:endParaRPr>
          </a:p>
        </p:txBody>
      </p:sp>
      <p:sp>
        <p:nvSpPr>
          <p:cNvPr id="7" name="Oval 6"/>
          <p:cNvSpPr/>
          <p:nvPr/>
        </p:nvSpPr>
        <p:spPr>
          <a:xfrm>
            <a:off x="7357532" y="1945024"/>
            <a:ext cx="2625454" cy="2625454"/>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649" y="1377784"/>
            <a:ext cx="4230492" cy="3802479"/>
          </a:xfrm>
          <a:prstGeom prst="rect">
            <a:avLst/>
          </a:prstGeom>
        </p:spPr>
      </p:pic>
    </p:spTree>
    <p:extLst>
      <p:ext uri="{BB962C8B-B14F-4D97-AF65-F5344CB8AC3E}">
        <p14:creationId xmlns:p14="http://schemas.microsoft.com/office/powerpoint/2010/main" val="3997580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040B9-5EC4-4206-B2BD-0D36CB1C3336}"/>
              </a:ext>
            </a:extLst>
          </p:cNvPr>
          <p:cNvSpPr>
            <a:spLocks noGrp="1"/>
          </p:cNvSpPr>
          <p:nvPr>
            <p:ph type="title"/>
          </p:nvPr>
        </p:nvSpPr>
        <p:spPr>
          <a:xfrm>
            <a:off x="867600" y="355998"/>
            <a:ext cx="10508768" cy="718667"/>
          </a:xfrm>
        </p:spPr>
        <p:txBody>
          <a:bodyPr>
            <a:normAutofit/>
          </a:bodyPr>
          <a:lstStyle/>
          <a:p>
            <a:r>
              <a:rPr lang="en-GB" dirty="0" smtClean="0"/>
              <a:t>5. </a:t>
            </a:r>
            <a:r>
              <a:rPr lang="en-AU" b="1" dirty="0" smtClean="0"/>
              <a:t>What </a:t>
            </a:r>
            <a:r>
              <a:rPr lang="en-AU" b="1" dirty="0"/>
              <a:t>is the role of the CEO?</a:t>
            </a:r>
          </a:p>
        </p:txBody>
      </p:sp>
      <p:sp>
        <p:nvSpPr>
          <p:cNvPr id="3" name="Content Placeholder 2"/>
          <p:cNvSpPr>
            <a:spLocks noGrp="1"/>
          </p:cNvSpPr>
          <p:nvPr>
            <p:ph idx="1"/>
          </p:nvPr>
        </p:nvSpPr>
        <p:spPr>
          <a:xfrm>
            <a:off x="867600" y="1314327"/>
            <a:ext cx="8128119" cy="4408312"/>
          </a:xfrm>
        </p:spPr>
        <p:txBody>
          <a:bodyPr>
            <a:normAutofit/>
          </a:bodyPr>
          <a:lstStyle/>
          <a:p>
            <a:r>
              <a:rPr lang="en-AU" sz="2800" b="1" dirty="0">
                <a:solidFill>
                  <a:schemeClr val="accent2"/>
                </a:solidFill>
              </a:rPr>
              <a:t>The CEO is responsible for: </a:t>
            </a:r>
          </a:p>
          <a:p>
            <a:endParaRPr lang="en-AU" dirty="0"/>
          </a:p>
          <a:p>
            <a:pPr marL="342900" indent="-342900">
              <a:lnSpc>
                <a:spcPct val="100000"/>
              </a:lnSpc>
              <a:spcAft>
                <a:spcPts val="600"/>
              </a:spcAft>
              <a:buFont typeface="Arial" panose="020B0604020202020204" pitchFamily="34" charset="0"/>
              <a:buChar char="•"/>
            </a:pPr>
            <a:r>
              <a:rPr lang="en-AU" sz="2400" dirty="0"/>
              <a:t>Managing the day to day operations and </a:t>
            </a:r>
            <a:r>
              <a:rPr lang="en-AU" sz="2400" dirty="0" smtClean="0"/>
              <a:t>council </a:t>
            </a:r>
            <a:r>
              <a:rPr lang="en-AU" sz="2400" dirty="0"/>
              <a:t>staff</a:t>
            </a:r>
          </a:p>
          <a:p>
            <a:pPr marL="342900" indent="-342900">
              <a:lnSpc>
                <a:spcPct val="100000"/>
              </a:lnSpc>
              <a:spcAft>
                <a:spcPts val="600"/>
              </a:spcAft>
              <a:buFont typeface="Arial" panose="020B0604020202020204" pitchFamily="34" charset="0"/>
              <a:buChar char="•"/>
            </a:pPr>
            <a:r>
              <a:rPr lang="en-AU" sz="2400" dirty="0"/>
              <a:t>Ensuring the business of the </a:t>
            </a:r>
            <a:r>
              <a:rPr lang="en-AU" sz="2400" dirty="0" smtClean="0"/>
              <a:t>council </a:t>
            </a:r>
            <a:r>
              <a:rPr lang="en-AU" sz="2400" dirty="0"/>
              <a:t>is running well and providing regular reports to the </a:t>
            </a:r>
            <a:r>
              <a:rPr lang="en-AU" sz="2400" dirty="0" smtClean="0"/>
              <a:t>council</a:t>
            </a:r>
            <a:endParaRPr lang="en-AU" sz="2400" dirty="0"/>
          </a:p>
          <a:p>
            <a:pPr marL="342900" indent="-342900">
              <a:lnSpc>
                <a:spcPct val="100000"/>
              </a:lnSpc>
              <a:spcAft>
                <a:spcPts val="600"/>
              </a:spcAft>
              <a:buFont typeface="Arial" panose="020B0604020202020204" pitchFamily="34" charset="0"/>
              <a:buChar char="•"/>
            </a:pPr>
            <a:r>
              <a:rPr lang="en-AU" sz="2400" dirty="0"/>
              <a:t>Ensuring the community is properly informed about </a:t>
            </a:r>
            <a:r>
              <a:rPr lang="en-AU" sz="2400" dirty="0" smtClean="0"/>
              <a:t>council </a:t>
            </a:r>
            <a:r>
              <a:rPr lang="en-AU" sz="2400" dirty="0"/>
              <a:t>policies, programs and decisions</a:t>
            </a:r>
          </a:p>
          <a:p>
            <a:pPr marL="342900" indent="-342900">
              <a:lnSpc>
                <a:spcPct val="100000"/>
              </a:lnSpc>
              <a:spcAft>
                <a:spcPts val="600"/>
              </a:spcAft>
              <a:buFont typeface="Arial" panose="020B0604020202020204" pitchFamily="34" charset="0"/>
              <a:buChar char="•"/>
            </a:pPr>
            <a:r>
              <a:rPr lang="en-AU" sz="2400" dirty="0"/>
              <a:t>Ensuring that the </a:t>
            </a:r>
            <a:r>
              <a:rPr lang="en-AU" sz="2400" dirty="0" smtClean="0"/>
              <a:t>council's </a:t>
            </a:r>
            <a:r>
              <a:rPr lang="en-AU" sz="2400" dirty="0"/>
              <a:t>assets and resources are properly managed and maintained</a:t>
            </a:r>
          </a:p>
          <a:p>
            <a:pPr marL="342900" indent="-342900">
              <a:lnSpc>
                <a:spcPct val="100000"/>
              </a:lnSpc>
              <a:spcAft>
                <a:spcPts val="600"/>
              </a:spcAft>
              <a:buFont typeface="Arial" panose="020B0604020202020204" pitchFamily="34" charset="0"/>
              <a:buChar char="•"/>
            </a:pPr>
            <a:r>
              <a:rPr lang="en-AU" sz="2400" dirty="0"/>
              <a:t>Ensuring proper standards of financial management are maintained, and that records are kept properly.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844" y="3441357"/>
            <a:ext cx="3806361" cy="2281282"/>
          </a:xfrm>
          <a:prstGeom prst="rect">
            <a:avLst/>
          </a:prstGeom>
        </p:spPr>
      </p:pic>
    </p:spTree>
    <p:extLst>
      <p:ext uri="{BB962C8B-B14F-4D97-AF65-F5344CB8AC3E}">
        <p14:creationId xmlns:p14="http://schemas.microsoft.com/office/powerpoint/2010/main" val="962068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54" y="355998"/>
            <a:ext cx="10889014" cy="718667"/>
          </a:xfrm>
        </p:spPr>
        <p:txBody>
          <a:bodyPr/>
          <a:lstStyle/>
          <a:p>
            <a:r>
              <a:rPr lang="en-AU" b="1" dirty="0" smtClean="0"/>
              <a:t>6. How </a:t>
            </a:r>
            <a:r>
              <a:rPr lang="en-AU" b="1" dirty="0"/>
              <a:t>can I perform my role well?</a:t>
            </a:r>
          </a:p>
        </p:txBody>
      </p:sp>
      <p:sp>
        <p:nvSpPr>
          <p:cNvPr id="3" name="Content Placeholder 2"/>
          <p:cNvSpPr>
            <a:spLocks noGrp="1"/>
          </p:cNvSpPr>
          <p:nvPr>
            <p:ph idx="1"/>
          </p:nvPr>
        </p:nvSpPr>
        <p:spPr>
          <a:xfrm>
            <a:off x="825389" y="1173892"/>
            <a:ext cx="6168535" cy="4847141"/>
          </a:xfrm>
        </p:spPr>
        <p:txBody>
          <a:bodyPr>
            <a:normAutofit/>
          </a:bodyPr>
          <a:lstStyle/>
          <a:p>
            <a:pPr>
              <a:lnSpc>
                <a:spcPct val="100000"/>
              </a:lnSpc>
            </a:pPr>
            <a:r>
              <a:rPr lang="en-AU" sz="2800" b="1" dirty="0" smtClean="0">
                <a:solidFill>
                  <a:schemeClr val="accent2"/>
                </a:solidFill>
              </a:rPr>
              <a:t>You </a:t>
            </a:r>
            <a:r>
              <a:rPr lang="en-AU" sz="2800" b="1" dirty="0">
                <a:solidFill>
                  <a:schemeClr val="accent2"/>
                </a:solidFill>
              </a:rPr>
              <a:t>should know what is going on in your community.</a:t>
            </a:r>
          </a:p>
          <a:p>
            <a:pPr>
              <a:lnSpc>
                <a:spcPct val="100000"/>
              </a:lnSpc>
            </a:pPr>
            <a:endParaRPr lang="en-AU" sz="2600" dirty="0"/>
          </a:p>
          <a:p>
            <a:pPr>
              <a:lnSpc>
                <a:spcPct val="100000"/>
              </a:lnSpc>
            </a:pPr>
            <a:r>
              <a:rPr lang="en-AU" sz="2600" dirty="0"/>
              <a:t>This will require you to engage and participate in everyday activities as well as events within the </a:t>
            </a:r>
            <a:r>
              <a:rPr lang="en-AU" sz="2600" dirty="0" smtClean="0"/>
              <a:t>council </a:t>
            </a:r>
            <a:r>
              <a:rPr lang="en-AU" sz="2600" dirty="0"/>
              <a:t>area. This will create opportunities for you to talk to residents and ratepayers about their concerns and what they would like </a:t>
            </a:r>
            <a:r>
              <a:rPr lang="en-AU" sz="2600" dirty="0" smtClean="0"/>
              <a:t/>
            </a:r>
            <a:br>
              <a:rPr lang="en-AU" sz="2600" dirty="0" smtClean="0"/>
            </a:br>
            <a:r>
              <a:rPr lang="en-AU" sz="2600" dirty="0" smtClean="0"/>
              <a:t>council </a:t>
            </a:r>
            <a:r>
              <a:rPr lang="en-AU" sz="2600" dirty="0"/>
              <a:t>to do for them.</a:t>
            </a:r>
          </a:p>
          <a:p>
            <a:pPr>
              <a:lnSpc>
                <a:spcPct val="120000"/>
              </a:lnSpc>
            </a:pPr>
            <a:endParaRPr lang="en-AU" sz="2600" dirty="0"/>
          </a:p>
          <a:p>
            <a:pPr>
              <a:lnSpc>
                <a:spcPct val="100000"/>
              </a:lnSpc>
            </a:pPr>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411" y="2570207"/>
            <a:ext cx="5491378" cy="3114422"/>
          </a:xfrm>
          <a:prstGeom prst="rect">
            <a:avLst/>
          </a:prstGeom>
        </p:spPr>
      </p:pic>
    </p:spTree>
    <p:extLst>
      <p:ext uri="{BB962C8B-B14F-4D97-AF65-F5344CB8AC3E}">
        <p14:creationId xmlns:p14="http://schemas.microsoft.com/office/powerpoint/2010/main" val="744464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54" y="355998"/>
            <a:ext cx="10889014" cy="718667"/>
          </a:xfrm>
        </p:spPr>
        <p:txBody>
          <a:bodyPr/>
          <a:lstStyle/>
          <a:p>
            <a:r>
              <a:rPr lang="en-AU" b="1" dirty="0" smtClean="0"/>
              <a:t>6</a:t>
            </a:r>
            <a:r>
              <a:rPr lang="en-AU" b="1" dirty="0"/>
              <a:t>.</a:t>
            </a:r>
            <a:r>
              <a:rPr lang="en-AU" b="1" dirty="0" smtClean="0"/>
              <a:t> How </a:t>
            </a:r>
            <a:r>
              <a:rPr lang="en-AU" b="1" dirty="0"/>
              <a:t>can I perform my role well?</a:t>
            </a:r>
          </a:p>
        </p:txBody>
      </p:sp>
      <p:sp>
        <p:nvSpPr>
          <p:cNvPr id="3" name="Content Placeholder 2"/>
          <p:cNvSpPr>
            <a:spLocks noGrp="1"/>
          </p:cNvSpPr>
          <p:nvPr>
            <p:ph idx="1"/>
          </p:nvPr>
        </p:nvSpPr>
        <p:spPr>
          <a:xfrm>
            <a:off x="825389" y="1173892"/>
            <a:ext cx="7110298" cy="5341208"/>
          </a:xfrm>
        </p:spPr>
        <p:txBody>
          <a:bodyPr>
            <a:normAutofit/>
          </a:bodyPr>
          <a:lstStyle/>
          <a:p>
            <a:pPr>
              <a:lnSpc>
                <a:spcPct val="120000"/>
              </a:lnSpc>
              <a:spcAft>
                <a:spcPts val="1200"/>
              </a:spcAft>
            </a:pPr>
            <a:r>
              <a:rPr lang="en-AU" sz="2800" b="1" dirty="0">
                <a:solidFill>
                  <a:schemeClr val="accent2"/>
                </a:solidFill>
              </a:rPr>
              <a:t>As a </a:t>
            </a:r>
            <a:r>
              <a:rPr lang="en-AU" sz="2800" b="1" dirty="0" smtClean="0">
                <a:solidFill>
                  <a:schemeClr val="accent2"/>
                </a:solidFill>
              </a:rPr>
              <a:t>council </a:t>
            </a:r>
            <a:r>
              <a:rPr lang="en-AU" sz="2800" b="1" dirty="0">
                <a:solidFill>
                  <a:schemeClr val="accent2"/>
                </a:solidFill>
              </a:rPr>
              <a:t>member, you are responsible for communicating between residents and ratepayers and the </a:t>
            </a:r>
            <a:r>
              <a:rPr lang="en-AU" sz="2800" b="1" dirty="0" smtClean="0">
                <a:solidFill>
                  <a:schemeClr val="accent2"/>
                </a:solidFill>
              </a:rPr>
              <a:t>council </a:t>
            </a:r>
            <a:r>
              <a:rPr lang="en-AU" sz="2800" b="1" dirty="0">
                <a:solidFill>
                  <a:schemeClr val="accent2"/>
                </a:solidFill>
              </a:rPr>
              <a:t>itself. </a:t>
            </a:r>
          </a:p>
          <a:p>
            <a:pPr>
              <a:lnSpc>
                <a:spcPct val="120000"/>
              </a:lnSpc>
              <a:spcAft>
                <a:spcPts val="1200"/>
              </a:spcAft>
            </a:pPr>
            <a:r>
              <a:rPr lang="en-AU" dirty="0"/>
              <a:t>Being out and about in the </a:t>
            </a:r>
            <a:r>
              <a:rPr lang="en-AU" dirty="0" smtClean="0"/>
              <a:t>council </a:t>
            </a:r>
            <a:r>
              <a:rPr lang="en-AU" dirty="0"/>
              <a:t>area and talking to people will assist with that communication</a:t>
            </a:r>
            <a:r>
              <a:rPr lang="en-AU" dirty="0" smtClean="0"/>
              <a:t>.</a:t>
            </a:r>
            <a:endParaRPr lang="en-AU" dirty="0"/>
          </a:p>
          <a:p>
            <a:pPr>
              <a:lnSpc>
                <a:spcPct val="120000"/>
              </a:lnSpc>
              <a:spcAft>
                <a:spcPts val="1200"/>
              </a:spcAft>
            </a:pPr>
            <a:r>
              <a:rPr lang="en-AU" dirty="0"/>
              <a:t>In carrying out all your roles and responsibilities, you must always act in what you genuinely believe is the best interests of the people and communities in the entire </a:t>
            </a:r>
            <a:r>
              <a:rPr lang="en-AU" dirty="0" smtClean="0"/>
              <a:t>council </a:t>
            </a:r>
            <a:r>
              <a:rPr lang="en-AU" dirty="0"/>
              <a:t>area.</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3588"/>
          <a:stretch/>
        </p:blipFill>
        <p:spPr>
          <a:xfrm>
            <a:off x="8412950" y="1812471"/>
            <a:ext cx="2265935" cy="5029200"/>
          </a:xfrm>
          <a:prstGeom prst="rect">
            <a:avLst/>
          </a:prstGeom>
        </p:spPr>
      </p:pic>
    </p:spTree>
    <p:extLst>
      <p:ext uri="{BB962C8B-B14F-4D97-AF65-F5344CB8AC3E}">
        <p14:creationId xmlns:p14="http://schemas.microsoft.com/office/powerpoint/2010/main" val="2328626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87354" y="355998"/>
            <a:ext cx="10889014" cy="718667"/>
          </a:xfrm>
        </p:spPr>
        <p:txBody>
          <a:bodyPr/>
          <a:lstStyle/>
          <a:p>
            <a:r>
              <a:rPr lang="en-AU" b="1" dirty="0"/>
              <a:t>7. Preparing for </a:t>
            </a:r>
            <a:r>
              <a:rPr lang="en-AU" b="1" dirty="0" smtClean="0"/>
              <a:t>council </a:t>
            </a:r>
            <a:r>
              <a:rPr lang="en-AU" b="1" dirty="0"/>
              <a:t>meetings</a:t>
            </a:r>
            <a:br>
              <a:rPr lang="en-AU" b="1" dirty="0"/>
            </a:br>
            <a:r>
              <a:rPr lang="en-AU" dirty="0"/>
              <a:t/>
            </a:r>
            <a:br>
              <a:rPr lang="en-AU" dirty="0"/>
            </a:br>
            <a:endParaRPr lang="en-AU" b="1" dirty="0"/>
          </a:p>
        </p:txBody>
      </p:sp>
      <p:sp>
        <p:nvSpPr>
          <p:cNvPr id="3" name="Content Placeholder 2"/>
          <p:cNvSpPr>
            <a:spLocks noGrp="1"/>
          </p:cNvSpPr>
          <p:nvPr>
            <p:ph idx="1"/>
          </p:nvPr>
        </p:nvSpPr>
        <p:spPr>
          <a:xfrm>
            <a:off x="825389" y="1306286"/>
            <a:ext cx="7355226" cy="4714747"/>
          </a:xfrm>
        </p:spPr>
        <p:txBody>
          <a:bodyPr>
            <a:normAutofit fontScale="92500"/>
          </a:bodyPr>
          <a:lstStyle/>
          <a:p>
            <a:pPr>
              <a:lnSpc>
                <a:spcPct val="100000"/>
              </a:lnSpc>
            </a:pPr>
            <a:r>
              <a:rPr lang="en-AU" sz="2800" b="1" dirty="0" smtClean="0">
                <a:solidFill>
                  <a:schemeClr val="accent2"/>
                </a:solidFill>
              </a:rPr>
              <a:t>Be </a:t>
            </a:r>
            <a:r>
              <a:rPr lang="en-AU" sz="2800" b="1" dirty="0">
                <a:solidFill>
                  <a:schemeClr val="accent2"/>
                </a:solidFill>
              </a:rPr>
              <a:t>ready and well informed to make decisions.</a:t>
            </a:r>
          </a:p>
          <a:p>
            <a:pPr>
              <a:lnSpc>
                <a:spcPct val="100000"/>
              </a:lnSpc>
            </a:pPr>
            <a:endParaRPr lang="en-AU" dirty="0"/>
          </a:p>
          <a:p>
            <a:pPr>
              <a:lnSpc>
                <a:spcPct val="100000"/>
              </a:lnSpc>
            </a:pPr>
            <a:r>
              <a:rPr lang="en-AU" dirty="0"/>
              <a:t>Read the </a:t>
            </a:r>
            <a:r>
              <a:rPr lang="en-AU" dirty="0" smtClean="0"/>
              <a:t>council </a:t>
            </a:r>
            <a:r>
              <a:rPr lang="en-AU" dirty="0"/>
              <a:t>agenda and papers before the meeting</a:t>
            </a:r>
            <a:r>
              <a:rPr lang="en-AU" dirty="0" smtClean="0"/>
              <a:t>.</a:t>
            </a:r>
            <a:endParaRPr lang="en-AU" dirty="0"/>
          </a:p>
          <a:p>
            <a:pPr>
              <a:lnSpc>
                <a:spcPct val="100000"/>
              </a:lnSpc>
            </a:pPr>
            <a:r>
              <a:rPr lang="en-AU" dirty="0"/>
              <a:t>It is important to ask questions about things that are not clear and seek more information. This can be done before or during the </a:t>
            </a:r>
            <a:r>
              <a:rPr lang="en-AU" dirty="0" smtClean="0"/>
              <a:t>council </a:t>
            </a:r>
            <a:r>
              <a:rPr lang="en-AU" dirty="0"/>
              <a:t>meeting, by speaking with the </a:t>
            </a:r>
            <a:r>
              <a:rPr lang="en-AU" dirty="0" smtClean="0"/>
              <a:t>council’s </a:t>
            </a:r>
            <a:r>
              <a:rPr lang="en-AU" dirty="0"/>
              <a:t>CEO. Remember, other people probably have the same questions but may not want to speak up.</a:t>
            </a:r>
          </a:p>
          <a:p>
            <a:pPr>
              <a:lnSpc>
                <a:spcPct val="100000"/>
              </a:lnSpc>
            </a:pPr>
            <a:endParaRPr lang="en-AU" dirty="0"/>
          </a:p>
          <a:p>
            <a:pPr>
              <a:lnSpc>
                <a:spcPct val="100000"/>
              </a:lnSpc>
            </a:pPr>
            <a:r>
              <a:rPr lang="en-AU" dirty="0"/>
              <a:t>Ask the CEO to present things in a way that everyone can understand. Always keep in mind that you will have to explain </a:t>
            </a:r>
            <a:r>
              <a:rPr lang="en-AU" dirty="0" smtClean="0"/>
              <a:t>council </a:t>
            </a:r>
            <a:r>
              <a:rPr lang="en-AU" dirty="0"/>
              <a:t>decisions to your community, so the information provided to </a:t>
            </a:r>
            <a:r>
              <a:rPr lang="en-AU" dirty="0" smtClean="0"/>
              <a:t>council </a:t>
            </a:r>
            <a:r>
              <a:rPr lang="en-AU" dirty="0"/>
              <a:t>needs to be clear.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515" y="901581"/>
            <a:ext cx="7392195" cy="5956419"/>
          </a:xfrm>
          <a:prstGeom prst="rect">
            <a:avLst/>
          </a:prstGeom>
        </p:spPr>
      </p:pic>
    </p:spTree>
    <p:extLst>
      <p:ext uri="{BB962C8B-B14F-4D97-AF65-F5344CB8AC3E}">
        <p14:creationId xmlns:p14="http://schemas.microsoft.com/office/powerpoint/2010/main" val="4243477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077687" y="1281206"/>
            <a:ext cx="9911442" cy="3862294"/>
          </a:xfrm>
        </p:spPr>
        <p:txBody>
          <a:bodyPr>
            <a:noAutofit/>
          </a:bodyPr>
          <a:lstStyle/>
          <a:p>
            <a:r>
              <a:rPr lang="en-AU" sz="2800" b="1" dirty="0">
                <a:solidFill>
                  <a:schemeClr val="accent2"/>
                </a:solidFill>
              </a:rPr>
              <a:t>Check on money matters.</a:t>
            </a:r>
          </a:p>
          <a:p>
            <a:endParaRPr lang="en-AU" sz="2400" dirty="0"/>
          </a:p>
          <a:p>
            <a:pPr>
              <a:spcAft>
                <a:spcPts val="1200"/>
              </a:spcAft>
            </a:pPr>
            <a:r>
              <a:rPr lang="en-AU" sz="2400" dirty="0"/>
              <a:t>At every </a:t>
            </a:r>
            <a:r>
              <a:rPr lang="en-AU" sz="2400" dirty="0" smtClean="0"/>
              <a:t>council </a:t>
            </a:r>
            <a:r>
              <a:rPr lang="en-AU" sz="2400" dirty="0"/>
              <a:t>meeting, you should look at what the </a:t>
            </a:r>
            <a:r>
              <a:rPr lang="en-AU" sz="2400" dirty="0" smtClean="0"/>
              <a:t>council’s </a:t>
            </a:r>
            <a:r>
              <a:rPr lang="en-AU" sz="2400" dirty="0"/>
              <a:t>financial position is and check that </a:t>
            </a:r>
            <a:r>
              <a:rPr lang="en-AU" sz="2400" dirty="0" smtClean="0"/>
              <a:t>council </a:t>
            </a:r>
            <a:r>
              <a:rPr lang="en-AU" sz="2400" dirty="0"/>
              <a:t>has enough funding to carry out its business</a:t>
            </a:r>
            <a:r>
              <a:rPr lang="en-AU" sz="2400" dirty="0" smtClean="0"/>
              <a:t>.</a:t>
            </a:r>
            <a:endParaRPr lang="en-AU" sz="2400" dirty="0"/>
          </a:p>
          <a:p>
            <a:pPr>
              <a:spcAft>
                <a:spcPts val="1200"/>
              </a:spcAft>
            </a:pPr>
            <a:r>
              <a:rPr lang="en-AU" sz="2400" dirty="0"/>
              <a:t>If you are not used to financial reports, ask the CEO to present this information in a different way or to include key issues in the CEO report</a:t>
            </a:r>
            <a:r>
              <a:rPr lang="en-AU" sz="2400" dirty="0" smtClean="0"/>
              <a:t>.</a:t>
            </a:r>
            <a:endParaRPr lang="en-AU" sz="2400" dirty="0"/>
          </a:p>
        </p:txBody>
      </p:sp>
      <p:sp>
        <p:nvSpPr>
          <p:cNvPr id="4" name="Title 3"/>
          <p:cNvSpPr>
            <a:spLocks noGrp="1"/>
          </p:cNvSpPr>
          <p:nvPr>
            <p:ph type="title"/>
          </p:nvPr>
        </p:nvSpPr>
        <p:spPr>
          <a:xfrm>
            <a:off x="1077687" y="421312"/>
            <a:ext cx="13058066" cy="718667"/>
          </a:xfrm>
        </p:spPr>
        <p:txBody>
          <a:bodyPr/>
          <a:lstStyle/>
          <a:p>
            <a:r>
              <a:rPr lang="en-AU" b="1" dirty="0" smtClean="0"/>
              <a:t>8. Monitoring council </a:t>
            </a:r>
            <a:r>
              <a:rPr lang="en-AU" b="1" dirty="0"/>
              <a:t>finances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23" y="4098471"/>
            <a:ext cx="6173248" cy="3501143"/>
          </a:xfrm>
          <a:prstGeom prst="rect">
            <a:avLst/>
          </a:prstGeom>
        </p:spPr>
      </p:pic>
    </p:spTree>
    <p:extLst>
      <p:ext uri="{BB962C8B-B14F-4D97-AF65-F5344CB8AC3E}">
        <p14:creationId xmlns:p14="http://schemas.microsoft.com/office/powerpoint/2010/main" val="313945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2886" y="0"/>
            <a:ext cx="4392385" cy="7298871"/>
          </a:xfrm>
          <a:prstGeom prst="rect">
            <a:avLst/>
          </a:prstGeom>
          <a:solidFill>
            <a:srgbClr val="279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Content Placeholder 1"/>
          <p:cNvSpPr>
            <a:spLocks noGrp="1"/>
          </p:cNvSpPr>
          <p:nvPr>
            <p:ph idx="10"/>
          </p:nvPr>
        </p:nvSpPr>
        <p:spPr>
          <a:xfrm>
            <a:off x="924110" y="1607777"/>
            <a:ext cx="5297076" cy="3796980"/>
          </a:xfrm>
        </p:spPr>
        <p:txBody>
          <a:bodyPr>
            <a:noAutofit/>
          </a:bodyPr>
          <a:lstStyle/>
          <a:p>
            <a:pPr>
              <a:lnSpc>
                <a:spcPct val="100000"/>
              </a:lnSpc>
              <a:spcAft>
                <a:spcPts val="1200"/>
              </a:spcAft>
            </a:pPr>
            <a:r>
              <a:rPr lang="en-AU" dirty="0"/>
              <a:t>When making decisions about </a:t>
            </a:r>
            <a:r>
              <a:rPr lang="en-AU" dirty="0" smtClean="0"/>
              <a:t>council </a:t>
            </a:r>
            <a:r>
              <a:rPr lang="en-AU" dirty="0"/>
              <a:t>expenditure, you need to make sure that you are getting good value for money and promoting the objectives of </a:t>
            </a:r>
            <a:r>
              <a:rPr lang="en-AU" dirty="0" smtClean="0"/>
              <a:t>council, </a:t>
            </a:r>
            <a:r>
              <a:rPr lang="en-AU" dirty="0"/>
              <a:t>such as employing local people and supporting local businesses.</a:t>
            </a:r>
          </a:p>
        </p:txBody>
      </p:sp>
      <p:sp>
        <p:nvSpPr>
          <p:cNvPr id="4" name="Title 3"/>
          <p:cNvSpPr>
            <a:spLocks noGrp="1"/>
          </p:cNvSpPr>
          <p:nvPr>
            <p:ph type="title"/>
          </p:nvPr>
        </p:nvSpPr>
        <p:spPr>
          <a:xfrm>
            <a:off x="782550" y="355998"/>
            <a:ext cx="10641439" cy="718667"/>
          </a:xfrm>
        </p:spPr>
        <p:txBody>
          <a:bodyPr/>
          <a:lstStyle/>
          <a:p>
            <a:r>
              <a:rPr lang="en-AU" sz="4000" b="1" dirty="0" smtClean="0"/>
              <a:t>8. Monitoring council </a:t>
            </a:r>
            <a:r>
              <a:rPr lang="en-AU" sz="4000" b="1" dirty="0"/>
              <a:t>finances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411" r="15960"/>
          <a:stretch/>
        </p:blipFill>
        <p:spPr>
          <a:xfrm rot="19657930">
            <a:off x="5843920" y="455828"/>
            <a:ext cx="7902191" cy="6100879"/>
          </a:xfrm>
          <a:prstGeom prst="rect">
            <a:avLst/>
          </a:prstGeom>
        </p:spPr>
      </p:pic>
    </p:spTree>
    <p:extLst>
      <p:ext uri="{BB962C8B-B14F-4D97-AF65-F5344CB8AC3E}">
        <p14:creationId xmlns:p14="http://schemas.microsoft.com/office/powerpoint/2010/main" val="3096111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467"/>
            <a:ext cx="12192000" cy="6858000"/>
          </a:xfrm>
          <a:prstGeom prst="rect">
            <a:avLst/>
          </a:prstGeom>
          <a:gradFill>
            <a:gsLst>
              <a:gs pos="0">
                <a:srgbClr val="0D7DC9"/>
              </a:gs>
              <a:gs pos="48000">
                <a:srgbClr val="0D7DC9"/>
              </a:gs>
              <a:gs pos="100000">
                <a:srgbClr val="279FF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182844-4347-4878-9694-3E65ED72F615}"/>
              </a:ext>
            </a:extLst>
          </p:cNvPr>
          <p:cNvSpPr>
            <a:spLocks noGrp="1"/>
          </p:cNvSpPr>
          <p:nvPr>
            <p:ph type="title"/>
          </p:nvPr>
        </p:nvSpPr>
        <p:spPr>
          <a:xfrm>
            <a:off x="6573127" y="3143802"/>
            <a:ext cx="3378820" cy="918646"/>
          </a:xfrm>
        </p:spPr>
        <p:txBody>
          <a:bodyPr/>
          <a:lstStyle/>
          <a:p>
            <a:r>
              <a:rPr lang="en-GB" dirty="0" smtClean="0">
                <a:solidFill>
                  <a:schemeClr val="bg1"/>
                </a:solidFill>
              </a:rPr>
              <a:t>Quiz</a:t>
            </a:r>
            <a:endParaRPr lang="en-GB"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714" y="1453243"/>
            <a:ext cx="3913143" cy="3970974"/>
          </a:xfrm>
          <a:prstGeom prst="rect">
            <a:avLst/>
          </a:prstGeom>
        </p:spPr>
      </p:pic>
    </p:spTree>
    <p:extLst>
      <p:ext uri="{BB962C8B-B14F-4D97-AF65-F5344CB8AC3E}">
        <p14:creationId xmlns:p14="http://schemas.microsoft.com/office/powerpoint/2010/main" val="1192173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467"/>
            <a:ext cx="12192000" cy="6858000"/>
          </a:xfrm>
          <a:prstGeom prst="rect">
            <a:avLst/>
          </a:prstGeom>
          <a:gradFill>
            <a:gsLst>
              <a:gs pos="0">
                <a:srgbClr val="0D7DC9"/>
              </a:gs>
              <a:gs pos="48000">
                <a:srgbClr val="0D7DC9"/>
              </a:gs>
              <a:gs pos="100000">
                <a:srgbClr val="279FF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ontent Placeholder 9"/>
          <p:cNvSpPr>
            <a:spLocks noGrp="1"/>
          </p:cNvSpPr>
          <p:nvPr>
            <p:ph idx="10"/>
          </p:nvPr>
        </p:nvSpPr>
        <p:spPr>
          <a:xfrm>
            <a:off x="4561726" y="1813462"/>
            <a:ext cx="7006976" cy="3820314"/>
          </a:xfrm>
        </p:spPr>
        <p:txBody>
          <a:bodyPr/>
          <a:lstStyle/>
          <a:p>
            <a:r>
              <a:rPr lang="en-AU" sz="2800" b="1" dirty="0">
                <a:solidFill>
                  <a:schemeClr val="bg1"/>
                </a:solidFill>
              </a:rPr>
              <a:t>For more information, view the following </a:t>
            </a:r>
            <a:r>
              <a:rPr lang="en-AU" sz="2800" b="1" dirty="0" smtClean="0">
                <a:solidFill>
                  <a:schemeClr val="bg1"/>
                </a:solidFill>
              </a:rPr>
              <a:t>resources:</a:t>
            </a:r>
          </a:p>
          <a:p>
            <a:pPr marL="342900" indent="-342900">
              <a:buFont typeface="Arial" panose="020B0604020202020204" pitchFamily="34" charset="0"/>
              <a:buChar char="•"/>
            </a:pPr>
            <a:endParaRPr lang="en-AU" sz="2400" dirty="0">
              <a:solidFill>
                <a:schemeClr val="bg1"/>
              </a:solidFill>
            </a:endParaRPr>
          </a:p>
          <a:p>
            <a:pPr marL="342900" indent="-342900">
              <a:spcAft>
                <a:spcPts val="1200"/>
              </a:spcAft>
              <a:buFont typeface="Arial" panose="020B0604020202020204" pitchFamily="34" charset="0"/>
              <a:buChar char="•"/>
            </a:pPr>
            <a:r>
              <a:rPr lang="en-AU" sz="2600" dirty="0" smtClean="0">
                <a:solidFill>
                  <a:schemeClr val="bg1"/>
                </a:solidFill>
              </a:rPr>
              <a:t>The </a:t>
            </a:r>
            <a:r>
              <a:rPr lang="en-AU" sz="2600" dirty="0">
                <a:solidFill>
                  <a:schemeClr val="bg1"/>
                </a:solidFill>
              </a:rPr>
              <a:t>Local Government Act 2019 at Part 7.2 talks about declaring interests, conflict of interests, and gifts and </a:t>
            </a:r>
            <a:r>
              <a:rPr lang="en-AU" sz="2600" dirty="0" smtClean="0">
                <a:solidFill>
                  <a:schemeClr val="bg1"/>
                </a:solidFill>
              </a:rPr>
              <a:t>benefits.</a:t>
            </a:r>
          </a:p>
          <a:p>
            <a:pPr marL="342900" indent="-342900">
              <a:spcAft>
                <a:spcPts val="1200"/>
              </a:spcAft>
              <a:buFont typeface="Arial" panose="020B0604020202020204" pitchFamily="34" charset="0"/>
              <a:buChar char="•"/>
            </a:pPr>
            <a:r>
              <a:rPr lang="en-AU" sz="2600" dirty="0" smtClean="0">
                <a:solidFill>
                  <a:schemeClr val="bg1"/>
                </a:solidFill>
              </a:rPr>
              <a:t>The </a:t>
            </a:r>
            <a:r>
              <a:rPr lang="en-AU" sz="2600" dirty="0">
                <a:solidFill>
                  <a:schemeClr val="bg1"/>
                </a:solidFill>
              </a:rPr>
              <a:t>Code of Conduct is contained at Schedule 1 to the Act also covers the areas in this module.</a:t>
            </a:r>
            <a:br>
              <a:rPr lang="en-AU" sz="2600" dirty="0">
                <a:solidFill>
                  <a:schemeClr val="bg1"/>
                </a:solidFill>
              </a:rPr>
            </a:br>
            <a:endParaRPr lang="en-AU" sz="2600" dirty="0"/>
          </a:p>
        </p:txBody>
      </p:sp>
      <p:sp>
        <p:nvSpPr>
          <p:cNvPr id="6" name="Title 5"/>
          <p:cNvSpPr>
            <a:spLocks noGrp="1"/>
          </p:cNvSpPr>
          <p:nvPr>
            <p:ph type="title"/>
          </p:nvPr>
        </p:nvSpPr>
        <p:spPr>
          <a:xfrm>
            <a:off x="4561726" y="589238"/>
            <a:ext cx="10512587" cy="720000"/>
          </a:xfrm>
        </p:spPr>
        <p:txBody>
          <a:bodyPr/>
          <a:lstStyle/>
          <a:p>
            <a:pPr lvl="0"/>
            <a:r>
              <a:rPr lang="en-AU" dirty="0" smtClean="0">
                <a:solidFill>
                  <a:schemeClr val="bg1"/>
                </a:solidFill>
              </a:rPr>
              <a:t>Resources</a:t>
            </a:r>
            <a:endParaRPr lang="en-AU" dirty="0">
              <a:solidFill>
                <a:schemeClr val="bg1"/>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992" r="23943"/>
          <a:stretch/>
        </p:blipFill>
        <p:spPr>
          <a:xfrm>
            <a:off x="211873" y="1603632"/>
            <a:ext cx="4046860" cy="3820314"/>
          </a:xfrm>
          <a:prstGeom prst="rect">
            <a:avLst/>
          </a:prstGeom>
        </p:spPr>
      </p:pic>
    </p:spTree>
    <p:extLst>
      <p:ext uri="{BB962C8B-B14F-4D97-AF65-F5344CB8AC3E}">
        <p14:creationId xmlns:p14="http://schemas.microsoft.com/office/powerpoint/2010/main" val="2847710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8467"/>
            <a:ext cx="12192000" cy="6858000"/>
          </a:xfrm>
          <a:prstGeom prst="rect">
            <a:avLst/>
          </a:prstGeom>
          <a:gradFill>
            <a:gsLst>
              <a:gs pos="0">
                <a:srgbClr val="0F8DE3"/>
              </a:gs>
              <a:gs pos="59000">
                <a:srgbClr val="038ED3"/>
              </a:gs>
              <a:gs pos="100000">
                <a:srgbClr val="0386D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3E31889-0FBA-4C8E-ADED-8C438844B4FB}"/>
              </a:ext>
            </a:extLst>
          </p:cNvPr>
          <p:cNvSpPr>
            <a:spLocks noGrp="1"/>
          </p:cNvSpPr>
          <p:nvPr>
            <p:ph type="title"/>
          </p:nvPr>
        </p:nvSpPr>
        <p:spPr>
          <a:xfrm>
            <a:off x="867600" y="355998"/>
            <a:ext cx="10508768" cy="718667"/>
          </a:xfrm>
        </p:spPr>
        <p:txBody>
          <a:bodyPr>
            <a:normAutofit/>
          </a:bodyPr>
          <a:lstStyle/>
          <a:p>
            <a:r>
              <a:rPr lang="en-GB" dirty="0">
                <a:solidFill>
                  <a:schemeClr val="bg1"/>
                </a:solidFill>
              </a:rPr>
              <a:t>Course overview</a:t>
            </a:r>
          </a:p>
        </p:txBody>
      </p:sp>
      <p:sp>
        <p:nvSpPr>
          <p:cNvPr id="6" name="Rounded Rectangle 5"/>
          <p:cNvSpPr/>
          <p:nvPr/>
        </p:nvSpPr>
        <p:spPr>
          <a:xfrm>
            <a:off x="2291137" y="1904102"/>
            <a:ext cx="9496309" cy="355147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4662735" y="2150232"/>
            <a:ext cx="8035162" cy="3170099"/>
          </a:xfrm>
          <a:prstGeom prst="rect">
            <a:avLst/>
          </a:prstGeom>
        </p:spPr>
        <p:txBody>
          <a:bodyPr wrap="square">
            <a:spAutoFit/>
          </a:bodyPr>
          <a:lstStyle/>
          <a:p>
            <a:pPr marL="342900" lvl="0" indent="-342900">
              <a:spcAft>
                <a:spcPts val="1200"/>
              </a:spcAft>
              <a:buFont typeface="Symbol" panose="05050102010706020507" pitchFamily="18" charset="2"/>
              <a:buChar char=""/>
            </a:pPr>
            <a:r>
              <a:rPr lang="en-AU" sz="2000" b="1" dirty="0">
                <a:latin typeface="Lato" panose="020F0502020204030203" pitchFamily="34" charset="0"/>
                <a:ea typeface="Times New Roman" panose="02020603050405020304" pitchFamily="18" charset="0"/>
                <a:cs typeface="Times New Roman" panose="02020603050405020304" pitchFamily="18" charset="0"/>
              </a:rPr>
              <a:t>The role of a </a:t>
            </a:r>
            <a:r>
              <a:rPr lang="en-AU" sz="2000" b="1" dirty="0" smtClean="0">
                <a:latin typeface="Lato" panose="020F0502020204030203" pitchFamily="34" charset="0"/>
                <a:ea typeface="Times New Roman" panose="02020603050405020304" pitchFamily="18" charset="0"/>
                <a:cs typeface="Times New Roman" panose="02020603050405020304" pitchFamily="18" charset="0"/>
              </a:rPr>
              <a:t>council </a:t>
            </a:r>
            <a:r>
              <a:rPr lang="en-AU" sz="2000" b="1" dirty="0">
                <a:latin typeface="Lato" panose="020F0502020204030203" pitchFamily="34" charset="0"/>
                <a:ea typeface="Times New Roman" panose="02020603050405020304" pitchFamily="18" charset="0"/>
                <a:cs typeface="Times New Roman" panose="02020603050405020304" pitchFamily="18" charset="0"/>
              </a:rPr>
              <a:t>member</a:t>
            </a:r>
          </a:p>
          <a:p>
            <a:pPr marL="342900" lvl="0" indent="-342900">
              <a:spcAft>
                <a:spcPts val="1200"/>
              </a:spcAft>
              <a:buFont typeface="Symbol" panose="05050102010706020507" pitchFamily="18" charset="2"/>
              <a:buChar char=""/>
            </a:pPr>
            <a:r>
              <a:rPr lang="en-AU" sz="2000" b="1" dirty="0">
                <a:latin typeface="Lato" panose="020F0502020204030203" pitchFamily="34" charset="0"/>
                <a:ea typeface="Times New Roman" panose="02020603050405020304" pitchFamily="18" charset="0"/>
                <a:cs typeface="Times New Roman" panose="02020603050405020304" pitchFamily="18" charset="0"/>
              </a:rPr>
              <a:t>What is the business of </a:t>
            </a:r>
            <a:r>
              <a:rPr lang="en-AU" sz="2000" b="1" dirty="0" smtClean="0">
                <a:latin typeface="Lato" panose="020F0502020204030203" pitchFamily="34" charset="0"/>
                <a:ea typeface="Times New Roman" panose="02020603050405020304" pitchFamily="18" charset="0"/>
                <a:cs typeface="Times New Roman" panose="02020603050405020304" pitchFamily="18" charset="0"/>
              </a:rPr>
              <a:t>council</a:t>
            </a:r>
            <a:endParaRPr lang="en-AU" sz="2000" b="1" dirty="0">
              <a:latin typeface="Lato" panose="020F0502020204030203" pitchFamily="34" charset="0"/>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2000" b="1" dirty="0">
                <a:latin typeface="Lato" panose="020F0502020204030203" pitchFamily="34" charset="0"/>
                <a:ea typeface="Times New Roman" panose="02020603050405020304" pitchFamily="18" charset="0"/>
                <a:cs typeface="Times New Roman" panose="02020603050405020304" pitchFamily="18" charset="0"/>
              </a:rPr>
              <a:t>Responsibilities of a </a:t>
            </a:r>
            <a:r>
              <a:rPr lang="en-AU" sz="2000" b="1" dirty="0" smtClean="0">
                <a:latin typeface="Lato" panose="020F0502020204030203" pitchFamily="34" charset="0"/>
                <a:ea typeface="Times New Roman" panose="02020603050405020304" pitchFamily="18" charset="0"/>
                <a:cs typeface="Times New Roman" panose="02020603050405020304" pitchFamily="18" charset="0"/>
              </a:rPr>
              <a:t>council </a:t>
            </a:r>
            <a:r>
              <a:rPr lang="en-AU" sz="2000" b="1" dirty="0">
                <a:latin typeface="Lato" panose="020F0502020204030203" pitchFamily="34" charset="0"/>
                <a:ea typeface="Times New Roman" panose="02020603050405020304" pitchFamily="18" charset="0"/>
                <a:cs typeface="Times New Roman" panose="02020603050405020304" pitchFamily="18" charset="0"/>
              </a:rPr>
              <a:t>member</a:t>
            </a:r>
          </a:p>
          <a:p>
            <a:pPr marL="342900" lvl="0" indent="-342900">
              <a:spcAft>
                <a:spcPts val="1200"/>
              </a:spcAft>
              <a:buFont typeface="Symbol" panose="05050102010706020507" pitchFamily="18" charset="2"/>
              <a:buChar char=""/>
            </a:pPr>
            <a:r>
              <a:rPr lang="en-AU" sz="2000" b="1" dirty="0">
                <a:latin typeface="Lato" panose="020F0502020204030203" pitchFamily="34" charset="0"/>
                <a:ea typeface="Times New Roman" panose="02020603050405020304" pitchFamily="18" charset="0"/>
                <a:cs typeface="Times New Roman" panose="02020603050405020304" pitchFamily="18" charset="0"/>
              </a:rPr>
              <a:t>The additional responsibilities of a Mayor or President</a:t>
            </a:r>
          </a:p>
          <a:p>
            <a:pPr marL="342900" lvl="0" indent="-342900">
              <a:spcAft>
                <a:spcPts val="1200"/>
              </a:spcAft>
              <a:buFont typeface="Symbol" panose="05050102010706020507" pitchFamily="18" charset="2"/>
              <a:buChar char=""/>
            </a:pPr>
            <a:r>
              <a:rPr lang="en-AU" sz="2000" b="1" dirty="0">
                <a:latin typeface="Lato" panose="020F0502020204030203" pitchFamily="34" charset="0"/>
                <a:ea typeface="Times New Roman" panose="02020603050405020304" pitchFamily="18" charset="0"/>
                <a:cs typeface="Times New Roman" panose="02020603050405020304" pitchFamily="18" charset="0"/>
              </a:rPr>
              <a:t>What the representation of the community involves </a:t>
            </a:r>
          </a:p>
          <a:p>
            <a:pPr marL="342900" lvl="0" indent="-342900">
              <a:spcAft>
                <a:spcPts val="1200"/>
              </a:spcAft>
              <a:buFont typeface="Symbol" panose="05050102010706020507" pitchFamily="18" charset="2"/>
              <a:buChar char=""/>
            </a:pPr>
            <a:r>
              <a:rPr lang="en-AU" sz="2000" b="1" dirty="0">
                <a:latin typeface="Lato" panose="020F0502020204030203" pitchFamily="34" charset="0"/>
                <a:ea typeface="Times New Roman" panose="02020603050405020304" pitchFamily="18" charset="0"/>
                <a:cs typeface="Times New Roman" panose="02020603050405020304" pitchFamily="18" charset="0"/>
              </a:rPr>
              <a:t>How to contribute to decision making</a:t>
            </a:r>
          </a:p>
          <a:p>
            <a:pPr marL="342900" lvl="0" indent="-342900">
              <a:spcAft>
                <a:spcPts val="1200"/>
              </a:spcAft>
              <a:buFont typeface="Symbol" panose="05050102010706020507" pitchFamily="18" charset="2"/>
              <a:buChar char=""/>
            </a:pPr>
            <a:r>
              <a:rPr lang="en-AU" sz="2000" b="1" dirty="0">
                <a:latin typeface="Lato" panose="020F0502020204030203" pitchFamily="34" charset="0"/>
                <a:ea typeface="Times New Roman" panose="02020603050405020304" pitchFamily="18" charset="0"/>
                <a:cs typeface="Times New Roman" panose="02020603050405020304" pitchFamily="18" charset="0"/>
              </a:rPr>
              <a:t>What to look out for in money matters</a:t>
            </a:r>
          </a:p>
        </p:txBody>
      </p:sp>
      <p:sp>
        <p:nvSpPr>
          <p:cNvPr id="11" name="Oval 10"/>
          <p:cNvSpPr/>
          <p:nvPr/>
        </p:nvSpPr>
        <p:spPr>
          <a:xfrm>
            <a:off x="632662" y="1803916"/>
            <a:ext cx="3651662" cy="3651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686" y="2380622"/>
            <a:ext cx="2324940" cy="2555429"/>
          </a:xfrm>
          <a:prstGeom prst="rect">
            <a:avLst/>
          </a:prstGeom>
        </p:spPr>
      </p:pic>
    </p:spTree>
    <p:extLst>
      <p:ext uri="{BB962C8B-B14F-4D97-AF65-F5344CB8AC3E}">
        <p14:creationId xmlns:p14="http://schemas.microsoft.com/office/powerpoint/2010/main" val="1985182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4DF19303-B531-40A8-A210-D306D6147E44}"/>
              </a:ext>
            </a:extLst>
          </p:cNvPr>
          <p:cNvSpPr txBox="1"/>
          <p:nvPr/>
        </p:nvSpPr>
        <p:spPr>
          <a:xfrm>
            <a:off x="5637402" y="2973897"/>
            <a:ext cx="914400" cy="914400"/>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C854DCDB-E5CB-4CE4-B4EB-D411E6AB8B11}"/>
              </a:ext>
            </a:extLst>
          </p:cNvPr>
          <p:cNvSpPr txBox="1"/>
          <p:nvPr/>
        </p:nvSpPr>
        <p:spPr>
          <a:xfrm>
            <a:off x="1766337" y="6478324"/>
            <a:ext cx="8656530" cy="713016"/>
          </a:xfrm>
          <a:prstGeom prst="rect">
            <a:avLst/>
          </a:prstGeom>
          <a:noFill/>
        </p:spPr>
        <p:txBody>
          <a:bodyPr wrap="square" rtlCol="0">
            <a:spAutoFit/>
          </a:bodyPr>
          <a:lstStyle/>
          <a:p>
            <a:pPr algn="ctr">
              <a:spcAft>
                <a:spcPts val="1000"/>
              </a:spcAft>
            </a:pPr>
            <a:r>
              <a:rPr lang="en-AU" sz="1600" dirty="0">
                <a:hlinkClick r:id="rId4"/>
              </a:rPr>
              <a:t>Roles and Responsibilities - YouTube</a:t>
            </a:r>
            <a:endParaRPr lang="en-AU" sz="1600" dirty="0"/>
          </a:p>
          <a:p>
            <a:pPr algn="ctr">
              <a:spcAft>
                <a:spcPts val="1000"/>
              </a:spcAft>
            </a:pPr>
            <a:endParaRPr lang="en-GB" sz="1600" b="1" dirty="0">
              <a:solidFill>
                <a:schemeClr val="bg1"/>
              </a:solidFill>
            </a:endParaRPr>
          </a:p>
        </p:txBody>
      </p:sp>
      <p:pic>
        <p:nvPicPr>
          <p:cNvPr id="2" name="X-RjOEhm4oI"/>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458124" y="287880"/>
            <a:ext cx="10985791" cy="6119136"/>
          </a:xfrm>
          <a:prstGeom prst="rect">
            <a:avLst/>
          </a:prstGeom>
        </p:spPr>
      </p:pic>
    </p:spTree>
    <p:extLst>
      <p:ext uri="{BB962C8B-B14F-4D97-AF65-F5344CB8AC3E}">
        <p14:creationId xmlns:p14="http://schemas.microsoft.com/office/powerpoint/2010/main" val="903457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F100-E813-4424-9E1F-D4AEEEF5F48A}"/>
              </a:ext>
            </a:extLst>
          </p:cNvPr>
          <p:cNvSpPr>
            <a:spLocks noGrp="1"/>
          </p:cNvSpPr>
          <p:nvPr>
            <p:ph type="title"/>
          </p:nvPr>
        </p:nvSpPr>
        <p:spPr>
          <a:xfrm>
            <a:off x="711482" y="516934"/>
            <a:ext cx="10508768" cy="718667"/>
          </a:xfrm>
        </p:spPr>
        <p:txBody>
          <a:bodyPr>
            <a:noAutofit/>
          </a:bodyPr>
          <a:lstStyle/>
          <a:p>
            <a:r>
              <a:rPr lang="en-AU" dirty="0" smtClean="0"/>
              <a:t>1. What </a:t>
            </a:r>
            <a:r>
              <a:rPr lang="en-AU" dirty="0"/>
              <a:t>is the role of a </a:t>
            </a:r>
            <a:r>
              <a:rPr lang="en-AU" dirty="0" smtClean="0"/>
              <a:t>council </a:t>
            </a:r>
            <a:r>
              <a:rPr lang="en-AU" dirty="0"/>
              <a:t>member?</a:t>
            </a:r>
            <a:endParaRPr lang="en-GB" dirty="0"/>
          </a:p>
        </p:txBody>
      </p:sp>
      <p:sp>
        <p:nvSpPr>
          <p:cNvPr id="10" name="Rectangle 9"/>
          <p:cNvSpPr/>
          <p:nvPr/>
        </p:nvSpPr>
        <p:spPr>
          <a:xfrm>
            <a:off x="711482" y="1755211"/>
            <a:ext cx="5862313" cy="4431983"/>
          </a:xfrm>
          <a:prstGeom prst="rect">
            <a:avLst/>
          </a:prstGeom>
        </p:spPr>
        <p:txBody>
          <a:bodyPr wrap="square">
            <a:spAutoFit/>
          </a:bodyPr>
          <a:lstStyle/>
          <a:p>
            <a:pPr lvl="0"/>
            <a:r>
              <a:rPr lang="en-AU" sz="2800" b="1" dirty="0" smtClean="0">
                <a:solidFill>
                  <a:schemeClr val="accent2"/>
                </a:solidFill>
              </a:rPr>
              <a:t>The </a:t>
            </a:r>
            <a:r>
              <a:rPr lang="en-AU" sz="2800" b="1" dirty="0">
                <a:solidFill>
                  <a:schemeClr val="accent2"/>
                </a:solidFill>
              </a:rPr>
              <a:t>role of a </a:t>
            </a:r>
            <a:r>
              <a:rPr lang="en-AU" sz="2800" b="1" dirty="0" smtClean="0">
                <a:solidFill>
                  <a:schemeClr val="accent2"/>
                </a:solidFill>
              </a:rPr>
              <a:t>council </a:t>
            </a:r>
            <a:r>
              <a:rPr lang="en-AU" sz="2800" b="1" dirty="0">
                <a:solidFill>
                  <a:schemeClr val="accent2"/>
                </a:solidFill>
              </a:rPr>
              <a:t>member is to represent the people in their area. </a:t>
            </a:r>
          </a:p>
          <a:p>
            <a:pPr lvl="0"/>
            <a:endParaRPr lang="en-AU" sz="2400" dirty="0">
              <a:solidFill>
                <a:srgbClr val="454347"/>
              </a:solidFill>
            </a:endParaRPr>
          </a:p>
          <a:p>
            <a:pPr lvl="0">
              <a:spcAft>
                <a:spcPts val="1200"/>
              </a:spcAft>
            </a:pPr>
            <a:r>
              <a:rPr lang="en-AU" sz="2400" dirty="0">
                <a:solidFill>
                  <a:srgbClr val="454347"/>
                </a:solidFill>
              </a:rPr>
              <a:t>As a </a:t>
            </a:r>
            <a:r>
              <a:rPr lang="en-AU" sz="2400" dirty="0" smtClean="0">
                <a:solidFill>
                  <a:srgbClr val="454347"/>
                </a:solidFill>
              </a:rPr>
              <a:t>council, </a:t>
            </a:r>
            <a:r>
              <a:rPr lang="en-AU" sz="2400" dirty="0">
                <a:solidFill>
                  <a:srgbClr val="454347"/>
                </a:solidFill>
              </a:rPr>
              <a:t>together you set out a strategy, policies and plan for your </a:t>
            </a:r>
            <a:r>
              <a:rPr lang="en-AU" sz="2400" dirty="0" smtClean="0">
                <a:solidFill>
                  <a:srgbClr val="454347"/>
                </a:solidFill>
              </a:rPr>
              <a:t>council. </a:t>
            </a:r>
          </a:p>
          <a:p>
            <a:pPr lvl="0"/>
            <a:r>
              <a:rPr lang="en-AU" sz="2400" dirty="0" smtClean="0">
                <a:solidFill>
                  <a:srgbClr val="454347"/>
                </a:solidFill>
              </a:rPr>
              <a:t>A council </a:t>
            </a:r>
            <a:r>
              <a:rPr lang="en-AU" sz="2400" dirty="0">
                <a:solidFill>
                  <a:srgbClr val="454347"/>
                </a:solidFill>
              </a:rPr>
              <a:t>member also needs to ensure that the </a:t>
            </a:r>
            <a:r>
              <a:rPr lang="en-AU" sz="2400" dirty="0" smtClean="0">
                <a:solidFill>
                  <a:srgbClr val="454347"/>
                </a:solidFill>
              </a:rPr>
              <a:t>council </a:t>
            </a:r>
            <a:r>
              <a:rPr lang="en-AU" sz="2400" dirty="0">
                <a:solidFill>
                  <a:srgbClr val="454347"/>
                </a:solidFill>
              </a:rPr>
              <a:t>works within the law, looks after its finances, is efficient and does not engage in too much risk.</a:t>
            </a:r>
          </a:p>
          <a:p>
            <a:pPr lvl="0"/>
            <a:endParaRPr lang="en-AU" sz="2400" dirty="0">
              <a:solidFill>
                <a:srgbClr val="454347"/>
              </a:solidFill>
            </a:endParaRPr>
          </a:p>
        </p:txBody>
      </p:sp>
      <p:pic>
        <p:nvPicPr>
          <p:cNvPr id="7" name="Content Placehold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520476" y="2792186"/>
            <a:ext cx="5305865" cy="3009209"/>
          </a:xfrm>
          <a:prstGeom prst="rect">
            <a:avLst/>
          </a:prstGeom>
        </p:spPr>
      </p:pic>
    </p:spTree>
    <p:extLst>
      <p:ext uri="{BB962C8B-B14F-4D97-AF65-F5344CB8AC3E}">
        <p14:creationId xmlns:p14="http://schemas.microsoft.com/office/powerpoint/2010/main" val="266932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F100-E813-4424-9E1F-D4AEEEF5F48A}"/>
              </a:ext>
            </a:extLst>
          </p:cNvPr>
          <p:cNvSpPr>
            <a:spLocks noGrp="1"/>
          </p:cNvSpPr>
          <p:nvPr>
            <p:ph type="title"/>
          </p:nvPr>
        </p:nvSpPr>
        <p:spPr>
          <a:xfrm>
            <a:off x="711482" y="516934"/>
            <a:ext cx="10508768" cy="718667"/>
          </a:xfrm>
        </p:spPr>
        <p:txBody>
          <a:bodyPr>
            <a:noAutofit/>
          </a:bodyPr>
          <a:lstStyle/>
          <a:p>
            <a:r>
              <a:rPr lang="en-AU" dirty="0" smtClean="0"/>
              <a:t>1.1 What </a:t>
            </a:r>
            <a:r>
              <a:rPr lang="en-AU" dirty="0"/>
              <a:t>is the role of a </a:t>
            </a:r>
            <a:r>
              <a:rPr lang="en-AU" dirty="0" smtClean="0"/>
              <a:t>council </a:t>
            </a:r>
            <a:r>
              <a:rPr lang="en-AU" dirty="0"/>
              <a:t>member?</a:t>
            </a:r>
            <a:endParaRPr lang="en-GB" dirty="0"/>
          </a:p>
        </p:txBody>
      </p:sp>
      <p:sp>
        <p:nvSpPr>
          <p:cNvPr id="10" name="Rectangle 9"/>
          <p:cNvSpPr/>
          <p:nvPr/>
        </p:nvSpPr>
        <p:spPr>
          <a:xfrm>
            <a:off x="800980" y="1347038"/>
            <a:ext cx="6096209" cy="4154984"/>
          </a:xfrm>
          <a:prstGeom prst="rect">
            <a:avLst/>
          </a:prstGeom>
        </p:spPr>
        <p:txBody>
          <a:bodyPr wrap="square">
            <a:spAutoFit/>
          </a:bodyPr>
          <a:lstStyle/>
          <a:p>
            <a:r>
              <a:rPr lang="en-AU" sz="2400" dirty="0">
                <a:solidFill>
                  <a:srgbClr val="454347"/>
                </a:solidFill>
              </a:rPr>
              <a:t>The </a:t>
            </a:r>
            <a:r>
              <a:rPr lang="en-AU" sz="2400" dirty="0" smtClean="0">
                <a:solidFill>
                  <a:srgbClr val="454347"/>
                </a:solidFill>
              </a:rPr>
              <a:t>council </a:t>
            </a:r>
            <a:r>
              <a:rPr lang="en-AU" sz="2400" dirty="0">
                <a:solidFill>
                  <a:srgbClr val="454347"/>
                </a:solidFill>
              </a:rPr>
              <a:t>has a role to recruit and appoint a CEO and </a:t>
            </a:r>
            <a:r>
              <a:rPr lang="en-AU" sz="2400" dirty="0" smtClean="0">
                <a:solidFill>
                  <a:srgbClr val="454347"/>
                </a:solidFill>
              </a:rPr>
              <a:t>to </a:t>
            </a:r>
            <a:r>
              <a:rPr lang="en-AU" sz="2400" dirty="0">
                <a:solidFill>
                  <a:srgbClr val="454347"/>
                </a:solidFill>
              </a:rPr>
              <a:t>manage and support the CEO. </a:t>
            </a:r>
          </a:p>
          <a:p>
            <a:pPr lvl="0"/>
            <a:endParaRPr lang="en-AU" sz="2400" dirty="0" smtClean="0">
              <a:solidFill>
                <a:srgbClr val="454347"/>
              </a:solidFill>
            </a:endParaRPr>
          </a:p>
          <a:p>
            <a:pPr lvl="0"/>
            <a:r>
              <a:rPr lang="en-AU" sz="2400" dirty="0" smtClean="0">
                <a:solidFill>
                  <a:srgbClr val="454347"/>
                </a:solidFill>
              </a:rPr>
              <a:t>However council </a:t>
            </a:r>
            <a:r>
              <a:rPr lang="en-AU" sz="2400" dirty="0">
                <a:solidFill>
                  <a:srgbClr val="454347"/>
                </a:solidFill>
              </a:rPr>
              <a:t>members do not manage other </a:t>
            </a:r>
            <a:r>
              <a:rPr lang="en-AU" sz="2400" dirty="0" smtClean="0">
                <a:solidFill>
                  <a:srgbClr val="454347"/>
                </a:solidFill>
              </a:rPr>
              <a:t>council </a:t>
            </a:r>
            <a:r>
              <a:rPr lang="en-AU" sz="2400" dirty="0">
                <a:solidFill>
                  <a:srgbClr val="454347"/>
                </a:solidFill>
              </a:rPr>
              <a:t>staff or involve themselves in the day-to-day operations of </a:t>
            </a:r>
            <a:r>
              <a:rPr lang="en-AU" sz="2400" dirty="0" smtClean="0">
                <a:solidFill>
                  <a:srgbClr val="454347"/>
                </a:solidFill>
              </a:rPr>
              <a:t>council.</a:t>
            </a:r>
            <a:endParaRPr lang="en-AU" sz="2400" dirty="0">
              <a:solidFill>
                <a:srgbClr val="454347"/>
              </a:solidFill>
            </a:endParaRPr>
          </a:p>
          <a:p>
            <a:pPr lvl="0"/>
            <a:endParaRPr lang="en-AU" sz="2400" dirty="0">
              <a:solidFill>
                <a:srgbClr val="454347"/>
              </a:solidFill>
            </a:endParaRPr>
          </a:p>
          <a:p>
            <a:pPr lvl="0"/>
            <a:r>
              <a:rPr lang="en-AU" sz="2400" dirty="0">
                <a:solidFill>
                  <a:srgbClr val="454347"/>
                </a:solidFill>
              </a:rPr>
              <a:t>The </a:t>
            </a:r>
            <a:r>
              <a:rPr lang="en-AU" sz="2400" dirty="0" smtClean="0">
                <a:solidFill>
                  <a:srgbClr val="454347"/>
                </a:solidFill>
              </a:rPr>
              <a:t>council </a:t>
            </a:r>
            <a:r>
              <a:rPr lang="en-AU" sz="2400" dirty="0">
                <a:solidFill>
                  <a:srgbClr val="454347"/>
                </a:solidFill>
              </a:rPr>
              <a:t>also determines rates for residents in the area and charges for waste services. This money is used to support </a:t>
            </a:r>
            <a:r>
              <a:rPr lang="en-AU" sz="2400" dirty="0" smtClean="0">
                <a:solidFill>
                  <a:srgbClr val="454347"/>
                </a:solidFill>
              </a:rPr>
              <a:t>and </a:t>
            </a:r>
            <a:r>
              <a:rPr lang="en-AU" sz="2400" dirty="0">
                <a:solidFill>
                  <a:srgbClr val="454347"/>
                </a:solidFill>
              </a:rPr>
              <a:t>deliver </a:t>
            </a:r>
            <a:r>
              <a:rPr lang="en-AU" sz="2400" dirty="0" smtClean="0">
                <a:solidFill>
                  <a:srgbClr val="454347"/>
                </a:solidFill>
              </a:rPr>
              <a:t>council </a:t>
            </a:r>
            <a:r>
              <a:rPr lang="en-AU" sz="2400" dirty="0">
                <a:solidFill>
                  <a:srgbClr val="454347"/>
                </a:solidFill>
              </a:rPr>
              <a:t>services.</a:t>
            </a:r>
            <a:endParaRPr lang="en-US" sz="2400" dirty="0">
              <a:solidFill>
                <a:srgbClr val="454347"/>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070" r="9965"/>
          <a:stretch/>
        </p:blipFill>
        <p:spPr>
          <a:xfrm>
            <a:off x="7168243" y="2222077"/>
            <a:ext cx="4856206" cy="3508097"/>
          </a:xfrm>
          <a:prstGeom prst="rect">
            <a:avLst/>
          </a:prstGeom>
        </p:spPr>
      </p:pic>
    </p:spTree>
    <p:extLst>
      <p:ext uri="{BB962C8B-B14F-4D97-AF65-F5344CB8AC3E}">
        <p14:creationId xmlns:p14="http://schemas.microsoft.com/office/powerpoint/2010/main" val="3576415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 </a:t>
            </a:r>
            <a:r>
              <a:rPr lang="en-AU" b="1" dirty="0" smtClean="0"/>
              <a:t>What </a:t>
            </a:r>
            <a:r>
              <a:rPr lang="en-AU" b="1" dirty="0"/>
              <a:t>is the business of </a:t>
            </a:r>
            <a:r>
              <a:rPr lang="en-AU" b="1" dirty="0" smtClean="0"/>
              <a:t>council?</a:t>
            </a:r>
            <a:endParaRPr lang="en-AU" b="1" dirty="0"/>
          </a:p>
        </p:txBody>
      </p:sp>
      <p:sp>
        <p:nvSpPr>
          <p:cNvPr id="3" name="Content Placeholder 2"/>
          <p:cNvSpPr>
            <a:spLocks noGrp="1"/>
          </p:cNvSpPr>
          <p:nvPr>
            <p:ph idx="1"/>
          </p:nvPr>
        </p:nvSpPr>
        <p:spPr>
          <a:xfrm>
            <a:off x="867600" y="1383957"/>
            <a:ext cx="7880984" cy="4935200"/>
          </a:xfrm>
        </p:spPr>
        <p:txBody>
          <a:bodyPr>
            <a:noAutofit/>
          </a:bodyPr>
          <a:lstStyle/>
          <a:p>
            <a:pPr>
              <a:lnSpc>
                <a:spcPct val="100000"/>
              </a:lnSpc>
              <a:spcAft>
                <a:spcPts val="1200"/>
              </a:spcAft>
            </a:pPr>
            <a:r>
              <a:rPr lang="en-AU" sz="2800" b="1" dirty="0">
                <a:solidFill>
                  <a:schemeClr val="accent2"/>
                </a:solidFill>
              </a:rPr>
              <a:t>The business of a </a:t>
            </a:r>
            <a:r>
              <a:rPr lang="en-AU" sz="2800" b="1" dirty="0" smtClean="0">
                <a:solidFill>
                  <a:schemeClr val="accent2"/>
                </a:solidFill>
              </a:rPr>
              <a:t>council </a:t>
            </a:r>
            <a:r>
              <a:rPr lang="en-AU" sz="2800" b="1" dirty="0">
                <a:solidFill>
                  <a:schemeClr val="accent2"/>
                </a:solidFill>
              </a:rPr>
              <a:t>in the Northern Territory includes providing services and infrastructure to your local communities such </a:t>
            </a:r>
            <a:r>
              <a:rPr lang="en-AU" sz="2800" b="1" dirty="0" smtClean="0">
                <a:solidFill>
                  <a:schemeClr val="accent2"/>
                </a:solidFill>
              </a:rPr>
              <a:t>as: </a:t>
            </a:r>
          </a:p>
          <a:p>
            <a:pPr marL="342900" indent="-342900">
              <a:lnSpc>
                <a:spcPct val="100000"/>
              </a:lnSpc>
              <a:spcAft>
                <a:spcPts val="600"/>
              </a:spcAft>
              <a:buFont typeface="Arial" panose="020B0604020202020204" pitchFamily="34" charset="0"/>
              <a:buChar char="•"/>
            </a:pPr>
            <a:r>
              <a:rPr lang="en-AU" dirty="0" smtClean="0"/>
              <a:t>waste collection</a:t>
            </a:r>
          </a:p>
          <a:p>
            <a:pPr marL="342900" indent="-342900">
              <a:lnSpc>
                <a:spcPct val="100000"/>
              </a:lnSpc>
              <a:spcAft>
                <a:spcPts val="600"/>
              </a:spcAft>
              <a:buFont typeface="Arial" panose="020B0604020202020204" pitchFamily="34" charset="0"/>
              <a:buChar char="•"/>
            </a:pPr>
            <a:r>
              <a:rPr lang="en-AU" dirty="0" smtClean="0"/>
              <a:t>roads</a:t>
            </a:r>
          </a:p>
          <a:p>
            <a:pPr marL="342900" indent="-342900">
              <a:lnSpc>
                <a:spcPct val="100000"/>
              </a:lnSpc>
              <a:spcAft>
                <a:spcPts val="600"/>
              </a:spcAft>
              <a:buFont typeface="Arial" panose="020B0604020202020204" pitchFamily="34" charset="0"/>
              <a:buChar char="•"/>
            </a:pPr>
            <a:r>
              <a:rPr lang="en-AU" dirty="0" smtClean="0"/>
              <a:t>street lighting</a:t>
            </a:r>
          </a:p>
          <a:p>
            <a:pPr marL="342900" indent="-342900">
              <a:lnSpc>
                <a:spcPct val="100000"/>
              </a:lnSpc>
              <a:spcAft>
                <a:spcPts val="600"/>
              </a:spcAft>
              <a:buFont typeface="Arial" panose="020B0604020202020204" pitchFamily="34" charset="0"/>
              <a:buChar char="•"/>
            </a:pPr>
            <a:r>
              <a:rPr lang="en-AU" dirty="0" smtClean="0"/>
              <a:t>libraries</a:t>
            </a:r>
          </a:p>
          <a:p>
            <a:pPr marL="342900" indent="-342900">
              <a:lnSpc>
                <a:spcPct val="100000"/>
              </a:lnSpc>
              <a:spcAft>
                <a:spcPts val="600"/>
              </a:spcAft>
              <a:buFont typeface="Arial" panose="020B0604020202020204" pitchFamily="34" charset="0"/>
              <a:buChar char="•"/>
            </a:pPr>
            <a:r>
              <a:rPr lang="en-AU" dirty="0" smtClean="0"/>
              <a:t>parks </a:t>
            </a:r>
            <a:r>
              <a:rPr lang="en-AU" dirty="0"/>
              <a:t>and gardens </a:t>
            </a:r>
            <a:endParaRPr lang="en-AU" dirty="0" smtClean="0"/>
          </a:p>
          <a:p>
            <a:pPr marL="342900" indent="-342900">
              <a:lnSpc>
                <a:spcPct val="100000"/>
              </a:lnSpc>
              <a:spcAft>
                <a:spcPts val="600"/>
              </a:spcAft>
              <a:buFont typeface="Arial" panose="020B0604020202020204" pitchFamily="34" charset="0"/>
              <a:buChar char="•"/>
            </a:pPr>
            <a:r>
              <a:rPr lang="en-AU" dirty="0" smtClean="0"/>
              <a:t>community </a:t>
            </a:r>
            <a:r>
              <a:rPr lang="en-AU" dirty="0"/>
              <a:t>events.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9724" y="2223507"/>
            <a:ext cx="3291561" cy="3190528"/>
          </a:xfrm>
          <a:prstGeom prst="rect">
            <a:avLst/>
          </a:prstGeom>
        </p:spPr>
      </p:pic>
    </p:spTree>
    <p:extLst>
      <p:ext uri="{BB962C8B-B14F-4D97-AF65-F5344CB8AC3E}">
        <p14:creationId xmlns:p14="http://schemas.microsoft.com/office/powerpoint/2010/main" val="2180344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 </a:t>
            </a:r>
            <a:r>
              <a:rPr lang="en-AU" b="1" dirty="0" smtClean="0"/>
              <a:t>What </a:t>
            </a:r>
            <a:r>
              <a:rPr lang="en-AU" b="1" dirty="0"/>
              <a:t>is the business of </a:t>
            </a:r>
            <a:r>
              <a:rPr lang="en-AU" b="1" dirty="0" smtClean="0"/>
              <a:t>council?</a:t>
            </a:r>
            <a:endParaRPr lang="en-AU" b="1" dirty="0"/>
          </a:p>
        </p:txBody>
      </p:sp>
      <p:sp>
        <p:nvSpPr>
          <p:cNvPr id="3" name="Content Placeholder 2"/>
          <p:cNvSpPr>
            <a:spLocks noGrp="1"/>
          </p:cNvSpPr>
          <p:nvPr>
            <p:ph idx="1"/>
          </p:nvPr>
        </p:nvSpPr>
        <p:spPr>
          <a:xfrm>
            <a:off x="996556" y="1606006"/>
            <a:ext cx="6792173" cy="4439562"/>
          </a:xfrm>
        </p:spPr>
        <p:txBody>
          <a:bodyPr>
            <a:noAutofit/>
          </a:bodyPr>
          <a:lstStyle/>
          <a:p>
            <a:pPr>
              <a:spcAft>
                <a:spcPts val="1200"/>
              </a:spcAft>
            </a:pPr>
            <a:r>
              <a:rPr lang="en-AU" sz="2800" b="1" dirty="0">
                <a:solidFill>
                  <a:schemeClr val="accent2"/>
                </a:solidFill>
              </a:rPr>
              <a:t>The </a:t>
            </a:r>
            <a:r>
              <a:rPr lang="en-AU" sz="2800" b="1" dirty="0" smtClean="0">
                <a:solidFill>
                  <a:schemeClr val="accent2"/>
                </a:solidFill>
              </a:rPr>
              <a:t>council </a:t>
            </a:r>
            <a:r>
              <a:rPr lang="en-AU" sz="2800" b="1" dirty="0">
                <a:solidFill>
                  <a:schemeClr val="accent2"/>
                </a:solidFill>
              </a:rPr>
              <a:t>can also make laws (called by-laws) that cover things like:</a:t>
            </a:r>
          </a:p>
          <a:p>
            <a:pPr marL="342900" indent="-342900">
              <a:lnSpc>
                <a:spcPct val="100000"/>
              </a:lnSpc>
              <a:spcAft>
                <a:spcPts val="600"/>
              </a:spcAft>
              <a:buFont typeface="Arial" panose="020B0604020202020204" pitchFamily="34" charset="0"/>
              <a:buChar char="•"/>
            </a:pPr>
            <a:r>
              <a:rPr lang="en-AU" sz="2400" dirty="0"/>
              <a:t>Animal management and control</a:t>
            </a:r>
          </a:p>
          <a:p>
            <a:pPr marL="342900" indent="-342900">
              <a:lnSpc>
                <a:spcPct val="100000"/>
              </a:lnSpc>
              <a:spcAft>
                <a:spcPts val="600"/>
              </a:spcAft>
              <a:buFont typeface="Arial" panose="020B0604020202020204" pitchFamily="34" charset="0"/>
              <a:buChar char="•"/>
            </a:pPr>
            <a:r>
              <a:rPr lang="en-AU" sz="2400" dirty="0"/>
              <a:t>Poisonous weeds</a:t>
            </a:r>
          </a:p>
          <a:p>
            <a:pPr marL="342900" indent="-342900">
              <a:lnSpc>
                <a:spcPct val="100000"/>
              </a:lnSpc>
              <a:spcAft>
                <a:spcPts val="600"/>
              </a:spcAft>
              <a:buFont typeface="Arial" panose="020B0604020202020204" pitchFamily="34" charset="0"/>
              <a:buChar char="•"/>
            </a:pPr>
            <a:r>
              <a:rPr lang="en-AU" sz="2400" dirty="0"/>
              <a:t>Litter and water pollution</a:t>
            </a:r>
          </a:p>
          <a:p>
            <a:pPr marL="342900" indent="-342900">
              <a:lnSpc>
                <a:spcPct val="100000"/>
              </a:lnSpc>
              <a:spcAft>
                <a:spcPts val="600"/>
              </a:spcAft>
              <a:buFont typeface="Arial" panose="020B0604020202020204" pitchFamily="34" charset="0"/>
              <a:buChar char="•"/>
            </a:pPr>
            <a:r>
              <a:rPr lang="en-AU" sz="2400" dirty="0"/>
              <a:t>Local emergency management</a:t>
            </a:r>
          </a:p>
          <a:p>
            <a:pPr marL="342900" indent="-342900">
              <a:lnSpc>
                <a:spcPct val="100000"/>
              </a:lnSpc>
              <a:spcAft>
                <a:spcPts val="600"/>
              </a:spcAft>
              <a:buFont typeface="Arial" panose="020B0604020202020204" pitchFamily="34" charset="0"/>
              <a:buChar char="•"/>
            </a:pPr>
            <a:r>
              <a:rPr lang="en-AU" sz="2400" dirty="0"/>
              <a:t>Fire hazard reduction.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223" r="12694"/>
          <a:stretch/>
        </p:blipFill>
        <p:spPr>
          <a:xfrm>
            <a:off x="6841672" y="1992084"/>
            <a:ext cx="4730639" cy="3526363"/>
          </a:xfrm>
          <a:prstGeom prst="rect">
            <a:avLst/>
          </a:prstGeom>
        </p:spPr>
      </p:pic>
    </p:spTree>
    <p:extLst>
      <p:ext uri="{BB962C8B-B14F-4D97-AF65-F5344CB8AC3E}">
        <p14:creationId xmlns:p14="http://schemas.microsoft.com/office/powerpoint/2010/main" val="939682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452" y="336948"/>
            <a:ext cx="10274448" cy="1025004"/>
          </a:xfrm>
        </p:spPr>
        <p:txBody>
          <a:bodyPr/>
          <a:lstStyle/>
          <a:p>
            <a:r>
              <a:rPr lang="en-AU" b="1" dirty="0" smtClean="0"/>
              <a:t>3. What </a:t>
            </a:r>
            <a:r>
              <a:rPr lang="en-AU" b="1" dirty="0"/>
              <a:t>are the responsibilities of </a:t>
            </a:r>
            <a:r>
              <a:rPr lang="en-AU" b="1" dirty="0" smtClean="0"/>
              <a:t>council </a:t>
            </a:r>
            <a:r>
              <a:rPr lang="en-AU" b="1" dirty="0"/>
              <a:t>members?</a:t>
            </a:r>
          </a:p>
        </p:txBody>
      </p:sp>
      <p:sp>
        <p:nvSpPr>
          <p:cNvPr id="3" name="Content Placeholder 2"/>
          <p:cNvSpPr>
            <a:spLocks noGrp="1"/>
          </p:cNvSpPr>
          <p:nvPr>
            <p:ph idx="1"/>
          </p:nvPr>
        </p:nvSpPr>
        <p:spPr>
          <a:xfrm>
            <a:off x="1027688" y="1790830"/>
            <a:ext cx="7757966" cy="4408312"/>
          </a:xfrm>
        </p:spPr>
        <p:txBody>
          <a:bodyPr>
            <a:normAutofit/>
          </a:bodyPr>
          <a:lstStyle/>
          <a:p>
            <a:pPr>
              <a:spcAft>
                <a:spcPts val="1200"/>
              </a:spcAft>
            </a:pPr>
            <a:r>
              <a:rPr lang="en-AU" sz="2800" b="1" dirty="0" smtClean="0">
                <a:solidFill>
                  <a:schemeClr val="accent2"/>
                </a:solidFill>
              </a:rPr>
              <a:t>Council </a:t>
            </a:r>
            <a:r>
              <a:rPr lang="en-AU" sz="2800" b="1" dirty="0">
                <a:solidFill>
                  <a:schemeClr val="accent2"/>
                </a:solidFill>
              </a:rPr>
              <a:t>members are required to:</a:t>
            </a:r>
            <a:endParaRPr lang="en-AU" sz="2800" dirty="0">
              <a:solidFill>
                <a:schemeClr val="accent2"/>
              </a:solidFill>
            </a:endParaRPr>
          </a:p>
          <a:p>
            <a:pPr marL="342900" indent="-342900">
              <a:spcAft>
                <a:spcPts val="600"/>
              </a:spcAft>
              <a:buFont typeface="Arial" panose="020B0604020202020204" pitchFamily="34" charset="0"/>
              <a:buChar char="•"/>
            </a:pPr>
            <a:r>
              <a:rPr lang="en-AU" dirty="0"/>
              <a:t>Provide leadership and guidance to your community</a:t>
            </a:r>
          </a:p>
          <a:p>
            <a:pPr marL="342900" indent="-342900">
              <a:spcAft>
                <a:spcPts val="600"/>
              </a:spcAft>
              <a:buFont typeface="Arial" panose="020B0604020202020204" pitchFamily="34" charset="0"/>
              <a:buChar char="•"/>
            </a:pPr>
            <a:r>
              <a:rPr lang="en-AU" dirty="0"/>
              <a:t>Act in the best interests of your community</a:t>
            </a:r>
          </a:p>
          <a:p>
            <a:pPr marL="342900" indent="-342900">
              <a:spcAft>
                <a:spcPts val="600"/>
              </a:spcAft>
              <a:buFont typeface="Arial" panose="020B0604020202020204" pitchFamily="34" charset="0"/>
              <a:buChar char="•"/>
            </a:pPr>
            <a:r>
              <a:rPr lang="en-AU" dirty="0"/>
              <a:t>Act honestly in carrying out your duties</a:t>
            </a:r>
          </a:p>
          <a:p>
            <a:pPr marL="342900" indent="-342900">
              <a:spcAft>
                <a:spcPts val="600"/>
              </a:spcAft>
              <a:buFont typeface="Arial" panose="020B0604020202020204" pitchFamily="34" charset="0"/>
              <a:buChar char="•"/>
            </a:pPr>
            <a:r>
              <a:rPr lang="en-AU" dirty="0"/>
              <a:t>Ensure </a:t>
            </a:r>
            <a:r>
              <a:rPr lang="en-AU" dirty="0" smtClean="0"/>
              <a:t>council </a:t>
            </a:r>
            <a:r>
              <a:rPr lang="en-AU" dirty="0"/>
              <a:t>monies (funds) are spent well </a:t>
            </a:r>
            <a:r>
              <a:rPr lang="en-AU" dirty="0" smtClean="0"/>
              <a:t/>
            </a:r>
            <a:br>
              <a:rPr lang="en-AU" dirty="0" smtClean="0"/>
            </a:br>
            <a:r>
              <a:rPr lang="en-AU" dirty="0" smtClean="0"/>
              <a:t>and </a:t>
            </a:r>
            <a:r>
              <a:rPr lang="en-AU" dirty="0"/>
              <a:t>benefit the community</a:t>
            </a:r>
          </a:p>
          <a:p>
            <a:pPr marL="342900" indent="-342900">
              <a:spcAft>
                <a:spcPts val="600"/>
              </a:spcAft>
              <a:buFont typeface="Arial" panose="020B0604020202020204" pitchFamily="34" charset="0"/>
              <a:buChar char="•"/>
            </a:pPr>
            <a:r>
              <a:rPr lang="en-AU" dirty="0"/>
              <a:t>Monitor the finances of </a:t>
            </a:r>
            <a:r>
              <a:rPr lang="en-AU" dirty="0" smtClean="0"/>
              <a:t>council</a:t>
            </a:r>
            <a:endParaRPr lang="en-AU" dirty="0"/>
          </a:p>
          <a:p>
            <a:pPr marL="342900" indent="-342900">
              <a:spcAft>
                <a:spcPts val="600"/>
              </a:spcAft>
              <a:buFont typeface="Arial" panose="020B0604020202020204" pitchFamily="34" charset="0"/>
              <a:buChar char="•"/>
            </a:pPr>
            <a:r>
              <a:rPr lang="en-AU" dirty="0"/>
              <a:t>Declare any conflicts of interest</a:t>
            </a:r>
          </a:p>
          <a:p>
            <a:pPr marL="342900" indent="-342900">
              <a:spcAft>
                <a:spcPts val="600"/>
              </a:spcAft>
              <a:buFont typeface="Arial" panose="020B0604020202020204" pitchFamily="34" charset="0"/>
              <a:buChar char="•"/>
            </a:pPr>
            <a:r>
              <a:rPr lang="en-AU" dirty="0"/>
              <a:t>Complete all training in good faith</a:t>
            </a:r>
          </a:p>
          <a:p>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355" y="2952824"/>
            <a:ext cx="4903115" cy="2780790"/>
          </a:xfrm>
          <a:prstGeom prst="rect">
            <a:avLst/>
          </a:prstGeom>
        </p:spPr>
      </p:pic>
    </p:spTree>
    <p:extLst>
      <p:ext uri="{BB962C8B-B14F-4D97-AF65-F5344CB8AC3E}">
        <p14:creationId xmlns:p14="http://schemas.microsoft.com/office/powerpoint/2010/main" val="1711605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t>4. What </a:t>
            </a:r>
            <a:r>
              <a:rPr lang="en-AU" sz="4000" b="1" dirty="0"/>
              <a:t>is the role of a mayor or president?</a:t>
            </a:r>
          </a:p>
        </p:txBody>
      </p:sp>
      <p:sp>
        <p:nvSpPr>
          <p:cNvPr id="3" name="Content Placeholder 2"/>
          <p:cNvSpPr>
            <a:spLocks noGrp="1"/>
          </p:cNvSpPr>
          <p:nvPr>
            <p:ph idx="1"/>
          </p:nvPr>
        </p:nvSpPr>
        <p:spPr>
          <a:xfrm>
            <a:off x="867602" y="1257300"/>
            <a:ext cx="7476298" cy="5600699"/>
          </a:xfrm>
        </p:spPr>
        <p:txBody>
          <a:bodyPr>
            <a:normAutofit/>
          </a:bodyPr>
          <a:lstStyle/>
          <a:p>
            <a:pPr>
              <a:lnSpc>
                <a:spcPct val="100000"/>
              </a:lnSpc>
            </a:pPr>
            <a:r>
              <a:rPr lang="en-AU" sz="2600" b="1" dirty="0">
                <a:solidFill>
                  <a:schemeClr val="accent2"/>
                </a:solidFill>
              </a:rPr>
              <a:t>The mayor or president has the same roles and responsibilities as a </a:t>
            </a:r>
            <a:r>
              <a:rPr lang="en-AU" sz="2600" b="1" dirty="0" smtClean="0">
                <a:solidFill>
                  <a:schemeClr val="accent2"/>
                </a:solidFill>
              </a:rPr>
              <a:t>council </a:t>
            </a:r>
            <a:r>
              <a:rPr lang="en-AU" sz="2600" b="1" dirty="0">
                <a:solidFill>
                  <a:schemeClr val="accent2"/>
                </a:solidFill>
              </a:rPr>
              <a:t>member, but they also have some additional roles. These include:</a:t>
            </a:r>
          </a:p>
          <a:p>
            <a:endParaRPr lang="en-AU" dirty="0"/>
          </a:p>
          <a:p>
            <a:pPr marL="342900" indent="-342900">
              <a:lnSpc>
                <a:spcPct val="100000"/>
              </a:lnSpc>
              <a:spcAft>
                <a:spcPts val="600"/>
              </a:spcAft>
              <a:buFont typeface="Arial" panose="020B0604020202020204" pitchFamily="34" charset="0"/>
              <a:buChar char="•"/>
            </a:pPr>
            <a:r>
              <a:rPr lang="en-AU" sz="2400" dirty="0"/>
              <a:t>Chairing meetings of the </a:t>
            </a:r>
            <a:r>
              <a:rPr lang="en-AU" sz="2400" dirty="0" smtClean="0"/>
              <a:t>council</a:t>
            </a:r>
            <a:endParaRPr lang="en-AU" sz="2400" dirty="0"/>
          </a:p>
          <a:p>
            <a:pPr marL="342900" indent="-342900">
              <a:lnSpc>
                <a:spcPct val="100000"/>
              </a:lnSpc>
              <a:spcAft>
                <a:spcPts val="600"/>
              </a:spcAft>
              <a:buFont typeface="Arial" panose="020B0604020202020204" pitchFamily="34" charset="0"/>
              <a:buChar char="•"/>
            </a:pPr>
            <a:r>
              <a:rPr lang="en-AU" sz="2400" dirty="0"/>
              <a:t>Speaking on behalf of the </a:t>
            </a:r>
            <a:r>
              <a:rPr lang="en-AU" sz="2400" dirty="0" smtClean="0"/>
              <a:t>council</a:t>
            </a:r>
            <a:endParaRPr lang="en-AU" sz="2400" dirty="0"/>
          </a:p>
          <a:p>
            <a:pPr marL="342900" indent="-342900">
              <a:lnSpc>
                <a:spcPct val="100000"/>
              </a:lnSpc>
              <a:spcAft>
                <a:spcPts val="600"/>
              </a:spcAft>
              <a:buFont typeface="Arial" panose="020B0604020202020204" pitchFamily="34" charset="0"/>
              <a:buChar char="•"/>
            </a:pPr>
            <a:r>
              <a:rPr lang="en-AU" sz="2400" dirty="0"/>
              <a:t>Promoting high professional standards in other </a:t>
            </a:r>
            <a:r>
              <a:rPr lang="en-AU" sz="2400" dirty="0" smtClean="0"/>
              <a:t>council members </a:t>
            </a:r>
            <a:r>
              <a:rPr lang="en-AU" sz="2400" dirty="0"/>
              <a:t>by modelling good behaviour </a:t>
            </a:r>
            <a:endParaRPr lang="en-AU" sz="2400" dirty="0" smtClean="0"/>
          </a:p>
          <a:p>
            <a:pPr marL="342900" indent="-342900">
              <a:lnSpc>
                <a:spcPct val="100000"/>
              </a:lnSpc>
              <a:spcAft>
                <a:spcPts val="600"/>
              </a:spcAft>
              <a:buFont typeface="Arial" panose="020B0604020202020204" pitchFamily="34" charset="0"/>
              <a:buChar char="•"/>
            </a:pPr>
            <a:r>
              <a:rPr lang="en-AU" sz="2400" dirty="0" smtClean="0"/>
              <a:t>Working </a:t>
            </a:r>
            <a:r>
              <a:rPr lang="en-AU" sz="2400" dirty="0"/>
              <a:t>closely with the CEO</a:t>
            </a:r>
          </a:p>
          <a:p>
            <a:pPr marL="342900" indent="-342900">
              <a:lnSpc>
                <a:spcPct val="100000"/>
              </a:lnSpc>
              <a:spcAft>
                <a:spcPts val="600"/>
              </a:spcAft>
              <a:buFont typeface="Arial" panose="020B0604020202020204" pitchFamily="34" charset="0"/>
              <a:buChar char="•"/>
            </a:pPr>
            <a:r>
              <a:rPr lang="en-AU" sz="2400" dirty="0"/>
              <a:t>Leading the </a:t>
            </a:r>
            <a:r>
              <a:rPr lang="en-AU" sz="2400" dirty="0" smtClean="0"/>
              <a:t>council </a:t>
            </a:r>
            <a:r>
              <a:rPr lang="en-AU" sz="2400" dirty="0"/>
              <a:t>in undertaking regular reviews of CEO performance.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936" r="17390"/>
          <a:stretch/>
        </p:blipFill>
        <p:spPr>
          <a:xfrm>
            <a:off x="8213218" y="2538267"/>
            <a:ext cx="3679477" cy="3038763"/>
          </a:xfrm>
          <a:prstGeom prst="rect">
            <a:avLst/>
          </a:prstGeom>
        </p:spPr>
      </p:pic>
    </p:spTree>
    <p:extLst>
      <p:ext uri="{BB962C8B-B14F-4D97-AF65-F5344CB8AC3E}">
        <p14:creationId xmlns:p14="http://schemas.microsoft.com/office/powerpoint/2010/main" val="2950019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1 - Title and general content with Arafura Blue">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otx" id="{977BA717-84F0-41A7-ABA8-59108102C9C3}" vid="{05562CCE-7DAC-41D0-98FE-EFB474874B42}"/>
    </a:ext>
  </a:extLst>
</a:theme>
</file>

<file path=ppt/theme/theme2.xml><?xml version="1.0" encoding="utf-8"?>
<a:theme xmlns:a="http://schemas.openxmlformats.org/drawingml/2006/main" name="Section 2 - Body content with secondary colours">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otx" id="{977BA717-84F0-41A7-ABA8-59108102C9C3}" vid="{BC4C56D5-E782-435F-8ADA-D12363CC92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B7FB8209-CC41-41E2-9618-BF8EE9E59A48}">
  <we:reference id="wa200000113" version="1.0.0.0" store="en-US" storeType="OMEX"/>
  <we:alternateReferences>
    <we:reference id="wa200000113" version="1.0.0.0" store="WA20000011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9C679C6-47BC-4F5A-BBC2-E79D06877E23}">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AF94125-76F9-480D-A667-60029CC0F5BA}">
  <we:reference id="wa200000729" version="3.13.175.0" store="en-US" storeType="OMEX"/>
  <we:alternateReferences>
    <we:reference id="wa200000729" version="3.13.175.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CM Intranet Document Centre Document" ma:contentTypeID="0x0101006B287B18E1DA614A9DBDD73AB7F124EF0095AA4EF1363EEC4EB64884E07E198D90" ma:contentTypeVersion="29" ma:contentTypeDescription="Documents in the Document Centre" ma:contentTypeScope="" ma:versionID="85fac4ed0b40066ee3ed768d94ccf5f9">
  <xsd:schema xmlns:xsd="http://www.w3.org/2001/XMLSchema" xmlns:xs="http://www.w3.org/2001/XMLSchema" xmlns:p="http://schemas.microsoft.com/office/2006/metadata/properties" xmlns:ns2="36070e3c-a24d-436f-ab88-7b514c9a971a" xmlns:ns4="http://schemas.microsoft.com/sharepoint/v4" targetNamespace="http://schemas.microsoft.com/office/2006/metadata/properties" ma:root="true" ma:fieldsID="2e959c9cde93b6aeeb00a33d197a1b93" ns2:_="" ns4:_="">
    <xsd:import namespace="36070e3c-a24d-436f-ab88-7b514c9a971a"/>
    <xsd:import namespace="http://schemas.microsoft.com/sharepoint/v4"/>
    <xsd:element name="properties">
      <xsd:complexType>
        <xsd:sequence>
          <xsd:element name="documentManagement">
            <xsd:complexType>
              <xsd:all>
                <xsd:element ref="ns2:DCMIntDocCentreDocType"/>
                <xsd:element ref="ns2:DCMIntDocCentreReviewDate"/>
                <xsd:element ref="ns2:DCMIntDocCentreFunction" minOccurs="0"/>
                <xsd:element ref="ns2:DCMIntDocCentreCategory" minOccurs="0"/>
                <xsd:element ref="ns2:_dlc_DocId" minOccurs="0"/>
                <xsd:element ref="ns2:_dlc_DocIdUrl" minOccurs="0"/>
                <xsd:element ref="ns2:_dlc_DocIdPersistId" minOccurs="0"/>
                <xsd:element ref="ns2:TaxKeywordTaxHTField" minOccurs="0"/>
                <xsd:element ref="ns2:TaxCatchAll" minOccurs="0"/>
                <xsd:element ref="ns2:TaxCatchAllLabel" minOccurs="0"/>
                <xsd:element ref="ns2:DCMIntDate" minOccurs="0"/>
                <xsd:element ref="ns2:SharedWithUser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70e3c-a24d-436f-ab88-7b514c9a971a" elementFormDefault="qualified">
    <xsd:import namespace="http://schemas.microsoft.com/office/2006/documentManagement/types"/>
    <xsd:import namespace="http://schemas.microsoft.com/office/infopath/2007/PartnerControls"/>
    <xsd:element name="DCMIntDocCentreDocType" ma:index="2" ma:displayName="Document Type" ma:format="Dropdown" ma:internalName="DCMIntDocCentreDocType" ma:readOnly="false">
      <xsd:simpleType>
        <xsd:restriction base="dms:Choice">
          <xsd:enumeration value="Policy"/>
          <xsd:enumeration value="Procedure"/>
          <xsd:enumeration value="Form"/>
          <xsd:enumeration value="Guideline"/>
          <xsd:enumeration value="Template"/>
          <xsd:enumeration value="Information"/>
        </xsd:restriction>
      </xsd:simpleType>
    </xsd:element>
    <xsd:element name="DCMIntDocCentreReviewDate" ma:index="3" ma:displayName="Review Date" ma:format="DateOnly" ma:internalName="DCMIntDocCentreReviewDate" ma:readOnly="false">
      <xsd:simpleType>
        <xsd:restriction base="dms:DateTime"/>
      </xsd:simpleType>
    </xsd:element>
    <xsd:element name="DCMIntDocCentreFunction" ma:index="4" nillable="true" ma:displayName="Function" ma:hidden="true" ma:internalName="DCMIntDocCentreFunction" ma:readOnly="false">
      <xsd:simpleType>
        <xsd:restriction base="dms:Text">
          <xsd:maxLength value="255"/>
        </xsd:restriction>
      </xsd:simpleType>
    </xsd:element>
    <xsd:element name="DCMIntDocCentreCategory" ma:index="5" nillable="true" ma:displayName="Category" ma:hidden="true" ma:internalName="DCMIntDocCentreCategory" ma:readOnly="false">
      <xsd:simpleType>
        <xsd:restriction base="dms:Text">
          <xsd:maxLength value="255"/>
        </xsd:restriction>
      </xsd:simpleType>
    </xsd:element>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KeywordTaxHTField" ma:index="10" nillable="true" ma:taxonomy="true" ma:internalName="TaxKeywordTaxHTField" ma:taxonomyFieldName="TaxKeyword" ma:displayName="Enterprise Keywords" ma:readOnly="false" ma:fieldId="{23f27201-bee3-471e-b2e7-b64fd8b7ca38}" ma:taxonomyMulti="true" ma:sspId="3d175327-6c8e-4629-9a24-c5915f27c813"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e2345f4a-d9bf-43e7-bc3e-c845a3c84e6a}" ma:internalName="TaxCatchAll" ma:showField="CatchAllData" ma:web="36070e3c-a24d-436f-ab88-7b514c9a971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e2345f4a-d9bf-43e7-bc3e-c845a3c84e6a}" ma:internalName="TaxCatchAllLabel" ma:readOnly="true" ma:showField="CatchAllDataLabel" ma:web="36070e3c-a24d-436f-ab88-7b514c9a971a">
      <xsd:complexType>
        <xsd:complexContent>
          <xsd:extension base="dms:MultiChoiceLookup">
            <xsd:sequence>
              <xsd:element name="Value" type="dms:Lookup" maxOccurs="unbounded" minOccurs="0" nillable="true"/>
            </xsd:sequence>
          </xsd:extension>
        </xsd:complexContent>
      </xsd:complexType>
    </xsd:element>
    <xsd:element name="DCMIntDate" ma:index="14" nillable="true" ma:displayName="Date Effective" ma:format="DateOnly" ma:hidden="true" ma:internalName="DCMIntDate" ma:readOnly="false">
      <xsd:simpleType>
        <xsd:restriction base="dms:DateTime"/>
      </xsd:simple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6070e3c-a24d-436f-ab88-7b514c9a971a"/>
    <DCMIntDate xmlns="36070e3c-a24d-436f-ab88-7b514c9a971a">2019-08-31T14:30:00+00:00</DCMIntDate>
    <TaxKeywordTaxHTField xmlns="36070e3c-a24d-436f-ab88-7b514c9a971a">
      <Terms xmlns="http://schemas.microsoft.com/office/infopath/2007/PartnerControls"/>
    </TaxKeywordTaxHTField>
    <IconOverlay xmlns="http://schemas.microsoft.com/sharepoint/v4" xsi:nil="true"/>
    <DCMIntDocCentreCategory xmlns="36070e3c-a24d-436f-ab88-7b514c9a971a">CM&amp;C Standard Templates</DCMIntDocCentreCategory>
    <DCMIntDocCentreReviewDate xmlns="36070e3c-a24d-436f-ab88-7b514c9a971a">2020-04-30T14:30:00+00:00</DCMIntDocCentreReviewDate>
    <DCMIntDocCentreFunction xmlns="36070e3c-a24d-436f-ab88-7b514c9a971a">Agency</DCMIntDocCentreFunction>
    <DCMIntDocCentreDocType xmlns="36070e3c-a24d-436f-ab88-7b514c9a971a">Template</DCMIntDocCentreDocType>
    <_dlc_DocId xmlns="36070e3c-a24d-436f-ab88-7b514c9a971a">DCMSP-1454564033-1157</_dlc_DocId>
    <_dlc_DocIdUrl xmlns="36070e3c-a24d-436f-ab88-7b514c9a971a">
      <Url>http://dcm.sp.nt.gov.au/documentcentre/_layouts/15/DocIdRedir.aspx?ID=DCMSP-1454564033-1157</Url>
      <Description>DCMSP-1454564033-1157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C0D1E-DCC3-4655-B568-BA4DDCED8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70e3c-a24d-436f-ab88-7b514c9a97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8DF706-2B96-4249-8DEF-3DE2CAF5B2BB}">
  <ds:schemaRefs>
    <ds:schemaRef ds:uri="http://schemas.microsoft.com/office/2006/metadata/properties"/>
    <ds:schemaRef ds:uri="http://www.w3.org/XML/1998/namespace"/>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36070e3c-a24d-436f-ab88-7b514c9a971a"/>
    <ds:schemaRef ds:uri="http://purl.org/dc/dcmitype/"/>
  </ds:schemaRefs>
</ds:datastoreItem>
</file>

<file path=customXml/itemProps3.xml><?xml version="1.0" encoding="utf-8"?>
<ds:datastoreItem xmlns:ds="http://schemas.openxmlformats.org/officeDocument/2006/customXml" ds:itemID="{A84BDF6C-649F-4D9D-86CA-CCB85911F78B}">
  <ds:schemaRefs>
    <ds:schemaRef ds:uri="http://schemas.microsoft.com/sharepoint/events"/>
  </ds:schemaRefs>
</ds:datastoreItem>
</file>

<file path=customXml/itemProps4.xml><?xml version="1.0" encoding="utf-8"?>
<ds:datastoreItem xmlns:ds="http://schemas.openxmlformats.org/officeDocument/2006/customXml" ds:itemID="{372B23F1-DA28-4D61-9B9A-BD521CD88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2768</TotalTime>
  <Words>2397</Words>
  <Application>Microsoft Office PowerPoint</Application>
  <PresentationFormat>Widescreen</PresentationFormat>
  <Paragraphs>182</Paragraphs>
  <Slides>17</Slides>
  <Notes>17</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Lato</vt:lpstr>
      <vt:lpstr>Lato Light</vt:lpstr>
      <vt:lpstr>Lato Semibold</vt:lpstr>
      <vt:lpstr>Symbol</vt:lpstr>
      <vt:lpstr>Times New Roman</vt:lpstr>
      <vt:lpstr>Section 1 - Title and general content with Arafura Blue</vt:lpstr>
      <vt:lpstr>Section 2 - Body content with secondary colours</vt:lpstr>
      <vt:lpstr>PowerPoint Presentation</vt:lpstr>
      <vt:lpstr>Course overview</vt:lpstr>
      <vt:lpstr>PowerPoint Presentation</vt:lpstr>
      <vt:lpstr>1. What is the role of a council member?</vt:lpstr>
      <vt:lpstr>1.1 What is the role of a council member?</vt:lpstr>
      <vt:lpstr>2. What is the business of council?</vt:lpstr>
      <vt:lpstr>2. What is the business of council?</vt:lpstr>
      <vt:lpstr>3. What are the responsibilities of council members?</vt:lpstr>
      <vt:lpstr>4. What is the role of a mayor or president?</vt:lpstr>
      <vt:lpstr>5. What is the role of the CEO?</vt:lpstr>
      <vt:lpstr>6. How can I perform my role well?</vt:lpstr>
      <vt:lpstr>6. How can I perform my role well?</vt:lpstr>
      <vt:lpstr>7. Preparing for council meetings  </vt:lpstr>
      <vt:lpstr>8. Monitoring council finances</vt:lpstr>
      <vt:lpstr>8. Monitoring council finances</vt:lpstr>
      <vt:lpstr>Quiz</vt:lpstr>
      <vt:lpstr>Resources</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without image</dc:title>
  <dc:creator>Northern Territory Government</dc:creator>
  <cp:lastModifiedBy>Tahmika Mcleod</cp:lastModifiedBy>
  <cp:revision>170</cp:revision>
  <cp:lastPrinted>2021-10-19T02:13:13Z</cp:lastPrinted>
  <dcterms:created xsi:type="dcterms:W3CDTF">2019-09-16T03:59:38Z</dcterms:created>
  <dcterms:modified xsi:type="dcterms:W3CDTF">2022-07-28T05:05:21Z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0x0101006B287B18E1DA614A9DBDD73AB7F124EF0095AA4EF1363EEC4EB64884E07E198D90</vt:lpwstr>
  </property>
  <property fmtid="{D5CDD505-2E9C-101B-9397-08002B2CF9AE}" pid="3" name="TaxKeyword">
    <vt:lpwstr/>
  </property>
  <property fmtid="{D5CDD505-2E9C-101B-9397-08002B2CF9AE}" pid="4" name="_dlc_DocIdItemGuid">
    <vt:lpwstr>e86239ce-4e8e-44bf-b3d9-3df583d5f830</vt:lpwstr>
  </property>
  <property fmtid="{D5CDD505-2E9C-101B-9397-08002B2CF9AE}" pid="5" name="_docset_NoMedatataSyncRequired">
    <vt:lpwstr>False</vt:lpwstr>
  </property>
</Properties>
</file>