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6B_AF2C2D1A.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5"/>
  </p:sldMasterIdLst>
  <p:notesMasterIdLst>
    <p:notesMasterId r:id="rId47"/>
  </p:notesMasterIdLst>
  <p:sldIdLst>
    <p:sldId id="374" r:id="rId6"/>
    <p:sldId id="294" r:id="rId7"/>
    <p:sldId id="361" r:id="rId8"/>
    <p:sldId id="280" r:id="rId9"/>
    <p:sldId id="358" r:id="rId10"/>
    <p:sldId id="354" r:id="rId11"/>
    <p:sldId id="375" r:id="rId12"/>
    <p:sldId id="360" r:id="rId13"/>
    <p:sldId id="342" r:id="rId14"/>
    <p:sldId id="296" r:id="rId15"/>
    <p:sldId id="343" r:id="rId16"/>
    <p:sldId id="340" r:id="rId17"/>
    <p:sldId id="365" r:id="rId18"/>
    <p:sldId id="363" r:id="rId19"/>
    <p:sldId id="364" r:id="rId20"/>
    <p:sldId id="367" r:id="rId21"/>
    <p:sldId id="378" r:id="rId22"/>
    <p:sldId id="380" r:id="rId23"/>
    <p:sldId id="368" r:id="rId24"/>
    <p:sldId id="345" r:id="rId25"/>
    <p:sldId id="369" r:id="rId26"/>
    <p:sldId id="370" r:id="rId27"/>
    <p:sldId id="323" r:id="rId28"/>
    <p:sldId id="371" r:id="rId29"/>
    <p:sldId id="356" r:id="rId30"/>
    <p:sldId id="355" r:id="rId31"/>
    <p:sldId id="372" r:id="rId32"/>
    <p:sldId id="303" r:id="rId33"/>
    <p:sldId id="381" r:id="rId34"/>
    <p:sldId id="307" r:id="rId35"/>
    <p:sldId id="308" r:id="rId36"/>
    <p:sldId id="346" r:id="rId37"/>
    <p:sldId id="347" r:id="rId38"/>
    <p:sldId id="348" r:id="rId39"/>
    <p:sldId id="310" r:id="rId40"/>
    <p:sldId id="312" r:id="rId41"/>
    <p:sldId id="349" r:id="rId42"/>
    <p:sldId id="350" r:id="rId43"/>
    <p:sldId id="351" r:id="rId44"/>
    <p:sldId id="352" r:id="rId45"/>
    <p:sldId id="357" r:id="rId46"/>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agenda" id="{7EDDF8A8-7696-46D3-A45C-48D1A560C472}">
          <p14:sldIdLst>
            <p14:sldId id="374"/>
            <p14:sldId id="294"/>
            <p14:sldId id="361"/>
            <p14:sldId id="280"/>
            <p14:sldId id="358"/>
            <p14:sldId id="354"/>
            <p14:sldId id="375"/>
            <p14:sldId id="360"/>
            <p14:sldId id="342"/>
            <p14:sldId id="296"/>
            <p14:sldId id="343"/>
            <p14:sldId id="340"/>
            <p14:sldId id="365"/>
            <p14:sldId id="363"/>
            <p14:sldId id="364"/>
            <p14:sldId id="367"/>
            <p14:sldId id="378"/>
            <p14:sldId id="380"/>
            <p14:sldId id="368"/>
            <p14:sldId id="345"/>
            <p14:sldId id="369"/>
            <p14:sldId id="370"/>
            <p14:sldId id="323"/>
            <p14:sldId id="371"/>
            <p14:sldId id="356"/>
            <p14:sldId id="355"/>
            <p14:sldId id="372"/>
            <p14:sldId id="303"/>
            <p14:sldId id="381"/>
          </p14:sldIdLst>
        </p14:section>
        <p14:section name="Quiz" id="{742D85F9-1048-4000-BCE8-4E23CD32F6CC}">
          <p14:sldIdLst>
            <p14:sldId id="307"/>
            <p14:sldId id="308"/>
            <p14:sldId id="346"/>
            <p14:sldId id="347"/>
            <p14:sldId id="348"/>
            <p14:sldId id="310"/>
            <p14:sldId id="312"/>
            <p14:sldId id="349"/>
            <p14:sldId id="350"/>
            <p14:sldId id="351"/>
            <p14:sldId id="352"/>
            <p14:sldId id="357"/>
          </p14:sldIdLst>
        </p14:section>
      </p14:sectionLst>
    </p:ext>
    <p:ext uri="{EFAFB233-063F-42B5-8137-9DF3F51BA10A}">
      <p15:sldGuideLst xmlns:p15="http://schemas.microsoft.com/office/powerpoint/2012/main">
        <p15:guide id="1" orient="horz" pos="2160" userDrawn="1">
          <p15:clr>
            <a:srgbClr val="A4A3A4"/>
          </p15:clr>
        </p15:guide>
        <p15:guide id="2" pos="209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C2753E-0007-6907-3387-BD62B1B98F3A}" name="Gabrielle Fry" initials="GF" userId="e186a45a4fe9436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25"/>
    <a:srgbClr val="76D8BE"/>
    <a:srgbClr val="38C29E"/>
    <a:srgbClr val="24D6C9"/>
    <a:srgbClr val="B9DDED"/>
    <a:srgbClr val="6CB7D8"/>
    <a:srgbClr val="308DB6"/>
    <a:srgbClr val="50C1FA"/>
    <a:srgbClr val="454347"/>
    <a:srgbClr val="00A7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39" autoAdjust="0"/>
    <p:restoredTop sz="86387" autoAdjust="0"/>
  </p:normalViewPr>
  <p:slideViewPr>
    <p:cSldViewPr snapToGrid="0">
      <p:cViewPr varScale="1">
        <p:scale>
          <a:sx n="118" d="100"/>
          <a:sy n="118" d="100"/>
        </p:scale>
        <p:origin x="150" y="372"/>
      </p:cViewPr>
      <p:guideLst>
        <p:guide orient="horz" pos="2160"/>
        <p:guide pos="209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Sheet1!$A$2:$A$4</cx:f>
        <cx:lvl ptCount="3">
          <cx:pt idx="0">Federal Government</cx:pt>
          <cx:pt idx="1">State and Territory Governments</cx:pt>
          <cx:pt idx="2">Local governments</cx:pt>
        </cx:lvl>
      </cx:strDim>
      <cx:numDim type="val">
        <cx:f>Sheet1!$B$2:$B$4</cx:f>
        <cx:lvl ptCount="3" formatCode="General">
          <cx:pt idx="0">5000</cx:pt>
          <cx:pt idx="1">4000</cx:pt>
          <cx:pt idx="2">3000</cx:pt>
        </cx:lvl>
      </cx:numDim>
    </cx:data>
  </cx:chartData>
  <cx:chart>
    <cx:title pos="t" align="ctr" overlay="0">
      <cx:tx>
        <cx:txData>
          <cx:v>Money flow</cx:v>
        </cx:txData>
      </cx:tx>
      <cx:txPr>
        <a:bodyPr spcFirstLastPara="1" vertOverflow="ellipsis" horzOverflow="overflow" wrap="square" lIns="0" tIns="0" rIns="0" bIns="0" anchor="ctr" anchorCtr="1"/>
        <a:lstStyle/>
        <a:p>
          <a:pPr algn="ctr" rtl="0">
            <a:defRPr/>
          </a:pPr>
          <a:r>
            <a:rPr lang="en-US" sz="1862" b="0" i="0" u="none" strike="noStrike" baseline="0" dirty="0">
              <a:solidFill>
                <a:srgbClr val="1F1F5F">
                  <a:lumMod val="65000"/>
                  <a:lumOff val="35000"/>
                </a:srgbClr>
              </a:solidFill>
              <a:latin typeface="Lato"/>
            </a:rPr>
            <a:t>Money flow</a:t>
          </a:r>
        </a:p>
      </cx:txPr>
    </cx:title>
    <cx:plotArea>
      <cx:plotAreaRegion>
        <cx:series layoutId="funnel" uniqueId="{A196F962-6A19-4C9C-9CBF-5D58BA34AEC0}">
          <cx:tx>
            <cx:txData>
              <cx:f>Sheet1!$B$1</cx:f>
              <cx:v>Series1</cx:v>
            </cx:txData>
          </cx:tx>
          <cx:dataId val="0"/>
        </cx:series>
      </cx:plotAreaRegion>
      <cx:axis id="0">
        <cx:catScaling gapWidth="0.0599999987"/>
        <cx:tickLabels/>
        <cx:txPr>
          <a:bodyPr spcFirstLastPara="1" vertOverflow="ellipsis" horzOverflow="overflow" wrap="square" lIns="0" tIns="0" rIns="0" bIns="0" anchor="ctr" anchorCtr="1"/>
          <a:lstStyle/>
          <a:p>
            <a:pPr algn="ctr" rtl="0">
              <a:defRPr sz="1200" b="1"/>
            </a:pPr>
            <a:endParaRPr lang="en-US" sz="1200" b="1" i="0" u="none" strike="noStrike" baseline="0">
              <a:solidFill>
                <a:srgbClr val="1F1F5F">
                  <a:lumMod val="65000"/>
                  <a:lumOff val="35000"/>
                </a:srgbClr>
              </a:solidFill>
              <a:latin typeface="Lato"/>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omments/modernComment_16B_AF2C2D1A.xml><?xml version="1.0" encoding="utf-8"?>
<p188:cmLst xmlns:a="http://schemas.openxmlformats.org/drawingml/2006/main" xmlns:r="http://schemas.openxmlformats.org/officeDocument/2006/relationships" xmlns:p188="http://schemas.microsoft.com/office/powerpoint/2018/8/main">
  <p188:cm id="{4A44AEBE-81E2-404E-A883-5E2C81EB885E}" authorId="{48C2753E-0007-6907-3387-BD62B1B98F3A}" created="2022-02-21T11:31:50.696">
    <pc:sldMkLst xmlns:pc="http://schemas.microsoft.com/office/powerpoint/2013/main/command">
      <pc:docMk/>
      <pc:sldMk cId="2938907930" sldId="363"/>
    </pc:sldMkLst>
    <p188:txBody>
      <a:bodyPr/>
      <a:lstStyle/>
      <a:p>
        <a:r>
          <a:rPr lang="en-AU"/>
          <a:t>Can we get some more examples on this?</a:t>
        </a:r>
      </a:p>
    </p188:txBody>
  </p188:cm>
</p188: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62DC2D-1535-4370-88F3-A11D6B3095E4}" type="doc">
      <dgm:prSet loTypeId="urn:microsoft.com/office/officeart/2005/8/layout/default" loCatId="list" qsTypeId="urn:microsoft.com/office/officeart/2005/8/quickstyle/simple3" qsCatId="simple" csTypeId="urn:microsoft.com/office/officeart/2005/8/colors/accent0_1" csCatId="mainScheme" phldr="1"/>
      <dgm:spPr/>
      <dgm:t>
        <a:bodyPr/>
        <a:lstStyle/>
        <a:p>
          <a:endParaRPr lang="en-US"/>
        </a:p>
      </dgm:t>
    </dgm:pt>
    <dgm:pt modelId="{66D2C851-EBE8-4B81-8791-339CA0873CF8}">
      <dgm:prSet custT="1"/>
      <dgm:spPr/>
      <dgm:t>
        <a:bodyPr/>
        <a:lstStyle/>
        <a:p>
          <a:r>
            <a:rPr lang="en-AU" sz="1600" dirty="0">
              <a:effectLst/>
            </a:rPr>
            <a:t>Post and </a:t>
          </a:r>
          <a:br>
            <a:rPr lang="en-AU" sz="1600" dirty="0">
              <a:effectLst/>
            </a:rPr>
          </a:br>
          <a:r>
            <a:rPr lang="en-AU" sz="1600" dirty="0">
              <a:effectLst/>
            </a:rPr>
            <a:t>telecommunications</a:t>
          </a:r>
          <a:endParaRPr lang="en-US" sz="1600" dirty="0">
            <a:effectLst/>
          </a:endParaRPr>
        </a:p>
      </dgm:t>
    </dgm:pt>
    <dgm:pt modelId="{AE9E4628-5EFC-4531-A80A-B41F04963853}" type="parTrans" cxnId="{744936DB-DB07-4C38-8914-B34517AE8CFF}">
      <dgm:prSet/>
      <dgm:spPr/>
      <dgm:t>
        <a:bodyPr/>
        <a:lstStyle/>
        <a:p>
          <a:endParaRPr lang="en-US" sz="1800">
            <a:effectLst>
              <a:outerShdw blurRad="50800" dist="38100" dir="2700000" algn="tl" rotWithShape="0">
                <a:prstClr val="black">
                  <a:alpha val="40000"/>
                </a:prstClr>
              </a:outerShdw>
            </a:effectLst>
          </a:endParaRPr>
        </a:p>
      </dgm:t>
    </dgm:pt>
    <dgm:pt modelId="{3484EA3C-ED2E-4B08-9551-B33493074F6A}" type="sibTrans" cxnId="{744936DB-DB07-4C38-8914-B34517AE8CFF}">
      <dgm:prSet/>
      <dgm:spPr/>
      <dgm:t>
        <a:bodyPr/>
        <a:lstStyle/>
        <a:p>
          <a:endParaRPr lang="en-US" sz="1800">
            <a:effectLst>
              <a:outerShdw blurRad="50800" dist="38100" dir="2700000" algn="tl" rotWithShape="0">
                <a:prstClr val="black">
                  <a:alpha val="40000"/>
                </a:prstClr>
              </a:outerShdw>
            </a:effectLst>
          </a:endParaRPr>
        </a:p>
      </dgm:t>
    </dgm:pt>
    <dgm:pt modelId="{F0676021-D7F8-441D-833E-48919FD764FD}">
      <dgm:prSet custT="1"/>
      <dgm:spPr/>
      <dgm:t>
        <a:bodyPr/>
        <a:lstStyle/>
        <a:p>
          <a:r>
            <a:rPr lang="en-AU" sz="1600" dirty="0">
              <a:effectLst/>
            </a:rPr>
            <a:t>Immigration</a:t>
          </a:r>
          <a:endParaRPr lang="en-US" sz="1600" dirty="0">
            <a:effectLst/>
          </a:endParaRPr>
        </a:p>
      </dgm:t>
    </dgm:pt>
    <dgm:pt modelId="{EBCC48C6-A744-4852-8DEF-71FADAB405EE}" type="parTrans" cxnId="{9AB5941D-D1F1-4CA7-B658-A0428B0CD06E}">
      <dgm:prSet/>
      <dgm:spPr/>
      <dgm:t>
        <a:bodyPr/>
        <a:lstStyle/>
        <a:p>
          <a:endParaRPr lang="en-US" sz="1800">
            <a:effectLst>
              <a:outerShdw blurRad="50800" dist="38100" dir="2700000" algn="tl" rotWithShape="0">
                <a:prstClr val="black">
                  <a:alpha val="40000"/>
                </a:prstClr>
              </a:outerShdw>
            </a:effectLst>
          </a:endParaRPr>
        </a:p>
      </dgm:t>
    </dgm:pt>
    <dgm:pt modelId="{41E11431-4D39-41D9-B1C5-045CC031B003}" type="sibTrans" cxnId="{9AB5941D-D1F1-4CA7-B658-A0428B0CD06E}">
      <dgm:prSet/>
      <dgm:spPr/>
      <dgm:t>
        <a:bodyPr/>
        <a:lstStyle/>
        <a:p>
          <a:endParaRPr lang="en-US" sz="1800">
            <a:effectLst>
              <a:outerShdw blurRad="50800" dist="38100" dir="2700000" algn="tl" rotWithShape="0">
                <a:prstClr val="black">
                  <a:alpha val="40000"/>
                </a:prstClr>
              </a:outerShdw>
            </a:effectLst>
          </a:endParaRPr>
        </a:p>
      </dgm:t>
    </dgm:pt>
    <dgm:pt modelId="{40B4CFD7-9B6F-4EDB-9FA7-2C1AE4B5E2E7}">
      <dgm:prSet custT="1"/>
      <dgm:spPr/>
      <dgm:t>
        <a:bodyPr/>
        <a:lstStyle/>
        <a:p>
          <a:r>
            <a:rPr lang="en-AU" sz="1600" dirty="0">
              <a:effectLst/>
            </a:rPr>
            <a:t>Defence</a:t>
          </a:r>
          <a:endParaRPr lang="en-US" sz="1600" dirty="0">
            <a:effectLst/>
          </a:endParaRPr>
        </a:p>
      </dgm:t>
    </dgm:pt>
    <dgm:pt modelId="{BCF15033-B24C-4442-8E60-2773628CFBC3}" type="parTrans" cxnId="{C7A3565F-4BD0-4885-A71E-F66C7707BCFC}">
      <dgm:prSet/>
      <dgm:spPr/>
      <dgm:t>
        <a:bodyPr/>
        <a:lstStyle/>
        <a:p>
          <a:endParaRPr lang="en-US" sz="1800">
            <a:effectLst>
              <a:outerShdw blurRad="50800" dist="38100" dir="2700000" algn="tl" rotWithShape="0">
                <a:prstClr val="black">
                  <a:alpha val="40000"/>
                </a:prstClr>
              </a:outerShdw>
            </a:effectLst>
          </a:endParaRPr>
        </a:p>
      </dgm:t>
    </dgm:pt>
    <dgm:pt modelId="{69E23DC3-6590-402E-8577-CA4299252D1D}" type="sibTrans" cxnId="{C7A3565F-4BD0-4885-A71E-F66C7707BCFC}">
      <dgm:prSet/>
      <dgm:spPr/>
      <dgm:t>
        <a:bodyPr/>
        <a:lstStyle/>
        <a:p>
          <a:endParaRPr lang="en-US" sz="1800">
            <a:effectLst>
              <a:outerShdw blurRad="50800" dist="38100" dir="2700000" algn="tl" rotWithShape="0">
                <a:prstClr val="black">
                  <a:alpha val="40000"/>
                </a:prstClr>
              </a:outerShdw>
            </a:effectLst>
          </a:endParaRPr>
        </a:p>
      </dgm:t>
    </dgm:pt>
    <dgm:pt modelId="{BA4FFD15-E8BC-495A-9EB9-CDC65E9610AC}">
      <dgm:prSet custT="1"/>
      <dgm:spPr/>
      <dgm:t>
        <a:bodyPr/>
        <a:lstStyle/>
        <a:p>
          <a:r>
            <a:rPr lang="en-AU" sz="1600" dirty="0">
              <a:effectLst/>
            </a:rPr>
            <a:t>Foreign affairs and </a:t>
          </a:r>
          <a:br>
            <a:rPr lang="en-AU" sz="1600" dirty="0">
              <a:effectLst/>
            </a:rPr>
          </a:br>
          <a:r>
            <a:rPr lang="en-AU" sz="1600" dirty="0">
              <a:effectLst/>
            </a:rPr>
            <a:t>trade</a:t>
          </a:r>
          <a:endParaRPr lang="en-US" sz="1600" dirty="0">
            <a:effectLst/>
          </a:endParaRPr>
        </a:p>
      </dgm:t>
    </dgm:pt>
    <dgm:pt modelId="{57D7C9E7-33F1-402A-87C9-347A4AD2A005}" type="parTrans" cxnId="{A569A9F1-7802-45F0-9FCA-CE2AB80EBEBE}">
      <dgm:prSet/>
      <dgm:spPr/>
      <dgm:t>
        <a:bodyPr/>
        <a:lstStyle/>
        <a:p>
          <a:endParaRPr lang="en-US" sz="1800">
            <a:effectLst>
              <a:outerShdw blurRad="50800" dist="38100" dir="2700000" algn="tl" rotWithShape="0">
                <a:prstClr val="black">
                  <a:alpha val="40000"/>
                </a:prstClr>
              </a:outerShdw>
            </a:effectLst>
          </a:endParaRPr>
        </a:p>
      </dgm:t>
    </dgm:pt>
    <dgm:pt modelId="{352EA16B-6444-453D-B849-7280B94E8FCB}" type="sibTrans" cxnId="{A569A9F1-7802-45F0-9FCA-CE2AB80EBEBE}">
      <dgm:prSet/>
      <dgm:spPr/>
      <dgm:t>
        <a:bodyPr/>
        <a:lstStyle/>
        <a:p>
          <a:endParaRPr lang="en-US" sz="1800">
            <a:effectLst>
              <a:outerShdw blurRad="50800" dist="38100" dir="2700000" algn="tl" rotWithShape="0">
                <a:prstClr val="black">
                  <a:alpha val="40000"/>
                </a:prstClr>
              </a:outerShdw>
            </a:effectLst>
          </a:endParaRPr>
        </a:p>
      </dgm:t>
    </dgm:pt>
    <dgm:pt modelId="{8C45612A-5AB4-40D1-B322-110AE71570FB}">
      <dgm:prSet custT="1"/>
      <dgm:spPr/>
      <dgm:t>
        <a:bodyPr/>
        <a:lstStyle/>
        <a:p>
          <a:r>
            <a:rPr lang="en-AU" sz="1600" dirty="0">
              <a:effectLst/>
            </a:rPr>
            <a:t>Taxation</a:t>
          </a:r>
          <a:endParaRPr lang="en-US" sz="1600" dirty="0">
            <a:effectLst/>
          </a:endParaRPr>
        </a:p>
      </dgm:t>
    </dgm:pt>
    <dgm:pt modelId="{DE026717-EFE4-40EE-98C7-FFE1FF74026E}" type="parTrans" cxnId="{8161AE1E-F221-4AE1-A500-43DBEE8B61AA}">
      <dgm:prSet/>
      <dgm:spPr/>
      <dgm:t>
        <a:bodyPr/>
        <a:lstStyle/>
        <a:p>
          <a:endParaRPr lang="en-US" sz="1800">
            <a:effectLst>
              <a:outerShdw blurRad="50800" dist="38100" dir="2700000" algn="tl" rotWithShape="0">
                <a:prstClr val="black">
                  <a:alpha val="40000"/>
                </a:prstClr>
              </a:outerShdw>
            </a:effectLst>
          </a:endParaRPr>
        </a:p>
      </dgm:t>
    </dgm:pt>
    <dgm:pt modelId="{5E91BBFD-F683-44CE-BFE2-CDCE86F3E30E}" type="sibTrans" cxnId="{8161AE1E-F221-4AE1-A500-43DBEE8B61AA}">
      <dgm:prSet/>
      <dgm:spPr/>
      <dgm:t>
        <a:bodyPr/>
        <a:lstStyle/>
        <a:p>
          <a:endParaRPr lang="en-US" sz="1800">
            <a:effectLst>
              <a:outerShdw blurRad="50800" dist="38100" dir="2700000" algn="tl" rotWithShape="0">
                <a:prstClr val="black">
                  <a:alpha val="40000"/>
                </a:prstClr>
              </a:outerShdw>
            </a:effectLst>
          </a:endParaRPr>
        </a:p>
      </dgm:t>
    </dgm:pt>
    <dgm:pt modelId="{1829B500-17CD-4CD7-BD7E-AAE89741FBA2}">
      <dgm:prSet custT="1"/>
      <dgm:spPr/>
      <dgm:t>
        <a:bodyPr/>
        <a:lstStyle/>
        <a:p>
          <a:r>
            <a:rPr lang="en-AU" sz="1600" dirty="0">
              <a:effectLst/>
            </a:rPr>
            <a:t>Aboriginal affairs</a:t>
          </a:r>
          <a:endParaRPr lang="en-US" sz="1600" dirty="0">
            <a:effectLst/>
          </a:endParaRPr>
        </a:p>
      </dgm:t>
    </dgm:pt>
    <dgm:pt modelId="{A0768B4F-EBB6-4862-9A9D-CFD53E03A065}" type="parTrans" cxnId="{BC8CC52A-307E-4C26-AEAA-08F6EBE568A3}">
      <dgm:prSet/>
      <dgm:spPr/>
      <dgm:t>
        <a:bodyPr/>
        <a:lstStyle/>
        <a:p>
          <a:endParaRPr lang="en-US" sz="1800">
            <a:effectLst>
              <a:outerShdw blurRad="50800" dist="38100" dir="2700000" algn="tl" rotWithShape="0">
                <a:prstClr val="black">
                  <a:alpha val="40000"/>
                </a:prstClr>
              </a:outerShdw>
            </a:effectLst>
          </a:endParaRPr>
        </a:p>
      </dgm:t>
    </dgm:pt>
    <dgm:pt modelId="{9DF7E289-951F-4E08-A544-DD666D762947}" type="sibTrans" cxnId="{BC8CC52A-307E-4C26-AEAA-08F6EBE568A3}">
      <dgm:prSet/>
      <dgm:spPr/>
      <dgm:t>
        <a:bodyPr/>
        <a:lstStyle/>
        <a:p>
          <a:endParaRPr lang="en-US" sz="1800">
            <a:effectLst>
              <a:outerShdw blurRad="50800" dist="38100" dir="2700000" algn="tl" rotWithShape="0">
                <a:prstClr val="black">
                  <a:alpha val="40000"/>
                </a:prstClr>
              </a:outerShdw>
            </a:effectLst>
          </a:endParaRPr>
        </a:p>
      </dgm:t>
    </dgm:pt>
    <dgm:pt modelId="{D552FA24-47BB-4906-AA73-54A51FCFB0FF}">
      <dgm:prSet custT="1"/>
      <dgm:spPr/>
      <dgm:t>
        <a:bodyPr/>
        <a:lstStyle/>
        <a:p>
          <a:r>
            <a:rPr lang="en-AU" sz="1600" dirty="0">
              <a:effectLst/>
            </a:rPr>
            <a:t>Native title</a:t>
          </a:r>
          <a:endParaRPr lang="en-US" sz="1600" dirty="0">
            <a:effectLst/>
          </a:endParaRPr>
        </a:p>
      </dgm:t>
    </dgm:pt>
    <dgm:pt modelId="{30C7D01D-4AAA-4D40-B3DD-FF27A6A50CF3}" type="parTrans" cxnId="{BF4B7B1A-4A3C-45E3-BAF4-53560EF939AB}">
      <dgm:prSet/>
      <dgm:spPr/>
      <dgm:t>
        <a:bodyPr/>
        <a:lstStyle/>
        <a:p>
          <a:endParaRPr lang="en-US" sz="1800">
            <a:effectLst>
              <a:outerShdw blurRad="50800" dist="38100" dir="2700000" algn="tl" rotWithShape="0">
                <a:prstClr val="black">
                  <a:alpha val="40000"/>
                </a:prstClr>
              </a:outerShdw>
            </a:effectLst>
          </a:endParaRPr>
        </a:p>
      </dgm:t>
    </dgm:pt>
    <dgm:pt modelId="{46821D62-BB8E-45B3-81A5-8D868427CF03}" type="sibTrans" cxnId="{BF4B7B1A-4A3C-45E3-BAF4-53560EF939AB}">
      <dgm:prSet/>
      <dgm:spPr/>
      <dgm:t>
        <a:bodyPr/>
        <a:lstStyle/>
        <a:p>
          <a:endParaRPr lang="en-US" sz="1800">
            <a:effectLst>
              <a:outerShdw blurRad="50800" dist="38100" dir="2700000" algn="tl" rotWithShape="0">
                <a:prstClr val="black">
                  <a:alpha val="40000"/>
                </a:prstClr>
              </a:outerShdw>
            </a:effectLst>
          </a:endParaRPr>
        </a:p>
      </dgm:t>
    </dgm:pt>
    <dgm:pt modelId="{CDFF63AC-55FC-41EC-94DE-47DB94BF0D07}">
      <dgm:prSet custT="1"/>
      <dgm:spPr/>
      <dgm:t>
        <a:bodyPr/>
        <a:lstStyle/>
        <a:p>
          <a:r>
            <a:rPr lang="en-US" sz="1600" dirty="0">
              <a:effectLst/>
            </a:rPr>
            <a:t>Social services/welfare</a:t>
          </a:r>
        </a:p>
      </dgm:t>
    </dgm:pt>
    <dgm:pt modelId="{F8675A39-3202-46B0-AFFD-58D113D02F63}" type="parTrans" cxnId="{0FF58E4B-28CB-4287-AD3B-0B39D9501316}">
      <dgm:prSet/>
      <dgm:spPr/>
    </dgm:pt>
    <dgm:pt modelId="{A15E10E9-F057-4B93-8531-C0886DAB6E1E}" type="sibTrans" cxnId="{0FF58E4B-28CB-4287-AD3B-0B39D9501316}">
      <dgm:prSet/>
      <dgm:spPr/>
    </dgm:pt>
    <dgm:pt modelId="{59DBCDC0-ACA3-4D5E-96CB-5AB27AF61DE7}" type="pres">
      <dgm:prSet presAssocID="{8562DC2D-1535-4370-88F3-A11D6B3095E4}" presName="diagram" presStyleCnt="0">
        <dgm:presLayoutVars>
          <dgm:dir/>
          <dgm:resizeHandles val="exact"/>
        </dgm:presLayoutVars>
      </dgm:prSet>
      <dgm:spPr/>
    </dgm:pt>
    <dgm:pt modelId="{FB87AC69-D132-432B-90CB-30676434A245}" type="pres">
      <dgm:prSet presAssocID="{66D2C851-EBE8-4B81-8791-339CA0873CF8}" presName="node" presStyleLbl="node1" presStyleIdx="0" presStyleCnt="8">
        <dgm:presLayoutVars>
          <dgm:bulletEnabled val="1"/>
        </dgm:presLayoutVars>
      </dgm:prSet>
      <dgm:spPr/>
    </dgm:pt>
    <dgm:pt modelId="{4CF18E44-27AC-4427-BBF1-D9E6021C8D68}" type="pres">
      <dgm:prSet presAssocID="{3484EA3C-ED2E-4B08-9551-B33493074F6A}" presName="sibTrans" presStyleCnt="0"/>
      <dgm:spPr/>
    </dgm:pt>
    <dgm:pt modelId="{CDAD911B-F583-4CFD-A9AB-3229166747A6}" type="pres">
      <dgm:prSet presAssocID="{F0676021-D7F8-441D-833E-48919FD764FD}" presName="node" presStyleLbl="node1" presStyleIdx="1" presStyleCnt="8">
        <dgm:presLayoutVars>
          <dgm:bulletEnabled val="1"/>
        </dgm:presLayoutVars>
      </dgm:prSet>
      <dgm:spPr/>
    </dgm:pt>
    <dgm:pt modelId="{6E63774E-6CBC-4E70-AEFA-72F086C9C7E0}" type="pres">
      <dgm:prSet presAssocID="{41E11431-4D39-41D9-B1C5-045CC031B003}" presName="sibTrans" presStyleCnt="0"/>
      <dgm:spPr/>
    </dgm:pt>
    <dgm:pt modelId="{FD78F371-4FE5-4290-9649-A31AD6758DF3}" type="pres">
      <dgm:prSet presAssocID="{40B4CFD7-9B6F-4EDB-9FA7-2C1AE4B5E2E7}" presName="node" presStyleLbl="node1" presStyleIdx="2" presStyleCnt="8" custLinFactNeighborX="-80" custLinFactNeighborY="-974">
        <dgm:presLayoutVars>
          <dgm:bulletEnabled val="1"/>
        </dgm:presLayoutVars>
      </dgm:prSet>
      <dgm:spPr/>
    </dgm:pt>
    <dgm:pt modelId="{EDB4DEF0-6A2F-48C5-8FA3-83355EB427D9}" type="pres">
      <dgm:prSet presAssocID="{69E23DC3-6590-402E-8577-CA4299252D1D}" presName="sibTrans" presStyleCnt="0"/>
      <dgm:spPr/>
    </dgm:pt>
    <dgm:pt modelId="{38645B4E-8EA6-4848-B46E-276FB825B854}" type="pres">
      <dgm:prSet presAssocID="{BA4FFD15-E8BC-495A-9EB9-CDC65E9610AC}" presName="node" presStyleLbl="node1" presStyleIdx="3" presStyleCnt="8">
        <dgm:presLayoutVars>
          <dgm:bulletEnabled val="1"/>
        </dgm:presLayoutVars>
      </dgm:prSet>
      <dgm:spPr/>
    </dgm:pt>
    <dgm:pt modelId="{4B41E9CE-02B3-4236-A45E-5744BB16FBEF}" type="pres">
      <dgm:prSet presAssocID="{352EA16B-6444-453D-B849-7280B94E8FCB}" presName="sibTrans" presStyleCnt="0"/>
      <dgm:spPr/>
    </dgm:pt>
    <dgm:pt modelId="{D273EFB2-1D8F-497A-AEDA-0140989B1058}" type="pres">
      <dgm:prSet presAssocID="{8C45612A-5AB4-40D1-B322-110AE71570FB}" presName="node" presStyleLbl="node1" presStyleIdx="4" presStyleCnt="8">
        <dgm:presLayoutVars>
          <dgm:bulletEnabled val="1"/>
        </dgm:presLayoutVars>
      </dgm:prSet>
      <dgm:spPr/>
    </dgm:pt>
    <dgm:pt modelId="{01A95199-7E18-48BA-B880-2822C2E6CA60}" type="pres">
      <dgm:prSet presAssocID="{5E91BBFD-F683-44CE-BFE2-CDCE86F3E30E}" presName="sibTrans" presStyleCnt="0"/>
      <dgm:spPr/>
    </dgm:pt>
    <dgm:pt modelId="{FA6279B4-8FFF-4164-AEAD-25D957386BEC}" type="pres">
      <dgm:prSet presAssocID="{1829B500-17CD-4CD7-BD7E-AAE89741FBA2}" presName="node" presStyleLbl="node1" presStyleIdx="5" presStyleCnt="8">
        <dgm:presLayoutVars>
          <dgm:bulletEnabled val="1"/>
        </dgm:presLayoutVars>
      </dgm:prSet>
      <dgm:spPr/>
    </dgm:pt>
    <dgm:pt modelId="{FA4895AA-A91F-4CE8-8C81-8D13E89BE3E1}" type="pres">
      <dgm:prSet presAssocID="{9DF7E289-951F-4E08-A544-DD666D762947}" presName="sibTrans" presStyleCnt="0"/>
      <dgm:spPr/>
    </dgm:pt>
    <dgm:pt modelId="{F3925423-46E7-4C5E-96D7-D0618AE5D990}" type="pres">
      <dgm:prSet presAssocID="{D552FA24-47BB-4906-AA73-54A51FCFB0FF}" presName="node" presStyleLbl="node1" presStyleIdx="6" presStyleCnt="8">
        <dgm:presLayoutVars>
          <dgm:bulletEnabled val="1"/>
        </dgm:presLayoutVars>
      </dgm:prSet>
      <dgm:spPr/>
    </dgm:pt>
    <dgm:pt modelId="{2E1CF5E9-B8D2-43F9-AF1B-F0808AF4B36F}" type="pres">
      <dgm:prSet presAssocID="{46821D62-BB8E-45B3-81A5-8D868427CF03}" presName="sibTrans" presStyleCnt="0"/>
      <dgm:spPr/>
    </dgm:pt>
    <dgm:pt modelId="{AD6F4230-A59B-4B1B-8794-074AFCD9AAEB}" type="pres">
      <dgm:prSet presAssocID="{CDFF63AC-55FC-41EC-94DE-47DB94BF0D07}" presName="node" presStyleLbl="node1" presStyleIdx="7" presStyleCnt="8">
        <dgm:presLayoutVars>
          <dgm:bulletEnabled val="1"/>
        </dgm:presLayoutVars>
      </dgm:prSet>
      <dgm:spPr/>
    </dgm:pt>
  </dgm:ptLst>
  <dgm:cxnLst>
    <dgm:cxn modelId="{BB591A0B-19E5-4005-9872-5FFB3774BF39}" type="presOf" srcId="{D552FA24-47BB-4906-AA73-54A51FCFB0FF}" destId="{F3925423-46E7-4C5E-96D7-D0618AE5D990}" srcOrd="0" destOrd="0" presId="urn:microsoft.com/office/officeart/2005/8/layout/default"/>
    <dgm:cxn modelId="{1A595A16-82E4-4BCE-9FE4-EEF10C63355F}" type="presOf" srcId="{66D2C851-EBE8-4B81-8791-339CA0873CF8}" destId="{FB87AC69-D132-432B-90CB-30676434A245}" srcOrd="0" destOrd="0" presId="urn:microsoft.com/office/officeart/2005/8/layout/default"/>
    <dgm:cxn modelId="{BF4B7B1A-4A3C-45E3-BAF4-53560EF939AB}" srcId="{8562DC2D-1535-4370-88F3-A11D6B3095E4}" destId="{D552FA24-47BB-4906-AA73-54A51FCFB0FF}" srcOrd="6" destOrd="0" parTransId="{30C7D01D-4AAA-4D40-B3DD-FF27A6A50CF3}" sibTransId="{46821D62-BB8E-45B3-81A5-8D868427CF03}"/>
    <dgm:cxn modelId="{9AB5941D-D1F1-4CA7-B658-A0428B0CD06E}" srcId="{8562DC2D-1535-4370-88F3-A11D6B3095E4}" destId="{F0676021-D7F8-441D-833E-48919FD764FD}" srcOrd="1" destOrd="0" parTransId="{EBCC48C6-A744-4852-8DEF-71FADAB405EE}" sibTransId="{41E11431-4D39-41D9-B1C5-045CC031B003}"/>
    <dgm:cxn modelId="{8161AE1E-F221-4AE1-A500-43DBEE8B61AA}" srcId="{8562DC2D-1535-4370-88F3-A11D6B3095E4}" destId="{8C45612A-5AB4-40D1-B322-110AE71570FB}" srcOrd="4" destOrd="0" parTransId="{DE026717-EFE4-40EE-98C7-FFE1FF74026E}" sibTransId="{5E91BBFD-F683-44CE-BFE2-CDCE86F3E30E}"/>
    <dgm:cxn modelId="{4A4C8827-C5C4-468E-A951-5DFE2ADBC44C}" type="presOf" srcId="{8562DC2D-1535-4370-88F3-A11D6B3095E4}" destId="{59DBCDC0-ACA3-4D5E-96CB-5AB27AF61DE7}" srcOrd="0" destOrd="0" presId="urn:microsoft.com/office/officeart/2005/8/layout/default"/>
    <dgm:cxn modelId="{BC8CC52A-307E-4C26-AEAA-08F6EBE568A3}" srcId="{8562DC2D-1535-4370-88F3-A11D6B3095E4}" destId="{1829B500-17CD-4CD7-BD7E-AAE89741FBA2}" srcOrd="5" destOrd="0" parTransId="{A0768B4F-EBB6-4862-9A9D-CFD53E03A065}" sibTransId="{9DF7E289-951F-4E08-A544-DD666D762947}"/>
    <dgm:cxn modelId="{C7A3565F-4BD0-4885-A71E-F66C7707BCFC}" srcId="{8562DC2D-1535-4370-88F3-A11D6B3095E4}" destId="{40B4CFD7-9B6F-4EDB-9FA7-2C1AE4B5E2E7}" srcOrd="2" destOrd="0" parTransId="{BCF15033-B24C-4442-8E60-2773628CFBC3}" sibTransId="{69E23DC3-6590-402E-8577-CA4299252D1D}"/>
    <dgm:cxn modelId="{0FF58E4B-28CB-4287-AD3B-0B39D9501316}" srcId="{8562DC2D-1535-4370-88F3-A11D6B3095E4}" destId="{CDFF63AC-55FC-41EC-94DE-47DB94BF0D07}" srcOrd="7" destOrd="0" parTransId="{F8675A39-3202-46B0-AFFD-58D113D02F63}" sibTransId="{A15E10E9-F057-4B93-8531-C0886DAB6E1E}"/>
    <dgm:cxn modelId="{F4103B74-9BBE-411E-85FA-4C8A5377DE89}" type="presOf" srcId="{F0676021-D7F8-441D-833E-48919FD764FD}" destId="{CDAD911B-F583-4CFD-A9AB-3229166747A6}" srcOrd="0" destOrd="0" presId="urn:microsoft.com/office/officeart/2005/8/layout/default"/>
    <dgm:cxn modelId="{69E483A7-7284-45F1-AE37-DC6A3A21999E}" type="presOf" srcId="{CDFF63AC-55FC-41EC-94DE-47DB94BF0D07}" destId="{AD6F4230-A59B-4B1B-8794-074AFCD9AAEB}" srcOrd="0" destOrd="0" presId="urn:microsoft.com/office/officeart/2005/8/layout/default"/>
    <dgm:cxn modelId="{7AC32BAE-A6FC-4DEA-96E3-5A38E7413EEE}" type="presOf" srcId="{1829B500-17CD-4CD7-BD7E-AAE89741FBA2}" destId="{FA6279B4-8FFF-4164-AEAD-25D957386BEC}" srcOrd="0" destOrd="0" presId="urn:microsoft.com/office/officeart/2005/8/layout/default"/>
    <dgm:cxn modelId="{927FA8BF-A393-438D-86E9-581500FB6B8A}" type="presOf" srcId="{8C45612A-5AB4-40D1-B322-110AE71570FB}" destId="{D273EFB2-1D8F-497A-AEDA-0140989B1058}" srcOrd="0" destOrd="0" presId="urn:microsoft.com/office/officeart/2005/8/layout/default"/>
    <dgm:cxn modelId="{4E0910D2-155D-4FDB-8096-3B0861E009F1}" type="presOf" srcId="{40B4CFD7-9B6F-4EDB-9FA7-2C1AE4B5E2E7}" destId="{FD78F371-4FE5-4290-9649-A31AD6758DF3}" srcOrd="0" destOrd="0" presId="urn:microsoft.com/office/officeart/2005/8/layout/default"/>
    <dgm:cxn modelId="{744936DB-DB07-4C38-8914-B34517AE8CFF}" srcId="{8562DC2D-1535-4370-88F3-A11D6B3095E4}" destId="{66D2C851-EBE8-4B81-8791-339CA0873CF8}" srcOrd="0" destOrd="0" parTransId="{AE9E4628-5EFC-4531-A80A-B41F04963853}" sibTransId="{3484EA3C-ED2E-4B08-9551-B33493074F6A}"/>
    <dgm:cxn modelId="{A569A9F1-7802-45F0-9FCA-CE2AB80EBEBE}" srcId="{8562DC2D-1535-4370-88F3-A11D6B3095E4}" destId="{BA4FFD15-E8BC-495A-9EB9-CDC65E9610AC}" srcOrd="3" destOrd="0" parTransId="{57D7C9E7-33F1-402A-87C9-347A4AD2A005}" sibTransId="{352EA16B-6444-453D-B849-7280B94E8FCB}"/>
    <dgm:cxn modelId="{7EF9FDF4-9EDF-4F9F-872A-83140A8B849B}" type="presOf" srcId="{BA4FFD15-E8BC-495A-9EB9-CDC65E9610AC}" destId="{38645B4E-8EA6-4848-B46E-276FB825B854}" srcOrd="0" destOrd="0" presId="urn:microsoft.com/office/officeart/2005/8/layout/default"/>
    <dgm:cxn modelId="{30D83342-41B5-44E3-92DA-F7A4BFB29D8B}" type="presParOf" srcId="{59DBCDC0-ACA3-4D5E-96CB-5AB27AF61DE7}" destId="{FB87AC69-D132-432B-90CB-30676434A245}" srcOrd="0" destOrd="0" presId="urn:microsoft.com/office/officeart/2005/8/layout/default"/>
    <dgm:cxn modelId="{B205D595-43CD-4897-974B-981059E2756D}" type="presParOf" srcId="{59DBCDC0-ACA3-4D5E-96CB-5AB27AF61DE7}" destId="{4CF18E44-27AC-4427-BBF1-D9E6021C8D68}" srcOrd="1" destOrd="0" presId="urn:microsoft.com/office/officeart/2005/8/layout/default"/>
    <dgm:cxn modelId="{10B2158D-A97C-499B-8DBA-6B9CC61D96F7}" type="presParOf" srcId="{59DBCDC0-ACA3-4D5E-96CB-5AB27AF61DE7}" destId="{CDAD911B-F583-4CFD-A9AB-3229166747A6}" srcOrd="2" destOrd="0" presId="urn:microsoft.com/office/officeart/2005/8/layout/default"/>
    <dgm:cxn modelId="{4D3956E9-4307-4E52-908E-9A0C01750C37}" type="presParOf" srcId="{59DBCDC0-ACA3-4D5E-96CB-5AB27AF61DE7}" destId="{6E63774E-6CBC-4E70-AEFA-72F086C9C7E0}" srcOrd="3" destOrd="0" presId="urn:microsoft.com/office/officeart/2005/8/layout/default"/>
    <dgm:cxn modelId="{16E5BDED-5906-43D2-914E-5D35ED3D18D9}" type="presParOf" srcId="{59DBCDC0-ACA3-4D5E-96CB-5AB27AF61DE7}" destId="{FD78F371-4FE5-4290-9649-A31AD6758DF3}" srcOrd="4" destOrd="0" presId="urn:microsoft.com/office/officeart/2005/8/layout/default"/>
    <dgm:cxn modelId="{906B830B-885C-4EA1-A719-6349C9FFC184}" type="presParOf" srcId="{59DBCDC0-ACA3-4D5E-96CB-5AB27AF61DE7}" destId="{EDB4DEF0-6A2F-48C5-8FA3-83355EB427D9}" srcOrd="5" destOrd="0" presId="urn:microsoft.com/office/officeart/2005/8/layout/default"/>
    <dgm:cxn modelId="{62A50C49-BD67-473A-B989-32915ED3E7FF}" type="presParOf" srcId="{59DBCDC0-ACA3-4D5E-96CB-5AB27AF61DE7}" destId="{38645B4E-8EA6-4848-B46E-276FB825B854}" srcOrd="6" destOrd="0" presId="urn:microsoft.com/office/officeart/2005/8/layout/default"/>
    <dgm:cxn modelId="{429B02E6-7209-4AE6-A972-89BF278C8D93}" type="presParOf" srcId="{59DBCDC0-ACA3-4D5E-96CB-5AB27AF61DE7}" destId="{4B41E9CE-02B3-4236-A45E-5744BB16FBEF}" srcOrd="7" destOrd="0" presId="urn:microsoft.com/office/officeart/2005/8/layout/default"/>
    <dgm:cxn modelId="{263FFB71-23FF-4840-92C7-022E23AAFBD5}" type="presParOf" srcId="{59DBCDC0-ACA3-4D5E-96CB-5AB27AF61DE7}" destId="{D273EFB2-1D8F-497A-AEDA-0140989B1058}" srcOrd="8" destOrd="0" presId="urn:microsoft.com/office/officeart/2005/8/layout/default"/>
    <dgm:cxn modelId="{B6D3BEFA-744D-4695-B6EB-333697784228}" type="presParOf" srcId="{59DBCDC0-ACA3-4D5E-96CB-5AB27AF61DE7}" destId="{01A95199-7E18-48BA-B880-2822C2E6CA60}" srcOrd="9" destOrd="0" presId="urn:microsoft.com/office/officeart/2005/8/layout/default"/>
    <dgm:cxn modelId="{41C0587D-465D-4D8E-8F86-E637F8BB9294}" type="presParOf" srcId="{59DBCDC0-ACA3-4D5E-96CB-5AB27AF61DE7}" destId="{FA6279B4-8FFF-4164-AEAD-25D957386BEC}" srcOrd="10" destOrd="0" presId="urn:microsoft.com/office/officeart/2005/8/layout/default"/>
    <dgm:cxn modelId="{8D54A7E5-D201-4BDD-8782-439B8B8C06F6}" type="presParOf" srcId="{59DBCDC0-ACA3-4D5E-96CB-5AB27AF61DE7}" destId="{FA4895AA-A91F-4CE8-8C81-8D13E89BE3E1}" srcOrd="11" destOrd="0" presId="urn:microsoft.com/office/officeart/2005/8/layout/default"/>
    <dgm:cxn modelId="{B31DCC82-CC13-47E7-BC31-2FC442A0667F}" type="presParOf" srcId="{59DBCDC0-ACA3-4D5E-96CB-5AB27AF61DE7}" destId="{F3925423-46E7-4C5E-96D7-D0618AE5D990}" srcOrd="12" destOrd="0" presId="urn:microsoft.com/office/officeart/2005/8/layout/default"/>
    <dgm:cxn modelId="{35355F7D-BADF-442F-9D92-1B1E75AA8C49}" type="presParOf" srcId="{59DBCDC0-ACA3-4D5E-96CB-5AB27AF61DE7}" destId="{2E1CF5E9-B8D2-43F9-AF1B-F0808AF4B36F}" srcOrd="13" destOrd="0" presId="urn:microsoft.com/office/officeart/2005/8/layout/default"/>
    <dgm:cxn modelId="{9782548C-7B3B-45E8-B763-6CDD3ACC89A4}" type="presParOf" srcId="{59DBCDC0-ACA3-4D5E-96CB-5AB27AF61DE7}" destId="{AD6F4230-A59B-4B1B-8794-074AFCD9AAEB}"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68A840-1CB4-413C-8E1F-4B82309F227C}"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GB"/>
        </a:p>
      </dgm:t>
    </dgm:pt>
    <dgm:pt modelId="{672956F9-E85C-43DC-AFCB-A920A599DC1D}">
      <dgm:prSet custT="1"/>
      <dgm:spPr/>
      <dgm:t>
        <a:bodyPr/>
        <a:lstStyle/>
        <a:p>
          <a:r>
            <a:rPr lang="en-AU" sz="1800" dirty="0"/>
            <a:t>Hospitals </a:t>
          </a:r>
          <a:endParaRPr lang="en-GB" sz="1800" dirty="0"/>
        </a:p>
      </dgm:t>
    </dgm:pt>
    <dgm:pt modelId="{60C37CB3-10D4-49A1-89C1-88D5BAB178B3}" type="parTrans" cxnId="{D4265DBE-97E8-4261-AD4F-4D55F50232AB}">
      <dgm:prSet/>
      <dgm:spPr/>
      <dgm:t>
        <a:bodyPr/>
        <a:lstStyle/>
        <a:p>
          <a:endParaRPr lang="en-GB"/>
        </a:p>
      </dgm:t>
    </dgm:pt>
    <dgm:pt modelId="{ADC26D25-9FAE-4F60-A4F5-11447E447454}" type="sibTrans" cxnId="{D4265DBE-97E8-4261-AD4F-4D55F50232AB}">
      <dgm:prSet/>
      <dgm:spPr/>
      <dgm:t>
        <a:bodyPr/>
        <a:lstStyle/>
        <a:p>
          <a:endParaRPr lang="en-GB"/>
        </a:p>
      </dgm:t>
    </dgm:pt>
    <dgm:pt modelId="{050D9B49-7C39-4054-9AA1-F75139B2DF0D}">
      <dgm:prSet custT="1"/>
      <dgm:spPr/>
      <dgm:t>
        <a:bodyPr/>
        <a:lstStyle/>
        <a:p>
          <a:r>
            <a:rPr lang="en-AU" sz="1800"/>
            <a:t>Schools </a:t>
          </a:r>
          <a:endParaRPr lang="en-GB" sz="1800"/>
        </a:p>
      </dgm:t>
    </dgm:pt>
    <dgm:pt modelId="{F2DE880D-DD4A-4DB5-A6FF-63D17647DF84}" type="parTrans" cxnId="{0ACC837C-1B55-40E6-B536-72ADA44EFB74}">
      <dgm:prSet/>
      <dgm:spPr/>
      <dgm:t>
        <a:bodyPr/>
        <a:lstStyle/>
        <a:p>
          <a:endParaRPr lang="en-GB"/>
        </a:p>
      </dgm:t>
    </dgm:pt>
    <dgm:pt modelId="{9AF87FD6-9A27-4B82-99D4-BC824B7E54E3}" type="sibTrans" cxnId="{0ACC837C-1B55-40E6-B536-72ADA44EFB74}">
      <dgm:prSet/>
      <dgm:spPr/>
      <dgm:t>
        <a:bodyPr/>
        <a:lstStyle/>
        <a:p>
          <a:endParaRPr lang="en-GB"/>
        </a:p>
      </dgm:t>
    </dgm:pt>
    <dgm:pt modelId="{113AD7FB-EB14-4589-8CF7-72723F05864A}">
      <dgm:prSet custT="1"/>
      <dgm:spPr/>
      <dgm:t>
        <a:bodyPr/>
        <a:lstStyle/>
        <a:p>
          <a:r>
            <a:rPr lang="en-AU" sz="1800"/>
            <a:t>Police</a:t>
          </a:r>
          <a:endParaRPr lang="en-GB" sz="1800"/>
        </a:p>
      </dgm:t>
    </dgm:pt>
    <dgm:pt modelId="{B804598D-EC42-4F69-A205-9B698C107EE3}" type="parTrans" cxnId="{0B5292B3-DFB3-421C-89C8-639932CC527A}">
      <dgm:prSet/>
      <dgm:spPr/>
      <dgm:t>
        <a:bodyPr/>
        <a:lstStyle/>
        <a:p>
          <a:endParaRPr lang="en-GB"/>
        </a:p>
      </dgm:t>
    </dgm:pt>
    <dgm:pt modelId="{7C9D6E85-C72A-4E1A-A7A1-6FB4A1103A49}" type="sibTrans" cxnId="{0B5292B3-DFB3-421C-89C8-639932CC527A}">
      <dgm:prSet/>
      <dgm:spPr/>
      <dgm:t>
        <a:bodyPr/>
        <a:lstStyle/>
        <a:p>
          <a:endParaRPr lang="en-GB"/>
        </a:p>
      </dgm:t>
    </dgm:pt>
    <dgm:pt modelId="{73F381C5-A0F3-4A0C-9FEF-481A642EACD1}">
      <dgm:prSet custT="1"/>
      <dgm:spPr/>
      <dgm:t>
        <a:bodyPr/>
        <a:lstStyle/>
        <a:p>
          <a:r>
            <a:rPr lang="en-AU" sz="1800"/>
            <a:t>Housing</a:t>
          </a:r>
          <a:endParaRPr lang="en-GB" sz="1800"/>
        </a:p>
      </dgm:t>
    </dgm:pt>
    <dgm:pt modelId="{91E76A68-691C-49A8-BD80-C3F01B7C0C06}" type="parTrans" cxnId="{7F2D7B3F-FD26-4798-A9A4-3B9EF016926A}">
      <dgm:prSet/>
      <dgm:spPr/>
      <dgm:t>
        <a:bodyPr/>
        <a:lstStyle/>
        <a:p>
          <a:endParaRPr lang="en-GB"/>
        </a:p>
      </dgm:t>
    </dgm:pt>
    <dgm:pt modelId="{4FC66956-F325-49C6-91E6-787BF4CD926C}" type="sibTrans" cxnId="{7F2D7B3F-FD26-4798-A9A4-3B9EF016926A}">
      <dgm:prSet/>
      <dgm:spPr/>
      <dgm:t>
        <a:bodyPr/>
        <a:lstStyle/>
        <a:p>
          <a:endParaRPr lang="en-GB"/>
        </a:p>
      </dgm:t>
    </dgm:pt>
    <dgm:pt modelId="{40F5BFFD-F017-4349-A250-6590FA8F8F5C}">
      <dgm:prSet custT="1"/>
      <dgm:spPr/>
      <dgm:t>
        <a:bodyPr/>
        <a:lstStyle/>
        <a:p>
          <a:r>
            <a:rPr lang="en-AU" sz="1800"/>
            <a:t>Some main roads</a:t>
          </a:r>
          <a:endParaRPr lang="en-GB" sz="1800"/>
        </a:p>
      </dgm:t>
    </dgm:pt>
    <dgm:pt modelId="{59EE1932-9A83-4D19-8722-A66A32E22E8C}" type="parTrans" cxnId="{FF06C56F-EAF0-42CA-9AF3-F464884422FA}">
      <dgm:prSet/>
      <dgm:spPr/>
      <dgm:t>
        <a:bodyPr/>
        <a:lstStyle/>
        <a:p>
          <a:endParaRPr lang="en-GB"/>
        </a:p>
      </dgm:t>
    </dgm:pt>
    <dgm:pt modelId="{C59AB07E-6154-4790-97F5-76CD26916E4C}" type="sibTrans" cxnId="{FF06C56F-EAF0-42CA-9AF3-F464884422FA}">
      <dgm:prSet/>
      <dgm:spPr/>
      <dgm:t>
        <a:bodyPr/>
        <a:lstStyle/>
        <a:p>
          <a:endParaRPr lang="en-GB"/>
        </a:p>
      </dgm:t>
    </dgm:pt>
    <dgm:pt modelId="{AF2123B8-CA01-4AA0-AF6C-697F3C8F9459}">
      <dgm:prSet custT="1"/>
      <dgm:spPr/>
      <dgm:t>
        <a:bodyPr/>
        <a:lstStyle/>
        <a:p>
          <a:r>
            <a:rPr lang="en-AU" sz="1800"/>
            <a:t>Railways</a:t>
          </a:r>
          <a:endParaRPr lang="en-GB" sz="1800"/>
        </a:p>
      </dgm:t>
    </dgm:pt>
    <dgm:pt modelId="{039E1A70-1AF4-497B-B303-549AD68C1903}" type="parTrans" cxnId="{2BA7E28D-1A08-41F7-A2D5-D4650E78AEB5}">
      <dgm:prSet/>
      <dgm:spPr/>
      <dgm:t>
        <a:bodyPr/>
        <a:lstStyle/>
        <a:p>
          <a:endParaRPr lang="en-GB"/>
        </a:p>
      </dgm:t>
    </dgm:pt>
    <dgm:pt modelId="{34BA20B1-A5C9-44E5-AF8B-551A5F53852F}" type="sibTrans" cxnId="{2BA7E28D-1A08-41F7-A2D5-D4650E78AEB5}">
      <dgm:prSet/>
      <dgm:spPr/>
      <dgm:t>
        <a:bodyPr/>
        <a:lstStyle/>
        <a:p>
          <a:endParaRPr lang="en-GB"/>
        </a:p>
      </dgm:t>
    </dgm:pt>
    <dgm:pt modelId="{08A0FCDE-0896-4FAA-9F8A-5DA604671D37}">
      <dgm:prSet custT="1"/>
      <dgm:spPr/>
      <dgm:t>
        <a:bodyPr/>
        <a:lstStyle/>
        <a:p>
          <a:r>
            <a:rPr lang="en-AU" sz="1800"/>
            <a:t>Arts</a:t>
          </a:r>
          <a:endParaRPr lang="en-GB" sz="1800"/>
        </a:p>
      </dgm:t>
    </dgm:pt>
    <dgm:pt modelId="{8FD6AAFD-BBB6-4E38-AE52-82B94051BA06}" type="parTrans" cxnId="{1386ED2F-E977-42B9-96C4-B9C1434D5402}">
      <dgm:prSet/>
      <dgm:spPr/>
      <dgm:t>
        <a:bodyPr/>
        <a:lstStyle/>
        <a:p>
          <a:endParaRPr lang="en-GB"/>
        </a:p>
      </dgm:t>
    </dgm:pt>
    <dgm:pt modelId="{8A79823E-9F7A-4189-86B3-5810E072A04E}" type="sibTrans" cxnId="{1386ED2F-E977-42B9-96C4-B9C1434D5402}">
      <dgm:prSet/>
      <dgm:spPr/>
      <dgm:t>
        <a:bodyPr/>
        <a:lstStyle/>
        <a:p>
          <a:endParaRPr lang="en-GB"/>
        </a:p>
      </dgm:t>
    </dgm:pt>
    <dgm:pt modelId="{C719F0A0-84BF-4E31-8356-EC92C153AA1F}">
      <dgm:prSet custT="1"/>
      <dgm:spPr/>
      <dgm:t>
        <a:bodyPr/>
        <a:lstStyle/>
        <a:p>
          <a:r>
            <a:rPr lang="en-AU" sz="1800"/>
            <a:t>Culture</a:t>
          </a:r>
          <a:endParaRPr lang="en-GB" sz="1800"/>
        </a:p>
      </dgm:t>
    </dgm:pt>
    <dgm:pt modelId="{AE6BE368-E868-4676-A4FF-EB8C16238411}" type="parTrans" cxnId="{F35E200A-D7B3-495D-8E7F-134697143704}">
      <dgm:prSet/>
      <dgm:spPr/>
      <dgm:t>
        <a:bodyPr/>
        <a:lstStyle/>
        <a:p>
          <a:endParaRPr lang="en-GB"/>
        </a:p>
      </dgm:t>
    </dgm:pt>
    <dgm:pt modelId="{B7155586-5B93-4B5E-875D-2E329B237025}" type="sibTrans" cxnId="{F35E200A-D7B3-495D-8E7F-134697143704}">
      <dgm:prSet/>
      <dgm:spPr/>
      <dgm:t>
        <a:bodyPr/>
        <a:lstStyle/>
        <a:p>
          <a:endParaRPr lang="en-GB"/>
        </a:p>
      </dgm:t>
    </dgm:pt>
    <dgm:pt modelId="{6F139868-DDE1-4435-B47E-DD56B78CB758}">
      <dgm:prSet custT="1"/>
      <dgm:spPr/>
      <dgm:t>
        <a:bodyPr/>
        <a:lstStyle/>
        <a:p>
          <a:r>
            <a:rPr lang="en-AU" sz="1800"/>
            <a:t>Heritage </a:t>
          </a:r>
          <a:endParaRPr lang="en-GB" sz="1800"/>
        </a:p>
      </dgm:t>
    </dgm:pt>
    <dgm:pt modelId="{77267B8E-42C7-4CD2-A126-A1F766EE52BF}" type="parTrans" cxnId="{D84BED5F-03C9-4BB0-988D-A9F70A914059}">
      <dgm:prSet/>
      <dgm:spPr/>
      <dgm:t>
        <a:bodyPr/>
        <a:lstStyle/>
        <a:p>
          <a:endParaRPr lang="en-GB"/>
        </a:p>
      </dgm:t>
    </dgm:pt>
    <dgm:pt modelId="{30E71A11-173A-494A-95F3-664D2DCD220F}" type="sibTrans" cxnId="{D84BED5F-03C9-4BB0-988D-A9F70A914059}">
      <dgm:prSet/>
      <dgm:spPr/>
      <dgm:t>
        <a:bodyPr/>
        <a:lstStyle/>
        <a:p>
          <a:endParaRPr lang="en-GB"/>
        </a:p>
      </dgm:t>
    </dgm:pt>
    <dgm:pt modelId="{DBF305B9-4301-4371-86F0-ACACFF6987BC}">
      <dgm:prSet custT="1"/>
      <dgm:spPr/>
      <dgm:t>
        <a:bodyPr/>
        <a:lstStyle/>
        <a:p>
          <a:r>
            <a:rPr lang="en-AU" sz="1800" dirty="0"/>
            <a:t>Land management and land ownership (non-Aboriginal land)</a:t>
          </a:r>
          <a:endParaRPr lang="en-GB" sz="1800" dirty="0"/>
        </a:p>
      </dgm:t>
    </dgm:pt>
    <dgm:pt modelId="{9C77ABC1-2681-43D0-807A-703FBC597139}" type="parTrans" cxnId="{99D119F1-BE97-4AED-885D-98D224B7D293}">
      <dgm:prSet/>
      <dgm:spPr/>
      <dgm:t>
        <a:bodyPr/>
        <a:lstStyle/>
        <a:p>
          <a:endParaRPr lang="en-GB"/>
        </a:p>
      </dgm:t>
    </dgm:pt>
    <dgm:pt modelId="{B69DB5B3-6E01-4502-A385-8E1F3D867B98}" type="sibTrans" cxnId="{99D119F1-BE97-4AED-885D-98D224B7D293}">
      <dgm:prSet/>
      <dgm:spPr/>
      <dgm:t>
        <a:bodyPr/>
        <a:lstStyle/>
        <a:p>
          <a:endParaRPr lang="en-GB"/>
        </a:p>
      </dgm:t>
    </dgm:pt>
    <dgm:pt modelId="{09529FA0-B429-442E-979B-323BA813417E}" type="pres">
      <dgm:prSet presAssocID="{E868A840-1CB4-413C-8E1F-4B82309F227C}" presName="diagram" presStyleCnt="0">
        <dgm:presLayoutVars>
          <dgm:dir/>
          <dgm:resizeHandles val="exact"/>
        </dgm:presLayoutVars>
      </dgm:prSet>
      <dgm:spPr/>
    </dgm:pt>
    <dgm:pt modelId="{5FD83DC6-2738-410F-87AC-7251A963148A}" type="pres">
      <dgm:prSet presAssocID="{672956F9-E85C-43DC-AFCB-A920A599DC1D}" presName="node" presStyleLbl="node1" presStyleIdx="0" presStyleCnt="10" custLinFactNeighborX="-2343" custLinFactNeighborY="-1435">
        <dgm:presLayoutVars>
          <dgm:bulletEnabled val="1"/>
        </dgm:presLayoutVars>
      </dgm:prSet>
      <dgm:spPr/>
    </dgm:pt>
    <dgm:pt modelId="{D8A13803-308C-4929-AAEA-4F2089A4B54A}" type="pres">
      <dgm:prSet presAssocID="{ADC26D25-9FAE-4F60-A4F5-11447E447454}" presName="sibTrans" presStyleCnt="0"/>
      <dgm:spPr/>
    </dgm:pt>
    <dgm:pt modelId="{F7D63586-60CD-42A6-8CA7-AFCA396C38D2}" type="pres">
      <dgm:prSet presAssocID="{050D9B49-7C39-4054-9AA1-F75139B2DF0D}" presName="node" presStyleLbl="node1" presStyleIdx="1" presStyleCnt="10">
        <dgm:presLayoutVars>
          <dgm:bulletEnabled val="1"/>
        </dgm:presLayoutVars>
      </dgm:prSet>
      <dgm:spPr/>
    </dgm:pt>
    <dgm:pt modelId="{42F6D99D-CDD1-4B6B-A67B-F9302138B573}" type="pres">
      <dgm:prSet presAssocID="{9AF87FD6-9A27-4B82-99D4-BC824B7E54E3}" presName="sibTrans" presStyleCnt="0"/>
      <dgm:spPr/>
    </dgm:pt>
    <dgm:pt modelId="{FB60B22E-26B2-45FD-A99A-FB500F40219E}" type="pres">
      <dgm:prSet presAssocID="{113AD7FB-EB14-4589-8CF7-72723F05864A}" presName="node" presStyleLbl="node1" presStyleIdx="2" presStyleCnt="10">
        <dgm:presLayoutVars>
          <dgm:bulletEnabled val="1"/>
        </dgm:presLayoutVars>
      </dgm:prSet>
      <dgm:spPr/>
    </dgm:pt>
    <dgm:pt modelId="{759879EB-A84C-4BF6-8084-88BA69123821}" type="pres">
      <dgm:prSet presAssocID="{7C9D6E85-C72A-4E1A-A7A1-6FB4A1103A49}" presName="sibTrans" presStyleCnt="0"/>
      <dgm:spPr/>
    </dgm:pt>
    <dgm:pt modelId="{FE25457F-78BC-47C8-9B3E-3E67AE71D594}" type="pres">
      <dgm:prSet presAssocID="{73F381C5-A0F3-4A0C-9FEF-481A642EACD1}" presName="node" presStyleLbl="node1" presStyleIdx="3" presStyleCnt="10">
        <dgm:presLayoutVars>
          <dgm:bulletEnabled val="1"/>
        </dgm:presLayoutVars>
      </dgm:prSet>
      <dgm:spPr/>
    </dgm:pt>
    <dgm:pt modelId="{ECFB6FF3-000C-4E86-BC4C-0830E91835FD}" type="pres">
      <dgm:prSet presAssocID="{4FC66956-F325-49C6-91E6-787BF4CD926C}" presName="sibTrans" presStyleCnt="0"/>
      <dgm:spPr/>
    </dgm:pt>
    <dgm:pt modelId="{B530A7EF-5374-4EB9-879A-1CC3FE476725}" type="pres">
      <dgm:prSet presAssocID="{40F5BFFD-F017-4349-A250-6590FA8F8F5C}" presName="node" presStyleLbl="node1" presStyleIdx="4" presStyleCnt="10">
        <dgm:presLayoutVars>
          <dgm:bulletEnabled val="1"/>
        </dgm:presLayoutVars>
      </dgm:prSet>
      <dgm:spPr/>
    </dgm:pt>
    <dgm:pt modelId="{F80DAB00-386F-4730-86BE-19DF51BD9EB4}" type="pres">
      <dgm:prSet presAssocID="{C59AB07E-6154-4790-97F5-76CD26916E4C}" presName="sibTrans" presStyleCnt="0"/>
      <dgm:spPr/>
    </dgm:pt>
    <dgm:pt modelId="{CA8181DC-067E-44B7-951C-EB9CB569B133}" type="pres">
      <dgm:prSet presAssocID="{AF2123B8-CA01-4AA0-AF6C-697F3C8F9459}" presName="node" presStyleLbl="node1" presStyleIdx="5" presStyleCnt="10">
        <dgm:presLayoutVars>
          <dgm:bulletEnabled val="1"/>
        </dgm:presLayoutVars>
      </dgm:prSet>
      <dgm:spPr/>
    </dgm:pt>
    <dgm:pt modelId="{362E49B1-9320-4832-A40E-DF38E7685269}" type="pres">
      <dgm:prSet presAssocID="{34BA20B1-A5C9-44E5-AF8B-551A5F53852F}" presName="sibTrans" presStyleCnt="0"/>
      <dgm:spPr/>
    </dgm:pt>
    <dgm:pt modelId="{1DCD3E83-9C36-47BF-8357-9781ABC46C1A}" type="pres">
      <dgm:prSet presAssocID="{08A0FCDE-0896-4FAA-9F8A-5DA604671D37}" presName="node" presStyleLbl="node1" presStyleIdx="6" presStyleCnt="10">
        <dgm:presLayoutVars>
          <dgm:bulletEnabled val="1"/>
        </dgm:presLayoutVars>
      </dgm:prSet>
      <dgm:spPr/>
    </dgm:pt>
    <dgm:pt modelId="{CA2126BF-7695-431B-BE52-FB16770CFFBC}" type="pres">
      <dgm:prSet presAssocID="{8A79823E-9F7A-4189-86B3-5810E072A04E}" presName="sibTrans" presStyleCnt="0"/>
      <dgm:spPr/>
    </dgm:pt>
    <dgm:pt modelId="{D678EE22-BE02-4CE1-AAA0-EB86103AE4D2}" type="pres">
      <dgm:prSet presAssocID="{C719F0A0-84BF-4E31-8356-EC92C153AA1F}" presName="node" presStyleLbl="node1" presStyleIdx="7" presStyleCnt="10">
        <dgm:presLayoutVars>
          <dgm:bulletEnabled val="1"/>
        </dgm:presLayoutVars>
      </dgm:prSet>
      <dgm:spPr/>
    </dgm:pt>
    <dgm:pt modelId="{6D339525-BBCB-4712-8DD7-EC0601B2E0FC}" type="pres">
      <dgm:prSet presAssocID="{B7155586-5B93-4B5E-875D-2E329B237025}" presName="sibTrans" presStyleCnt="0"/>
      <dgm:spPr/>
    </dgm:pt>
    <dgm:pt modelId="{123ABF66-14F3-4641-A762-513DF0B896A2}" type="pres">
      <dgm:prSet presAssocID="{6F139868-DDE1-4435-B47E-DD56B78CB758}" presName="node" presStyleLbl="node1" presStyleIdx="8" presStyleCnt="10">
        <dgm:presLayoutVars>
          <dgm:bulletEnabled val="1"/>
        </dgm:presLayoutVars>
      </dgm:prSet>
      <dgm:spPr/>
    </dgm:pt>
    <dgm:pt modelId="{0A299DAA-9B69-40D1-9354-CC5746B8D35C}" type="pres">
      <dgm:prSet presAssocID="{30E71A11-173A-494A-95F3-664D2DCD220F}" presName="sibTrans" presStyleCnt="0"/>
      <dgm:spPr/>
    </dgm:pt>
    <dgm:pt modelId="{9882A6C3-1844-47A1-992B-A09AE1481D06}" type="pres">
      <dgm:prSet presAssocID="{DBF305B9-4301-4371-86F0-ACACFF6987BC}" presName="node" presStyleLbl="node1" presStyleIdx="9" presStyleCnt="10" custScaleX="174964">
        <dgm:presLayoutVars>
          <dgm:bulletEnabled val="1"/>
        </dgm:presLayoutVars>
      </dgm:prSet>
      <dgm:spPr/>
    </dgm:pt>
  </dgm:ptLst>
  <dgm:cxnLst>
    <dgm:cxn modelId="{F35E200A-D7B3-495D-8E7F-134697143704}" srcId="{E868A840-1CB4-413C-8E1F-4B82309F227C}" destId="{C719F0A0-84BF-4E31-8356-EC92C153AA1F}" srcOrd="7" destOrd="0" parTransId="{AE6BE368-E868-4676-A4FF-EB8C16238411}" sibTransId="{B7155586-5B93-4B5E-875D-2E329B237025}"/>
    <dgm:cxn modelId="{9481C711-D37C-47B5-B9B4-FB4C665A9610}" type="presOf" srcId="{40F5BFFD-F017-4349-A250-6590FA8F8F5C}" destId="{B530A7EF-5374-4EB9-879A-1CC3FE476725}" srcOrd="0" destOrd="0" presId="urn:microsoft.com/office/officeart/2005/8/layout/default"/>
    <dgm:cxn modelId="{C5356B2F-3ECC-4A21-9919-9B6E1B66B72F}" type="presOf" srcId="{73F381C5-A0F3-4A0C-9FEF-481A642EACD1}" destId="{FE25457F-78BC-47C8-9B3E-3E67AE71D594}" srcOrd="0" destOrd="0" presId="urn:microsoft.com/office/officeart/2005/8/layout/default"/>
    <dgm:cxn modelId="{1386ED2F-E977-42B9-96C4-B9C1434D5402}" srcId="{E868A840-1CB4-413C-8E1F-4B82309F227C}" destId="{08A0FCDE-0896-4FAA-9F8A-5DA604671D37}" srcOrd="6" destOrd="0" parTransId="{8FD6AAFD-BBB6-4E38-AE52-82B94051BA06}" sibTransId="{8A79823E-9F7A-4189-86B3-5810E072A04E}"/>
    <dgm:cxn modelId="{7F2D7B3F-FD26-4798-A9A4-3B9EF016926A}" srcId="{E868A840-1CB4-413C-8E1F-4B82309F227C}" destId="{73F381C5-A0F3-4A0C-9FEF-481A642EACD1}" srcOrd="3" destOrd="0" parTransId="{91E76A68-691C-49A8-BD80-C3F01B7C0C06}" sibTransId="{4FC66956-F325-49C6-91E6-787BF4CD926C}"/>
    <dgm:cxn modelId="{876A1B5C-C320-4FF3-A839-AE86782C524F}" type="presOf" srcId="{08A0FCDE-0896-4FAA-9F8A-5DA604671D37}" destId="{1DCD3E83-9C36-47BF-8357-9781ABC46C1A}" srcOrd="0" destOrd="0" presId="urn:microsoft.com/office/officeart/2005/8/layout/default"/>
    <dgm:cxn modelId="{D84BED5F-03C9-4BB0-988D-A9F70A914059}" srcId="{E868A840-1CB4-413C-8E1F-4B82309F227C}" destId="{6F139868-DDE1-4435-B47E-DD56B78CB758}" srcOrd="8" destOrd="0" parTransId="{77267B8E-42C7-4CD2-A126-A1F766EE52BF}" sibTransId="{30E71A11-173A-494A-95F3-664D2DCD220F}"/>
    <dgm:cxn modelId="{2AF81343-F50B-4609-8550-34F3AC73ADF8}" type="presOf" srcId="{113AD7FB-EB14-4589-8CF7-72723F05864A}" destId="{FB60B22E-26B2-45FD-A99A-FB500F40219E}" srcOrd="0" destOrd="0" presId="urn:microsoft.com/office/officeart/2005/8/layout/default"/>
    <dgm:cxn modelId="{FF06C56F-EAF0-42CA-9AF3-F464884422FA}" srcId="{E868A840-1CB4-413C-8E1F-4B82309F227C}" destId="{40F5BFFD-F017-4349-A250-6590FA8F8F5C}" srcOrd="4" destOrd="0" parTransId="{59EE1932-9A83-4D19-8722-A66A32E22E8C}" sibTransId="{C59AB07E-6154-4790-97F5-76CD26916E4C}"/>
    <dgm:cxn modelId="{4EA08F78-1FDF-430E-A7FB-48C5AA1186DC}" type="presOf" srcId="{C719F0A0-84BF-4E31-8356-EC92C153AA1F}" destId="{D678EE22-BE02-4CE1-AAA0-EB86103AE4D2}" srcOrd="0" destOrd="0" presId="urn:microsoft.com/office/officeart/2005/8/layout/default"/>
    <dgm:cxn modelId="{0ACC837C-1B55-40E6-B536-72ADA44EFB74}" srcId="{E868A840-1CB4-413C-8E1F-4B82309F227C}" destId="{050D9B49-7C39-4054-9AA1-F75139B2DF0D}" srcOrd="1" destOrd="0" parTransId="{F2DE880D-DD4A-4DB5-A6FF-63D17647DF84}" sibTransId="{9AF87FD6-9A27-4B82-99D4-BC824B7E54E3}"/>
    <dgm:cxn modelId="{8592338A-409C-4E11-A242-EAD406FDEC39}" type="presOf" srcId="{050D9B49-7C39-4054-9AA1-F75139B2DF0D}" destId="{F7D63586-60CD-42A6-8CA7-AFCA396C38D2}" srcOrd="0" destOrd="0" presId="urn:microsoft.com/office/officeart/2005/8/layout/default"/>
    <dgm:cxn modelId="{3775F38C-012B-41D3-A59C-D1ACF3DE557E}" type="presOf" srcId="{E868A840-1CB4-413C-8E1F-4B82309F227C}" destId="{09529FA0-B429-442E-979B-323BA813417E}" srcOrd="0" destOrd="0" presId="urn:microsoft.com/office/officeart/2005/8/layout/default"/>
    <dgm:cxn modelId="{2BA7E28D-1A08-41F7-A2D5-D4650E78AEB5}" srcId="{E868A840-1CB4-413C-8E1F-4B82309F227C}" destId="{AF2123B8-CA01-4AA0-AF6C-697F3C8F9459}" srcOrd="5" destOrd="0" parTransId="{039E1A70-1AF4-497B-B303-549AD68C1903}" sibTransId="{34BA20B1-A5C9-44E5-AF8B-551A5F53852F}"/>
    <dgm:cxn modelId="{0B5292B3-DFB3-421C-89C8-639932CC527A}" srcId="{E868A840-1CB4-413C-8E1F-4B82309F227C}" destId="{113AD7FB-EB14-4589-8CF7-72723F05864A}" srcOrd="2" destOrd="0" parTransId="{B804598D-EC42-4F69-A205-9B698C107EE3}" sibTransId="{7C9D6E85-C72A-4E1A-A7A1-6FB4A1103A49}"/>
    <dgm:cxn modelId="{D4265DBE-97E8-4261-AD4F-4D55F50232AB}" srcId="{E868A840-1CB4-413C-8E1F-4B82309F227C}" destId="{672956F9-E85C-43DC-AFCB-A920A599DC1D}" srcOrd="0" destOrd="0" parTransId="{60C37CB3-10D4-49A1-89C1-88D5BAB178B3}" sibTransId="{ADC26D25-9FAE-4F60-A4F5-11447E447454}"/>
    <dgm:cxn modelId="{7F0FC8D4-B071-43A6-96BE-5FA3A10508C1}" type="presOf" srcId="{672956F9-E85C-43DC-AFCB-A920A599DC1D}" destId="{5FD83DC6-2738-410F-87AC-7251A963148A}" srcOrd="0" destOrd="0" presId="urn:microsoft.com/office/officeart/2005/8/layout/default"/>
    <dgm:cxn modelId="{8CC310D8-1667-4103-8012-B9E5FAE06A55}" type="presOf" srcId="{DBF305B9-4301-4371-86F0-ACACFF6987BC}" destId="{9882A6C3-1844-47A1-992B-A09AE1481D06}" srcOrd="0" destOrd="0" presId="urn:microsoft.com/office/officeart/2005/8/layout/default"/>
    <dgm:cxn modelId="{26C54EED-E8B8-471B-98E2-13B8811BBA63}" type="presOf" srcId="{AF2123B8-CA01-4AA0-AF6C-697F3C8F9459}" destId="{CA8181DC-067E-44B7-951C-EB9CB569B133}" srcOrd="0" destOrd="0" presId="urn:microsoft.com/office/officeart/2005/8/layout/default"/>
    <dgm:cxn modelId="{E269CFED-E7A8-4C80-A9B7-7546055EE231}" type="presOf" srcId="{6F139868-DDE1-4435-B47E-DD56B78CB758}" destId="{123ABF66-14F3-4641-A762-513DF0B896A2}" srcOrd="0" destOrd="0" presId="urn:microsoft.com/office/officeart/2005/8/layout/default"/>
    <dgm:cxn modelId="{99D119F1-BE97-4AED-885D-98D224B7D293}" srcId="{E868A840-1CB4-413C-8E1F-4B82309F227C}" destId="{DBF305B9-4301-4371-86F0-ACACFF6987BC}" srcOrd="9" destOrd="0" parTransId="{9C77ABC1-2681-43D0-807A-703FBC597139}" sibTransId="{B69DB5B3-6E01-4502-A385-8E1F3D867B98}"/>
    <dgm:cxn modelId="{99BB9FDA-9222-4CC5-B1C3-D4DFBD70BC2C}" type="presParOf" srcId="{09529FA0-B429-442E-979B-323BA813417E}" destId="{5FD83DC6-2738-410F-87AC-7251A963148A}" srcOrd="0" destOrd="0" presId="urn:microsoft.com/office/officeart/2005/8/layout/default"/>
    <dgm:cxn modelId="{15A31BC9-192C-44C3-97B3-952BA7E4D42D}" type="presParOf" srcId="{09529FA0-B429-442E-979B-323BA813417E}" destId="{D8A13803-308C-4929-AAEA-4F2089A4B54A}" srcOrd="1" destOrd="0" presId="urn:microsoft.com/office/officeart/2005/8/layout/default"/>
    <dgm:cxn modelId="{BBE9CAE7-115A-42E0-9C88-8B2124E94B1C}" type="presParOf" srcId="{09529FA0-B429-442E-979B-323BA813417E}" destId="{F7D63586-60CD-42A6-8CA7-AFCA396C38D2}" srcOrd="2" destOrd="0" presId="urn:microsoft.com/office/officeart/2005/8/layout/default"/>
    <dgm:cxn modelId="{6BA92111-761E-408F-8175-CD984F35AFFF}" type="presParOf" srcId="{09529FA0-B429-442E-979B-323BA813417E}" destId="{42F6D99D-CDD1-4B6B-A67B-F9302138B573}" srcOrd="3" destOrd="0" presId="urn:microsoft.com/office/officeart/2005/8/layout/default"/>
    <dgm:cxn modelId="{4512EE27-93E1-4B60-8CD2-DB7C967BECAF}" type="presParOf" srcId="{09529FA0-B429-442E-979B-323BA813417E}" destId="{FB60B22E-26B2-45FD-A99A-FB500F40219E}" srcOrd="4" destOrd="0" presId="urn:microsoft.com/office/officeart/2005/8/layout/default"/>
    <dgm:cxn modelId="{9B89BA5D-CD43-4678-A094-0EAF7997278D}" type="presParOf" srcId="{09529FA0-B429-442E-979B-323BA813417E}" destId="{759879EB-A84C-4BF6-8084-88BA69123821}" srcOrd="5" destOrd="0" presId="urn:microsoft.com/office/officeart/2005/8/layout/default"/>
    <dgm:cxn modelId="{E44CC3AF-AF86-4582-BC7E-5615A19F3173}" type="presParOf" srcId="{09529FA0-B429-442E-979B-323BA813417E}" destId="{FE25457F-78BC-47C8-9B3E-3E67AE71D594}" srcOrd="6" destOrd="0" presId="urn:microsoft.com/office/officeart/2005/8/layout/default"/>
    <dgm:cxn modelId="{D755959A-54DA-4DCC-BD88-C26901F25CCD}" type="presParOf" srcId="{09529FA0-B429-442E-979B-323BA813417E}" destId="{ECFB6FF3-000C-4E86-BC4C-0830E91835FD}" srcOrd="7" destOrd="0" presId="urn:microsoft.com/office/officeart/2005/8/layout/default"/>
    <dgm:cxn modelId="{DE10AF39-C242-494B-9AFD-CAE1883CF230}" type="presParOf" srcId="{09529FA0-B429-442E-979B-323BA813417E}" destId="{B530A7EF-5374-4EB9-879A-1CC3FE476725}" srcOrd="8" destOrd="0" presId="urn:microsoft.com/office/officeart/2005/8/layout/default"/>
    <dgm:cxn modelId="{D6C6386C-B291-445C-BC7F-CDC611FA17D8}" type="presParOf" srcId="{09529FA0-B429-442E-979B-323BA813417E}" destId="{F80DAB00-386F-4730-86BE-19DF51BD9EB4}" srcOrd="9" destOrd="0" presId="urn:microsoft.com/office/officeart/2005/8/layout/default"/>
    <dgm:cxn modelId="{DE363FED-B194-46D7-98FB-AEF6B6A1C7EE}" type="presParOf" srcId="{09529FA0-B429-442E-979B-323BA813417E}" destId="{CA8181DC-067E-44B7-951C-EB9CB569B133}" srcOrd="10" destOrd="0" presId="urn:microsoft.com/office/officeart/2005/8/layout/default"/>
    <dgm:cxn modelId="{6D5E1937-6BFA-4C01-80C9-B47AC4F4AF74}" type="presParOf" srcId="{09529FA0-B429-442E-979B-323BA813417E}" destId="{362E49B1-9320-4832-A40E-DF38E7685269}" srcOrd="11" destOrd="0" presId="urn:microsoft.com/office/officeart/2005/8/layout/default"/>
    <dgm:cxn modelId="{FFD51B8B-9C63-4585-B83C-79AF6D8957E2}" type="presParOf" srcId="{09529FA0-B429-442E-979B-323BA813417E}" destId="{1DCD3E83-9C36-47BF-8357-9781ABC46C1A}" srcOrd="12" destOrd="0" presId="urn:microsoft.com/office/officeart/2005/8/layout/default"/>
    <dgm:cxn modelId="{5D12203F-225C-4543-A063-8DB7D81ECC5B}" type="presParOf" srcId="{09529FA0-B429-442E-979B-323BA813417E}" destId="{CA2126BF-7695-431B-BE52-FB16770CFFBC}" srcOrd="13" destOrd="0" presId="urn:microsoft.com/office/officeart/2005/8/layout/default"/>
    <dgm:cxn modelId="{5A8CACE9-B9E7-48C5-BC0B-2D9358CBF0BE}" type="presParOf" srcId="{09529FA0-B429-442E-979B-323BA813417E}" destId="{D678EE22-BE02-4CE1-AAA0-EB86103AE4D2}" srcOrd="14" destOrd="0" presId="urn:microsoft.com/office/officeart/2005/8/layout/default"/>
    <dgm:cxn modelId="{4AA1FBA4-5CDC-4D72-B37D-B5673E11324D}" type="presParOf" srcId="{09529FA0-B429-442E-979B-323BA813417E}" destId="{6D339525-BBCB-4712-8DD7-EC0601B2E0FC}" srcOrd="15" destOrd="0" presId="urn:microsoft.com/office/officeart/2005/8/layout/default"/>
    <dgm:cxn modelId="{AA966748-4B20-443F-B1F9-875A1C227643}" type="presParOf" srcId="{09529FA0-B429-442E-979B-323BA813417E}" destId="{123ABF66-14F3-4641-A762-513DF0B896A2}" srcOrd="16" destOrd="0" presId="urn:microsoft.com/office/officeart/2005/8/layout/default"/>
    <dgm:cxn modelId="{03312C25-4C82-4E99-BAB5-18633DC2D706}" type="presParOf" srcId="{09529FA0-B429-442E-979B-323BA813417E}" destId="{0A299DAA-9B69-40D1-9354-CC5746B8D35C}" srcOrd="17" destOrd="0" presId="urn:microsoft.com/office/officeart/2005/8/layout/default"/>
    <dgm:cxn modelId="{009A5D2D-4489-4899-B834-9EAE1CE87BC0}" type="presParOf" srcId="{09529FA0-B429-442E-979B-323BA813417E}" destId="{9882A6C3-1844-47A1-992B-A09AE1481D06}"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731DC2-2A49-426C-8481-B8FA6B3ED0CC}"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GB"/>
        </a:p>
      </dgm:t>
    </dgm:pt>
    <dgm:pt modelId="{4F553FB2-5D43-47E9-A410-82D5C1BF18E6}">
      <dgm:prSet custT="1"/>
      <dgm:spPr/>
      <dgm:t>
        <a:bodyPr/>
        <a:lstStyle/>
        <a:p>
          <a:r>
            <a:rPr lang="en-AU" sz="1800" dirty="0"/>
            <a:t>Local roads</a:t>
          </a:r>
          <a:endParaRPr lang="en-GB" sz="1800" dirty="0"/>
        </a:p>
      </dgm:t>
    </dgm:pt>
    <dgm:pt modelId="{316B8206-45D8-44A1-B0C5-C432E54C5A8D}" type="parTrans" cxnId="{8E810C8E-9834-4F6D-8B67-08784DABDC7B}">
      <dgm:prSet/>
      <dgm:spPr/>
      <dgm:t>
        <a:bodyPr/>
        <a:lstStyle/>
        <a:p>
          <a:endParaRPr lang="en-GB" sz="1600"/>
        </a:p>
      </dgm:t>
    </dgm:pt>
    <dgm:pt modelId="{09997F6E-8C87-44B3-9F21-10BA6F4551AC}" type="sibTrans" cxnId="{8E810C8E-9834-4F6D-8B67-08784DABDC7B}">
      <dgm:prSet/>
      <dgm:spPr/>
      <dgm:t>
        <a:bodyPr/>
        <a:lstStyle/>
        <a:p>
          <a:endParaRPr lang="en-GB" sz="1600"/>
        </a:p>
      </dgm:t>
    </dgm:pt>
    <dgm:pt modelId="{1FCECB0F-9805-4FE6-8654-0DD6B0FC0B23}">
      <dgm:prSet custT="1"/>
      <dgm:spPr/>
      <dgm:t>
        <a:bodyPr/>
        <a:lstStyle/>
        <a:p>
          <a:r>
            <a:rPr lang="en-AU" sz="1800"/>
            <a:t>Waste management</a:t>
          </a:r>
          <a:endParaRPr lang="en-GB" sz="1800"/>
        </a:p>
      </dgm:t>
    </dgm:pt>
    <dgm:pt modelId="{4AAC1CA7-5023-4F08-9138-ED681EDDBC5C}" type="parTrans" cxnId="{FBEBB297-FF80-45A1-AA51-BE90567F8A5E}">
      <dgm:prSet/>
      <dgm:spPr/>
      <dgm:t>
        <a:bodyPr/>
        <a:lstStyle/>
        <a:p>
          <a:endParaRPr lang="en-GB" sz="1600"/>
        </a:p>
      </dgm:t>
    </dgm:pt>
    <dgm:pt modelId="{E48F8EE0-82CC-43E2-BDD6-3001B3282BD2}" type="sibTrans" cxnId="{FBEBB297-FF80-45A1-AA51-BE90567F8A5E}">
      <dgm:prSet/>
      <dgm:spPr/>
      <dgm:t>
        <a:bodyPr/>
        <a:lstStyle/>
        <a:p>
          <a:endParaRPr lang="en-GB" sz="1600"/>
        </a:p>
      </dgm:t>
    </dgm:pt>
    <dgm:pt modelId="{547B2523-C920-4A05-BC09-1D1AE8D307EA}">
      <dgm:prSet custT="1"/>
      <dgm:spPr/>
      <dgm:t>
        <a:bodyPr/>
        <a:lstStyle/>
        <a:p>
          <a:r>
            <a:rPr lang="en-AU" sz="1800"/>
            <a:t>Environmental infrastructure and programs</a:t>
          </a:r>
          <a:endParaRPr lang="en-GB" sz="1800"/>
        </a:p>
      </dgm:t>
    </dgm:pt>
    <dgm:pt modelId="{6ED5A4AB-DDD0-4F45-9D30-2C807F96891F}" type="parTrans" cxnId="{FA0B5AEB-1242-45C4-B968-4BD874B13B2F}">
      <dgm:prSet/>
      <dgm:spPr/>
      <dgm:t>
        <a:bodyPr/>
        <a:lstStyle/>
        <a:p>
          <a:endParaRPr lang="en-GB" sz="1600"/>
        </a:p>
      </dgm:t>
    </dgm:pt>
    <dgm:pt modelId="{CA00A2C8-E213-4905-86C5-0D29A7B0F3BB}" type="sibTrans" cxnId="{FA0B5AEB-1242-45C4-B968-4BD874B13B2F}">
      <dgm:prSet/>
      <dgm:spPr/>
      <dgm:t>
        <a:bodyPr/>
        <a:lstStyle/>
        <a:p>
          <a:endParaRPr lang="en-GB" sz="1600"/>
        </a:p>
      </dgm:t>
    </dgm:pt>
    <dgm:pt modelId="{F71C398D-5F79-44C8-982D-F9C0378A0B47}">
      <dgm:prSet custT="1"/>
      <dgm:spPr/>
      <dgm:t>
        <a:bodyPr/>
        <a:lstStyle/>
        <a:p>
          <a:r>
            <a:rPr lang="en-AU" sz="1800"/>
            <a:t>Street lighting</a:t>
          </a:r>
          <a:endParaRPr lang="en-GB" sz="1800"/>
        </a:p>
      </dgm:t>
    </dgm:pt>
    <dgm:pt modelId="{4C4E7A99-4CDB-4B33-A144-9E751E8D6730}" type="parTrans" cxnId="{259C71DC-ADB5-45AC-96B1-F8DF8B72BA7E}">
      <dgm:prSet/>
      <dgm:spPr/>
      <dgm:t>
        <a:bodyPr/>
        <a:lstStyle/>
        <a:p>
          <a:endParaRPr lang="en-GB" sz="1600"/>
        </a:p>
      </dgm:t>
    </dgm:pt>
    <dgm:pt modelId="{3019FFC4-6772-48D4-B79A-9F90C07D0E43}" type="sibTrans" cxnId="{259C71DC-ADB5-45AC-96B1-F8DF8B72BA7E}">
      <dgm:prSet/>
      <dgm:spPr/>
      <dgm:t>
        <a:bodyPr/>
        <a:lstStyle/>
        <a:p>
          <a:endParaRPr lang="en-GB" sz="1600"/>
        </a:p>
      </dgm:t>
    </dgm:pt>
    <dgm:pt modelId="{265B1E4E-55A4-4CEF-9501-574CC4B39AE4}">
      <dgm:prSet custT="1"/>
      <dgm:spPr/>
      <dgm:t>
        <a:bodyPr/>
        <a:lstStyle/>
        <a:p>
          <a:r>
            <a:rPr lang="en-AU" sz="1800"/>
            <a:t>Libraries</a:t>
          </a:r>
          <a:endParaRPr lang="en-GB" sz="1800"/>
        </a:p>
      </dgm:t>
    </dgm:pt>
    <dgm:pt modelId="{136E461B-63F1-4564-8673-248D983F6DB3}" type="parTrans" cxnId="{65A38C32-F3FF-4A64-9F49-3CE6E146FFA3}">
      <dgm:prSet/>
      <dgm:spPr/>
      <dgm:t>
        <a:bodyPr/>
        <a:lstStyle/>
        <a:p>
          <a:endParaRPr lang="en-GB" sz="1600"/>
        </a:p>
      </dgm:t>
    </dgm:pt>
    <dgm:pt modelId="{EA801F04-F2B3-48A2-AD10-176361EC3CA4}" type="sibTrans" cxnId="{65A38C32-F3FF-4A64-9F49-3CE6E146FFA3}">
      <dgm:prSet/>
      <dgm:spPr/>
      <dgm:t>
        <a:bodyPr/>
        <a:lstStyle/>
        <a:p>
          <a:endParaRPr lang="en-GB" sz="1600"/>
        </a:p>
      </dgm:t>
    </dgm:pt>
    <dgm:pt modelId="{929A7F53-95F4-4C06-B56E-9440A3619A77}">
      <dgm:prSet custT="1"/>
      <dgm:spPr/>
      <dgm:t>
        <a:bodyPr/>
        <a:lstStyle/>
        <a:p>
          <a:r>
            <a:rPr lang="en-AU" sz="1800"/>
            <a:t>Public toilets</a:t>
          </a:r>
          <a:endParaRPr lang="en-GB" sz="1800"/>
        </a:p>
      </dgm:t>
    </dgm:pt>
    <dgm:pt modelId="{42F15BB2-FE0E-4BB0-8934-1123FF1C06E5}" type="parTrans" cxnId="{4A97F35A-9AE3-4209-95BF-FCB0A08FB08E}">
      <dgm:prSet/>
      <dgm:spPr/>
      <dgm:t>
        <a:bodyPr/>
        <a:lstStyle/>
        <a:p>
          <a:endParaRPr lang="en-GB" sz="1600"/>
        </a:p>
      </dgm:t>
    </dgm:pt>
    <dgm:pt modelId="{1326BAC0-F0C4-4145-AC65-1673BF441764}" type="sibTrans" cxnId="{4A97F35A-9AE3-4209-95BF-FCB0A08FB08E}">
      <dgm:prSet/>
      <dgm:spPr/>
      <dgm:t>
        <a:bodyPr/>
        <a:lstStyle/>
        <a:p>
          <a:endParaRPr lang="en-GB" sz="1600"/>
        </a:p>
      </dgm:t>
    </dgm:pt>
    <dgm:pt modelId="{6BB66FDB-2596-41C9-973F-10B70469B3F0}">
      <dgm:prSet custT="1"/>
      <dgm:spPr/>
      <dgm:t>
        <a:bodyPr/>
        <a:lstStyle/>
        <a:p>
          <a:r>
            <a:rPr lang="en-AU" sz="1800"/>
            <a:t>Parks and gardens </a:t>
          </a:r>
          <a:endParaRPr lang="en-GB" sz="1800"/>
        </a:p>
      </dgm:t>
    </dgm:pt>
    <dgm:pt modelId="{8AA51946-595F-43DC-95DB-04038D9751A1}" type="parTrans" cxnId="{DCC0C627-E674-49CE-AB18-E217415D9AF6}">
      <dgm:prSet/>
      <dgm:spPr/>
      <dgm:t>
        <a:bodyPr/>
        <a:lstStyle/>
        <a:p>
          <a:endParaRPr lang="en-GB" sz="1600"/>
        </a:p>
      </dgm:t>
    </dgm:pt>
    <dgm:pt modelId="{FB9ABC4D-643C-40A0-BEAF-FEA69E00337F}" type="sibTrans" cxnId="{DCC0C627-E674-49CE-AB18-E217415D9AF6}">
      <dgm:prSet/>
      <dgm:spPr/>
      <dgm:t>
        <a:bodyPr/>
        <a:lstStyle/>
        <a:p>
          <a:endParaRPr lang="en-GB" sz="1600"/>
        </a:p>
      </dgm:t>
    </dgm:pt>
    <dgm:pt modelId="{8BCFEFCD-0E22-4690-B8C3-43424368A7BA}">
      <dgm:prSet custT="1"/>
      <dgm:spPr/>
      <dgm:t>
        <a:bodyPr/>
        <a:lstStyle/>
        <a:p>
          <a:r>
            <a:rPr lang="en-AU" sz="1800" dirty="0"/>
            <a:t>Community programs such as youth, aged care, child care and early childhood programs.</a:t>
          </a:r>
          <a:endParaRPr lang="en-GB" sz="1800" dirty="0"/>
        </a:p>
      </dgm:t>
    </dgm:pt>
    <dgm:pt modelId="{83FCC429-C7E1-4E61-8554-6D3CBE6C5874}" type="parTrans" cxnId="{D7C37781-9F71-490E-91A2-EE5C4DED7F9B}">
      <dgm:prSet/>
      <dgm:spPr/>
      <dgm:t>
        <a:bodyPr/>
        <a:lstStyle/>
        <a:p>
          <a:endParaRPr lang="en-GB" sz="1600"/>
        </a:p>
      </dgm:t>
    </dgm:pt>
    <dgm:pt modelId="{3D2B4E89-D720-4543-85A1-26AF9B7455DC}" type="sibTrans" cxnId="{D7C37781-9F71-490E-91A2-EE5C4DED7F9B}">
      <dgm:prSet/>
      <dgm:spPr/>
      <dgm:t>
        <a:bodyPr/>
        <a:lstStyle/>
        <a:p>
          <a:endParaRPr lang="en-GB" sz="1600"/>
        </a:p>
      </dgm:t>
    </dgm:pt>
    <dgm:pt modelId="{7694C7A7-7B37-47CD-B434-B5062A46FC05}" type="pres">
      <dgm:prSet presAssocID="{2A731DC2-2A49-426C-8481-B8FA6B3ED0CC}" presName="diagram" presStyleCnt="0">
        <dgm:presLayoutVars>
          <dgm:dir/>
          <dgm:resizeHandles val="exact"/>
        </dgm:presLayoutVars>
      </dgm:prSet>
      <dgm:spPr/>
    </dgm:pt>
    <dgm:pt modelId="{C5676DF6-476F-4568-81CD-5F0D82E47C57}" type="pres">
      <dgm:prSet presAssocID="{4F553FB2-5D43-47E9-A410-82D5C1BF18E6}" presName="node" presStyleLbl="node1" presStyleIdx="0" presStyleCnt="8">
        <dgm:presLayoutVars>
          <dgm:bulletEnabled val="1"/>
        </dgm:presLayoutVars>
      </dgm:prSet>
      <dgm:spPr/>
    </dgm:pt>
    <dgm:pt modelId="{A11E581A-70CA-497E-AF1D-22400E022896}" type="pres">
      <dgm:prSet presAssocID="{09997F6E-8C87-44B3-9F21-10BA6F4551AC}" presName="sibTrans" presStyleCnt="0"/>
      <dgm:spPr/>
    </dgm:pt>
    <dgm:pt modelId="{65555A0D-ED85-475D-98E8-537186F65EF9}" type="pres">
      <dgm:prSet presAssocID="{1FCECB0F-9805-4FE6-8654-0DD6B0FC0B23}" presName="node" presStyleLbl="node1" presStyleIdx="1" presStyleCnt="8">
        <dgm:presLayoutVars>
          <dgm:bulletEnabled val="1"/>
        </dgm:presLayoutVars>
      </dgm:prSet>
      <dgm:spPr/>
    </dgm:pt>
    <dgm:pt modelId="{CA6B7E14-EF55-4561-B543-4868FA000FCB}" type="pres">
      <dgm:prSet presAssocID="{E48F8EE0-82CC-43E2-BDD6-3001B3282BD2}" presName="sibTrans" presStyleCnt="0"/>
      <dgm:spPr/>
    </dgm:pt>
    <dgm:pt modelId="{1887215F-4623-47C2-99D8-AE6DEB377880}" type="pres">
      <dgm:prSet presAssocID="{547B2523-C920-4A05-BC09-1D1AE8D307EA}" presName="node" presStyleLbl="node1" presStyleIdx="2" presStyleCnt="8">
        <dgm:presLayoutVars>
          <dgm:bulletEnabled val="1"/>
        </dgm:presLayoutVars>
      </dgm:prSet>
      <dgm:spPr/>
    </dgm:pt>
    <dgm:pt modelId="{D6FEB728-B9D7-4AB0-8783-4F3144045582}" type="pres">
      <dgm:prSet presAssocID="{CA00A2C8-E213-4905-86C5-0D29A7B0F3BB}" presName="sibTrans" presStyleCnt="0"/>
      <dgm:spPr/>
    </dgm:pt>
    <dgm:pt modelId="{2C14958B-7DAF-4B53-BF98-9A353CEB135E}" type="pres">
      <dgm:prSet presAssocID="{F71C398D-5F79-44C8-982D-F9C0378A0B47}" presName="node" presStyleLbl="node1" presStyleIdx="3" presStyleCnt="8">
        <dgm:presLayoutVars>
          <dgm:bulletEnabled val="1"/>
        </dgm:presLayoutVars>
      </dgm:prSet>
      <dgm:spPr/>
    </dgm:pt>
    <dgm:pt modelId="{0697B582-F043-4CE1-93CD-CADE8B3CD265}" type="pres">
      <dgm:prSet presAssocID="{3019FFC4-6772-48D4-B79A-9F90C07D0E43}" presName="sibTrans" presStyleCnt="0"/>
      <dgm:spPr/>
    </dgm:pt>
    <dgm:pt modelId="{B470F669-F1FB-4F56-91A9-90BAAB689507}" type="pres">
      <dgm:prSet presAssocID="{265B1E4E-55A4-4CEF-9501-574CC4B39AE4}" presName="node" presStyleLbl="node1" presStyleIdx="4" presStyleCnt="8">
        <dgm:presLayoutVars>
          <dgm:bulletEnabled val="1"/>
        </dgm:presLayoutVars>
      </dgm:prSet>
      <dgm:spPr/>
    </dgm:pt>
    <dgm:pt modelId="{6B83CC7F-96FF-4B23-B405-FA9D445CFFCF}" type="pres">
      <dgm:prSet presAssocID="{EA801F04-F2B3-48A2-AD10-176361EC3CA4}" presName="sibTrans" presStyleCnt="0"/>
      <dgm:spPr/>
    </dgm:pt>
    <dgm:pt modelId="{210232D2-1BD9-4327-86EE-610C937CF99B}" type="pres">
      <dgm:prSet presAssocID="{929A7F53-95F4-4C06-B56E-9440A3619A77}" presName="node" presStyleLbl="node1" presStyleIdx="5" presStyleCnt="8">
        <dgm:presLayoutVars>
          <dgm:bulletEnabled val="1"/>
        </dgm:presLayoutVars>
      </dgm:prSet>
      <dgm:spPr/>
    </dgm:pt>
    <dgm:pt modelId="{672EA077-98B9-4DE3-804A-FBD9112C6795}" type="pres">
      <dgm:prSet presAssocID="{1326BAC0-F0C4-4145-AC65-1673BF441764}" presName="sibTrans" presStyleCnt="0"/>
      <dgm:spPr/>
    </dgm:pt>
    <dgm:pt modelId="{7B2310E5-D274-4F33-A305-24B148A537F7}" type="pres">
      <dgm:prSet presAssocID="{6BB66FDB-2596-41C9-973F-10B70469B3F0}" presName="node" presStyleLbl="node1" presStyleIdx="6" presStyleCnt="8">
        <dgm:presLayoutVars>
          <dgm:bulletEnabled val="1"/>
        </dgm:presLayoutVars>
      </dgm:prSet>
      <dgm:spPr/>
    </dgm:pt>
    <dgm:pt modelId="{FB058244-4184-4CA3-91AE-FF2457A672FF}" type="pres">
      <dgm:prSet presAssocID="{FB9ABC4D-643C-40A0-BEAF-FEA69E00337F}" presName="sibTrans" presStyleCnt="0"/>
      <dgm:spPr/>
    </dgm:pt>
    <dgm:pt modelId="{F7109D62-3886-4786-97E7-8DCC1BAD5B66}" type="pres">
      <dgm:prSet presAssocID="{8BCFEFCD-0E22-4690-B8C3-43424368A7BA}" presName="node" presStyleLbl="node1" presStyleIdx="7" presStyleCnt="8" custScaleX="145286">
        <dgm:presLayoutVars>
          <dgm:bulletEnabled val="1"/>
        </dgm:presLayoutVars>
      </dgm:prSet>
      <dgm:spPr/>
    </dgm:pt>
  </dgm:ptLst>
  <dgm:cxnLst>
    <dgm:cxn modelId="{45705920-189B-4098-875D-F39BCB46D917}" type="presOf" srcId="{929A7F53-95F4-4C06-B56E-9440A3619A77}" destId="{210232D2-1BD9-4327-86EE-610C937CF99B}" srcOrd="0" destOrd="0" presId="urn:microsoft.com/office/officeart/2005/8/layout/default"/>
    <dgm:cxn modelId="{D8851525-53C2-46A3-B165-AAF6521B994B}" type="presOf" srcId="{265B1E4E-55A4-4CEF-9501-574CC4B39AE4}" destId="{B470F669-F1FB-4F56-91A9-90BAAB689507}" srcOrd="0" destOrd="0" presId="urn:microsoft.com/office/officeart/2005/8/layout/default"/>
    <dgm:cxn modelId="{DCC0C627-E674-49CE-AB18-E217415D9AF6}" srcId="{2A731DC2-2A49-426C-8481-B8FA6B3ED0CC}" destId="{6BB66FDB-2596-41C9-973F-10B70469B3F0}" srcOrd="6" destOrd="0" parTransId="{8AA51946-595F-43DC-95DB-04038D9751A1}" sibTransId="{FB9ABC4D-643C-40A0-BEAF-FEA69E00337F}"/>
    <dgm:cxn modelId="{65A38C32-F3FF-4A64-9F49-3CE6E146FFA3}" srcId="{2A731DC2-2A49-426C-8481-B8FA6B3ED0CC}" destId="{265B1E4E-55A4-4CEF-9501-574CC4B39AE4}" srcOrd="4" destOrd="0" parTransId="{136E461B-63F1-4564-8673-248D983F6DB3}" sibTransId="{EA801F04-F2B3-48A2-AD10-176361EC3CA4}"/>
    <dgm:cxn modelId="{EABD6A40-A0A4-4F16-8CED-BD63078CF467}" type="presOf" srcId="{2A731DC2-2A49-426C-8481-B8FA6B3ED0CC}" destId="{7694C7A7-7B37-47CD-B434-B5062A46FC05}" srcOrd="0" destOrd="0" presId="urn:microsoft.com/office/officeart/2005/8/layout/default"/>
    <dgm:cxn modelId="{3577DF63-687D-416B-8513-C2B178EC72CC}" type="presOf" srcId="{4F553FB2-5D43-47E9-A410-82D5C1BF18E6}" destId="{C5676DF6-476F-4568-81CD-5F0D82E47C57}" srcOrd="0" destOrd="0" presId="urn:microsoft.com/office/officeart/2005/8/layout/default"/>
    <dgm:cxn modelId="{F1D36A4D-6239-4867-967A-926DDD0C6C6B}" type="presOf" srcId="{F71C398D-5F79-44C8-982D-F9C0378A0B47}" destId="{2C14958B-7DAF-4B53-BF98-9A353CEB135E}" srcOrd="0" destOrd="0" presId="urn:microsoft.com/office/officeart/2005/8/layout/default"/>
    <dgm:cxn modelId="{4A97F35A-9AE3-4209-95BF-FCB0A08FB08E}" srcId="{2A731DC2-2A49-426C-8481-B8FA6B3ED0CC}" destId="{929A7F53-95F4-4C06-B56E-9440A3619A77}" srcOrd="5" destOrd="0" parTransId="{42F15BB2-FE0E-4BB0-8934-1123FF1C06E5}" sibTransId="{1326BAC0-F0C4-4145-AC65-1673BF441764}"/>
    <dgm:cxn modelId="{D7C37781-9F71-490E-91A2-EE5C4DED7F9B}" srcId="{2A731DC2-2A49-426C-8481-B8FA6B3ED0CC}" destId="{8BCFEFCD-0E22-4690-B8C3-43424368A7BA}" srcOrd="7" destOrd="0" parTransId="{83FCC429-C7E1-4E61-8554-6D3CBE6C5874}" sibTransId="{3D2B4E89-D720-4543-85A1-26AF9B7455DC}"/>
    <dgm:cxn modelId="{8E810C8E-9834-4F6D-8B67-08784DABDC7B}" srcId="{2A731DC2-2A49-426C-8481-B8FA6B3ED0CC}" destId="{4F553FB2-5D43-47E9-A410-82D5C1BF18E6}" srcOrd="0" destOrd="0" parTransId="{316B8206-45D8-44A1-B0C5-C432E54C5A8D}" sibTransId="{09997F6E-8C87-44B3-9F21-10BA6F4551AC}"/>
    <dgm:cxn modelId="{FBEBB297-FF80-45A1-AA51-BE90567F8A5E}" srcId="{2A731DC2-2A49-426C-8481-B8FA6B3ED0CC}" destId="{1FCECB0F-9805-4FE6-8654-0DD6B0FC0B23}" srcOrd="1" destOrd="0" parTransId="{4AAC1CA7-5023-4F08-9138-ED681EDDBC5C}" sibTransId="{E48F8EE0-82CC-43E2-BDD6-3001B3282BD2}"/>
    <dgm:cxn modelId="{C9343CA5-228F-4BA1-A8F8-935BC85CD72D}" type="presOf" srcId="{6BB66FDB-2596-41C9-973F-10B70469B3F0}" destId="{7B2310E5-D274-4F33-A305-24B148A537F7}" srcOrd="0" destOrd="0" presId="urn:microsoft.com/office/officeart/2005/8/layout/default"/>
    <dgm:cxn modelId="{259C71DC-ADB5-45AC-96B1-F8DF8B72BA7E}" srcId="{2A731DC2-2A49-426C-8481-B8FA6B3ED0CC}" destId="{F71C398D-5F79-44C8-982D-F9C0378A0B47}" srcOrd="3" destOrd="0" parTransId="{4C4E7A99-4CDB-4B33-A144-9E751E8D6730}" sibTransId="{3019FFC4-6772-48D4-B79A-9F90C07D0E43}"/>
    <dgm:cxn modelId="{5CA4D2DE-F039-4D17-AFBA-11395CDFC287}" type="presOf" srcId="{8BCFEFCD-0E22-4690-B8C3-43424368A7BA}" destId="{F7109D62-3886-4786-97E7-8DCC1BAD5B66}" srcOrd="0" destOrd="0" presId="urn:microsoft.com/office/officeart/2005/8/layout/default"/>
    <dgm:cxn modelId="{60B689E3-0AB7-4610-86C7-BAF0F6EDB5E2}" type="presOf" srcId="{547B2523-C920-4A05-BC09-1D1AE8D307EA}" destId="{1887215F-4623-47C2-99D8-AE6DEB377880}" srcOrd="0" destOrd="0" presId="urn:microsoft.com/office/officeart/2005/8/layout/default"/>
    <dgm:cxn modelId="{B0D088E4-DB9D-4536-93A7-2A220722841E}" type="presOf" srcId="{1FCECB0F-9805-4FE6-8654-0DD6B0FC0B23}" destId="{65555A0D-ED85-475D-98E8-537186F65EF9}" srcOrd="0" destOrd="0" presId="urn:microsoft.com/office/officeart/2005/8/layout/default"/>
    <dgm:cxn modelId="{FA0B5AEB-1242-45C4-B968-4BD874B13B2F}" srcId="{2A731DC2-2A49-426C-8481-B8FA6B3ED0CC}" destId="{547B2523-C920-4A05-BC09-1D1AE8D307EA}" srcOrd="2" destOrd="0" parTransId="{6ED5A4AB-DDD0-4F45-9D30-2C807F96891F}" sibTransId="{CA00A2C8-E213-4905-86C5-0D29A7B0F3BB}"/>
    <dgm:cxn modelId="{538EC567-D815-44DF-ABC1-179931AD52E5}" type="presParOf" srcId="{7694C7A7-7B37-47CD-B434-B5062A46FC05}" destId="{C5676DF6-476F-4568-81CD-5F0D82E47C57}" srcOrd="0" destOrd="0" presId="urn:microsoft.com/office/officeart/2005/8/layout/default"/>
    <dgm:cxn modelId="{E78DFE24-9F9D-42E2-B706-4A8F4B7D3770}" type="presParOf" srcId="{7694C7A7-7B37-47CD-B434-B5062A46FC05}" destId="{A11E581A-70CA-497E-AF1D-22400E022896}" srcOrd="1" destOrd="0" presId="urn:microsoft.com/office/officeart/2005/8/layout/default"/>
    <dgm:cxn modelId="{D7FD0202-26EB-4DA8-AEEA-F2CE3D897155}" type="presParOf" srcId="{7694C7A7-7B37-47CD-B434-B5062A46FC05}" destId="{65555A0D-ED85-475D-98E8-537186F65EF9}" srcOrd="2" destOrd="0" presId="urn:microsoft.com/office/officeart/2005/8/layout/default"/>
    <dgm:cxn modelId="{8F9C2970-C1C2-41AC-AF49-CA2E949FB0FA}" type="presParOf" srcId="{7694C7A7-7B37-47CD-B434-B5062A46FC05}" destId="{CA6B7E14-EF55-4561-B543-4868FA000FCB}" srcOrd="3" destOrd="0" presId="urn:microsoft.com/office/officeart/2005/8/layout/default"/>
    <dgm:cxn modelId="{A9B62C9A-9E81-4CE5-BE21-4B02D435C8E6}" type="presParOf" srcId="{7694C7A7-7B37-47CD-B434-B5062A46FC05}" destId="{1887215F-4623-47C2-99D8-AE6DEB377880}" srcOrd="4" destOrd="0" presId="urn:microsoft.com/office/officeart/2005/8/layout/default"/>
    <dgm:cxn modelId="{27E13644-08B6-4069-B769-25D79321C968}" type="presParOf" srcId="{7694C7A7-7B37-47CD-B434-B5062A46FC05}" destId="{D6FEB728-B9D7-4AB0-8783-4F3144045582}" srcOrd="5" destOrd="0" presId="urn:microsoft.com/office/officeart/2005/8/layout/default"/>
    <dgm:cxn modelId="{6A76958E-5C07-48C5-89D0-35732B7002F4}" type="presParOf" srcId="{7694C7A7-7B37-47CD-B434-B5062A46FC05}" destId="{2C14958B-7DAF-4B53-BF98-9A353CEB135E}" srcOrd="6" destOrd="0" presId="urn:microsoft.com/office/officeart/2005/8/layout/default"/>
    <dgm:cxn modelId="{86121FEA-4B05-4CCD-8215-19254E688A44}" type="presParOf" srcId="{7694C7A7-7B37-47CD-B434-B5062A46FC05}" destId="{0697B582-F043-4CE1-93CD-CADE8B3CD265}" srcOrd="7" destOrd="0" presId="urn:microsoft.com/office/officeart/2005/8/layout/default"/>
    <dgm:cxn modelId="{351D966D-F40F-4368-BF1B-1D8934ADB6FC}" type="presParOf" srcId="{7694C7A7-7B37-47CD-B434-B5062A46FC05}" destId="{B470F669-F1FB-4F56-91A9-90BAAB689507}" srcOrd="8" destOrd="0" presId="urn:microsoft.com/office/officeart/2005/8/layout/default"/>
    <dgm:cxn modelId="{E5A163CD-DCF4-4C0A-80BC-C5189A988890}" type="presParOf" srcId="{7694C7A7-7B37-47CD-B434-B5062A46FC05}" destId="{6B83CC7F-96FF-4B23-B405-FA9D445CFFCF}" srcOrd="9" destOrd="0" presId="urn:microsoft.com/office/officeart/2005/8/layout/default"/>
    <dgm:cxn modelId="{D07A0A9F-2F87-4171-874A-883EDCF24037}" type="presParOf" srcId="{7694C7A7-7B37-47CD-B434-B5062A46FC05}" destId="{210232D2-1BD9-4327-86EE-610C937CF99B}" srcOrd="10" destOrd="0" presId="urn:microsoft.com/office/officeart/2005/8/layout/default"/>
    <dgm:cxn modelId="{0600D6E8-BAB8-448A-9350-95AF182C3525}" type="presParOf" srcId="{7694C7A7-7B37-47CD-B434-B5062A46FC05}" destId="{672EA077-98B9-4DE3-804A-FBD9112C6795}" srcOrd="11" destOrd="0" presId="urn:microsoft.com/office/officeart/2005/8/layout/default"/>
    <dgm:cxn modelId="{75D2E868-2767-4354-A1A5-DB38F7861242}" type="presParOf" srcId="{7694C7A7-7B37-47CD-B434-B5062A46FC05}" destId="{7B2310E5-D274-4F33-A305-24B148A537F7}" srcOrd="12" destOrd="0" presId="urn:microsoft.com/office/officeart/2005/8/layout/default"/>
    <dgm:cxn modelId="{A5B8E193-D87A-4741-8C51-4934368F85F4}" type="presParOf" srcId="{7694C7A7-7B37-47CD-B434-B5062A46FC05}" destId="{FB058244-4184-4CA3-91AE-FF2457A672FF}" srcOrd="13" destOrd="0" presId="urn:microsoft.com/office/officeart/2005/8/layout/default"/>
    <dgm:cxn modelId="{043083D2-7033-4CFA-9F4D-CFFC447D1331}" type="presParOf" srcId="{7694C7A7-7B37-47CD-B434-B5062A46FC05}" destId="{F7109D62-3886-4786-97E7-8DCC1BAD5B6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7AC69-D132-432B-90CB-30676434A245}">
      <dsp:nvSpPr>
        <dsp:cNvPr id="0" name=""/>
        <dsp:cNvSpPr/>
      </dsp:nvSpPr>
      <dsp:spPr>
        <a:xfrm>
          <a:off x="0" y="444180"/>
          <a:ext cx="2103873" cy="126232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effectLst/>
            </a:rPr>
            <a:t>Post and </a:t>
          </a:r>
          <a:br>
            <a:rPr lang="en-AU" sz="1600" kern="1200" dirty="0">
              <a:effectLst/>
            </a:rPr>
          </a:br>
          <a:r>
            <a:rPr lang="en-AU" sz="1600" kern="1200" dirty="0">
              <a:effectLst/>
            </a:rPr>
            <a:t>telecommunications</a:t>
          </a:r>
          <a:endParaRPr lang="en-US" sz="1600" kern="1200" dirty="0">
            <a:effectLst/>
          </a:endParaRPr>
        </a:p>
      </dsp:txBody>
      <dsp:txXfrm>
        <a:off x="0" y="444180"/>
        <a:ext cx="2103873" cy="1262324"/>
      </dsp:txXfrm>
    </dsp:sp>
    <dsp:sp modelId="{CDAD911B-F583-4CFD-A9AB-3229166747A6}">
      <dsp:nvSpPr>
        <dsp:cNvPr id="0" name=""/>
        <dsp:cNvSpPr/>
      </dsp:nvSpPr>
      <dsp:spPr>
        <a:xfrm>
          <a:off x="2314260" y="444180"/>
          <a:ext cx="2103873" cy="126232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effectLst/>
            </a:rPr>
            <a:t>Immigration</a:t>
          </a:r>
          <a:endParaRPr lang="en-US" sz="1600" kern="1200" dirty="0">
            <a:effectLst/>
          </a:endParaRPr>
        </a:p>
      </dsp:txBody>
      <dsp:txXfrm>
        <a:off x="2314260" y="444180"/>
        <a:ext cx="2103873" cy="1262324"/>
      </dsp:txXfrm>
    </dsp:sp>
    <dsp:sp modelId="{FD78F371-4FE5-4290-9649-A31AD6758DF3}">
      <dsp:nvSpPr>
        <dsp:cNvPr id="0" name=""/>
        <dsp:cNvSpPr/>
      </dsp:nvSpPr>
      <dsp:spPr>
        <a:xfrm>
          <a:off x="4626838" y="431885"/>
          <a:ext cx="2103873" cy="126232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effectLst/>
            </a:rPr>
            <a:t>Defence</a:t>
          </a:r>
          <a:endParaRPr lang="en-US" sz="1600" kern="1200" dirty="0">
            <a:effectLst/>
          </a:endParaRPr>
        </a:p>
      </dsp:txBody>
      <dsp:txXfrm>
        <a:off x="4626838" y="431885"/>
        <a:ext cx="2103873" cy="1262324"/>
      </dsp:txXfrm>
    </dsp:sp>
    <dsp:sp modelId="{38645B4E-8EA6-4848-B46E-276FB825B854}">
      <dsp:nvSpPr>
        <dsp:cNvPr id="0" name=""/>
        <dsp:cNvSpPr/>
      </dsp:nvSpPr>
      <dsp:spPr>
        <a:xfrm>
          <a:off x="0" y="1916891"/>
          <a:ext cx="2103873" cy="126232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effectLst/>
            </a:rPr>
            <a:t>Foreign affairs and </a:t>
          </a:r>
          <a:br>
            <a:rPr lang="en-AU" sz="1600" kern="1200" dirty="0">
              <a:effectLst/>
            </a:rPr>
          </a:br>
          <a:r>
            <a:rPr lang="en-AU" sz="1600" kern="1200" dirty="0">
              <a:effectLst/>
            </a:rPr>
            <a:t>trade</a:t>
          </a:r>
          <a:endParaRPr lang="en-US" sz="1600" kern="1200" dirty="0">
            <a:effectLst/>
          </a:endParaRPr>
        </a:p>
      </dsp:txBody>
      <dsp:txXfrm>
        <a:off x="0" y="1916891"/>
        <a:ext cx="2103873" cy="1262324"/>
      </dsp:txXfrm>
    </dsp:sp>
    <dsp:sp modelId="{D273EFB2-1D8F-497A-AEDA-0140989B1058}">
      <dsp:nvSpPr>
        <dsp:cNvPr id="0" name=""/>
        <dsp:cNvSpPr/>
      </dsp:nvSpPr>
      <dsp:spPr>
        <a:xfrm>
          <a:off x="2314260" y="1916891"/>
          <a:ext cx="2103873" cy="126232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effectLst/>
            </a:rPr>
            <a:t>Taxation</a:t>
          </a:r>
          <a:endParaRPr lang="en-US" sz="1600" kern="1200" dirty="0">
            <a:effectLst/>
          </a:endParaRPr>
        </a:p>
      </dsp:txBody>
      <dsp:txXfrm>
        <a:off x="2314260" y="1916891"/>
        <a:ext cx="2103873" cy="1262324"/>
      </dsp:txXfrm>
    </dsp:sp>
    <dsp:sp modelId="{FA6279B4-8FFF-4164-AEAD-25D957386BEC}">
      <dsp:nvSpPr>
        <dsp:cNvPr id="0" name=""/>
        <dsp:cNvSpPr/>
      </dsp:nvSpPr>
      <dsp:spPr>
        <a:xfrm>
          <a:off x="4628521" y="1916891"/>
          <a:ext cx="2103873" cy="126232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effectLst/>
            </a:rPr>
            <a:t>Aboriginal affairs</a:t>
          </a:r>
          <a:endParaRPr lang="en-US" sz="1600" kern="1200" dirty="0">
            <a:effectLst/>
          </a:endParaRPr>
        </a:p>
      </dsp:txBody>
      <dsp:txXfrm>
        <a:off x="4628521" y="1916891"/>
        <a:ext cx="2103873" cy="1262324"/>
      </dsp:txXfrm>
    </dsp:sp>
    <dsp:sp modelId="{F3925423-46E7-4C5E-96D7-D0618AE5D990}">
      <dsp:nvSpPr>
        <dsp:cNvPr id="0" name=""/>
        <dsp:cNvSpPr/>
      </dsp:nvSpPr>
      <dsp:spPr>
        <a:xfrm>
          <a:off x="1157130" y="3389603"/>
          <a:ext cx="2103873" cy="126232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effectLst/>
            </a:rPr>
            <a:t>Native title</a:t>
          </a:r>
          <a:endParaRPr lang="en-US" sz="1600" kern="1200" dirty="0">
            <a:effectLst/>
          </a:endParaRPr>
        </a:p>
      </dsp:txBody>
      <dsp:txXfrm>
        <a:off x="1157130" y="3389603"/>
        <a:ext cx="2103873" cy="1262324"/>
      </dsp:txXfrm>
    </dsp:sp>
    <dsp:sp modelId="{AD6F4230-A59B-4B1B-8794-074AFCD9AAEB}">
      <dsp:nvSpPr>
        <dsp:cNvPr id="0" name=""/>
        <dsp:cNvSpPr/>
      </dsp:nvSpPr>
      <dsp:spPr>
        <a:xfrm>
          <a:off x="3471391" y="3389603"/>
          <a:ext cx="2103873" cy="126232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effectLst/>
            </a:rPr>
            <a:t>Social services/welfare</a:t>
          </a:r>
        </a:p>
      </dsp:txBody>
      <dsp:txXfrm>
        <a:off x="3471391" y="3389603"/>
        <a:ext cx="2103873" cy="1262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83DC6-2738-410F-87AC-7251A963148A}">
      <dsp:nvSpPr>
        <dsp:cNvPr id="0" name=""/>
        <dsp:cNvSpPr/>
      </dsp:nvSpPr>
      <dsp:spPr>
        <a:xfrm>
          <a:off x="796632" y="0"/>
          <a:ext cx="1723902" cy="103434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Hospitals </a:t>
          </a:r>
          <a:endParaRPr lang="en-GB" sz="1800" kern="1200" dirty="0"/>
        </a:p>
      </dsp:txBody>
      <dsp:txXfrm>
        <a:off x="796632" y="0"/>
        <a:ext cx="1723902" cy="1034341"/>
      </dsp:txXfrm>
    </dsp:sp>
    <dsp:sp modelId="{F7D63586-60CD-42A6-8CA7-AFCA396C38D2}">
      <dsp:nvSpPr>
        <dsp:cNvPr id="0" name=""/>
        <dsp:cNvSpPr/>
      </dsp:nvSpPr>
      <dsp:spPr>
        <a:xfrm>
          <a:off x="2733315" y="2259"/>
          <a:ext cx="1723902" cy="103434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t>Schools </a:t>
          </a:r>
          <a:endParaRPr lang="en-GB" sz="1800" kern="1200"/>
        </a:p>
      </dsp:txBody>
      <dsp:txXfrm>
        <a:off x="2733315" y="2259"/>
        <a:ext cx="1723902" cy="1034341"/>
      </dsp:txXfrm>
    </dsp:sp>
    <dsp:sp modelId="{FB60B22E-26B2-45FD-A99A-FB500F40219E}">
      <dsp:nvSpPr>
        <dsp:cNvPr id="0" name=""/>
        <dsp:cNvSpPr/>
      </dsp:nvSpPr>
      <dsp:spPr>
        <a:xfrm>
          <a:off x="4629608" y="2259"/>
          <a:ext cx="1723902" cy="103434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t>Police</a:t>
          </a:r>
          <a:endParaRPr lang="en-GB" sz="1800" kern="1200"/>
        </a:p>
      </dsp:txBody>
      <dsp:txXfrm>
        <a:off x="4629608" y="2259"/>
        <a:ext cx="1723902" cy="1034341"/>
      </dsp:txXfrm>
    </dsp:sp>
    <dsp:sp modelId="{FE25457F-78BC-47C8-9B3E-3E67AE71D594}">
      <dsp:nvSpPr>
        <dsp:cNvPr id="0" name=""/>
        <dsp:cNvSpPr/>
      </dsp:nvSpPr>
      <dsp:spPr>
        <a:xfrm>
          <a:off x="837023" y="1208990"/>
          <a:ext cx="1723902" cy="103434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t>Housing</a:t>
          </a:r>
          <a:endParaRPr lang="en-GB" sz="1800" kern="1200"/>
        </a:p>
      </dsp:txBody>
      <dsp:txXfrm>
        <a:off x="837023" y="1208990"/>
        <a:ext cx="1723902" cy="1034341"/>
      </dsp:txXfrm>
    </dsp:sp>
    <dsp:sp modelId="{B530A7EF-5374-4EB9-879A-1CC3FE476725}">
      <dsp:nvSpPr>
        <dsp:cNvPr id="0" name=""/>
        <dsp:cNvSpPr/>
      </dsp:nvSpPr>
      <dsp:spPr>
        <a:xfrm>
          <a:off x="2733315" y="1208990"/>
          <a:ext cx="1723902" cy="103434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t>Some main roads</a:t>
          </a:r>
          <a:endParaRPr lang="en-GB" sz="1800" kern="1200"/>
        </a:p>
      </dsp:txBody>
      <dsp:txXfrm>
        <a:off x="2733315" y="1208990"/>
        <a:ext cx="1723902" cy="1034341"/>
      </dsp:txXfrm>
    </dsp:sp>
    <dsp:sp modelId="{CA8181DC-067E-44B7-951C-EB9CB569B133}">
      <dsp:nvSpPr>
        <dsp:cNvPr id="0" name=""/>
        <dsp:cNvSpPr/>
      </dsp:nvSpPr>
      <dsp:spPr>
        <a:xfrm>
          <a:off x="4629608" y="1208990"/>
          <a:ext cx="1723902" cy="103434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t>Railways</a:t>
          </a:r>
          <a:endParaRPr lang="en-GB" sz="1800" kern="1200"/>
        </a:p>
      </dsp:txBody>
      <dsp:txXfrm>
        <a:off x="4629608" y="1208990"/>
        <a:ext cx="1723902" cy="1034341"/>
      </dsp:txXfrm>
    </dsp:sp>
    <dsp:sp modelId="{1DCD3E83-9C36-47BF-8357-9781ABC46C1A}">
      <dsp:nvSpPr>
        <dsp:cNvPr id="0" name=""/>
        <dsp:cNvSpPr/>
      </dsp:nvSpPr>
      <dsp:spPr>
        <a:xfrm>
          <a:off x="837023" y="2415722"/>
          <a:ext cx="1723902" cy="103434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t>Arts</a:t>
          </a:r>
          <a:endParaRPr lang="en-GB" sz="1800" kern="1200"/>
        </a:p>
      </dsp:txBody>
      <dsp:txXfrm>
        <a:off x="837023" y="2415722"/>
        <a:ext cx="1723902" cy="1034341"/>
      </dsp:txXfrm>
    </dsp:sp>
    <dsp:sp modelId="{D678EE22-BE02-4CE1-AAA0-EB86103AE4D2}">
      <dsp:nvSpPr>
        <dsp:cNvPr id="0" name=""/>
        <dsp:cNvSpPr/>
      </dsp:nvSpPr>
      <dsp:spPr>
        <a:xfrm>
          <a:off x="2733315" y="2415722"/>
          <a:ext cx="1723902" cy="103434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t>Culture</a:t>
          </a:r>
          <a:endParaRPr lang="en-GB" sz="1800" kern="1200"/>
        </a:p>
      </dsp:txBody>
      <dsp:txXfrm>
        <a:off x="2733315" y="2415722"/>
        <a:ext cx="1723902" cy="1034341"/>
      </dsp:txXfrm>
    </dsp:sp>
    <dsp:sp modelId="{123ABF66-14F3-4641-A762-513DF0B896A2}">
      <dsp:nvSpPr>
        <dsp:cNvPr id="0" name=""/>
        <dsp:cNvSpPr/>
      </dsp:nvSpPr>
      <dsp:spPr>
        <a:xfrm>
          <a:off x="4629608" y="2415722"/>
          <a:ext cx="1723902" cy="103434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t>Heritage </a:t>
          </a:r>
          <a:endParaRPr lang="en-GB" sz="1800" kern="1200"/>
        </a:p>
      </dsp:txBody>
      <dsp:txXfrm>
        <a:off x="4629608" y="2415722"/>
        <a:ext cx="1723902" cy="1034341"/>
      </dsp:txXfrm>
    </dsp:sp>
    <dsp:sp modelId="{9882A6C3-1844-47A1-992B-A09AE1481D06}">
      <dsp:nvSpPr>
        <dsp:cNvPr id="0" name=""/>
        <dsp:cNvSpPr/>
      </dsp:nvSpPr>
      <dsp:spPr>
        <a:xfrm>
          <a:off x="2087162" y="3622454"/>
          <a:ext cx="3016208" cy="103434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Land management and land ownership (non-Aboriginal land)</a:t>
          </a:r>
          <a:endParaRPr lang="en-GB" sz="1800" kern="1200" dirty="0"/>
        </a:p>
      </dsp:txBody>
      <dsp:txXfrm>
        <a:off x="2087162" y="3622454"/>
        <a:ext cx="3016208" cy="1034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76DF6-476F-4568-81CD-5F0D82E47C57}">
      <dsp:nvSpPr>
        <dsp:cNvPr id="0" name=""/>
        <dsp:cNvSpPr/>
      </dsp:nvSpPr>
      <dsp:spPr>
        <a:xfrm>
          <a:off x="273833" y="1240"/>
          <a:ext cx="2064227" cy="123853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Local roads</a:t>
          </a:r>
          <a:endParaRPr lang="en-GB" sz="1800" kern="1200" dirty="0"/>
        </a:p>
      </dsp:txBody>
      <dsp:txXfrm>
        <a:off x="273833" y="1240"/>
        <a:ext cx="2064227" cy="1238536"/>
      </dsp:txXfrm>
    </dsp:sp>
    <dsp:sp modelId="{65555A0D-ED85-475D-98E8-537186F65EF9}">
      <dsp:nvSpPr>
        <dsp:cNvPr id="0" name=""/>
        <dsp:cNvSpPr/>
      </dsp:nvSpPr>
      <dsp:spPr>
        <a:xfrm>
          <a:off x="2544483" y="1240"/>
          <a:ext cx="2064227" cy="123853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t>Waste management</a:t>
          </a:r>
          <a:endParaRPr lang="en-GB" sz="1800" kern="1200"/>
        </a:p>
      </dsp:txBody>
      <dsp:txXfrm>
        <a:off x="2544483" y="1240"/>
        <a:ext cx="2064227" cy="1238536"/>
      </dsp:txXfrm>
    </dsp:sp>
    <dsp:sp modelId="{1887215F-4623-47C2-99D8-AE6DEB377880}">
      <dsp:nvSpPr>
        <dsp:cNvPr id="0" name=""/>
        <dsp:cNvSpPr/>
      </dsp:nvSpPr>
      <dsp:spPr>
        <a:xfrm>
          <a:off x="4815133" y="1240"/>
          <a:ext cx="2064227" cy="123853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t>Environmental infrastructure and programs</a:t>
          </a:r>
          <a:endParaRPr lang="en-GB" sz="1800" kern="1200"/>
        </a:p>
      </dsp:txBody>
      <dsp:txXfrm>
        <a:off x="4815133" y="1240"/>
        <a:ext cx="2064227" cy="1238536"/>
      </dsp:txXfrm>
    </dsp:sp>
    <dsp:sp modelId="{2C14958B-7DAF-4B53-BF98-9A353CEB135E}">
      <dsp:nvSpPr>
        <dsp:cNvPr id="0" name=""/>
        <dsp:cNvSpPr/>
      </dsp:nvSpPr>
      <dsp:spPr>
        <a:xfrm>
          <a:off x="273833" y="1446199"/>
          <a:ext cx="2064227" cy="123853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t>Street lighting</a:t>
          </a:r>
          <a:endParaRPr lang="en-GB" sz="1800" kern="1200"/>
        </a:p>
      </dsp:txBody>
      <dsp:txXfrm>
        <a:off x="273833" y="1446199"/>
        <a:ext cx="2064227" cy="1238536"/>
      </dsp:txXfrm>
    </dsp:sp>
    <dsp:sp modelId="{B470F669-F1FB-4F56-91A9-90BAAB689507}">
      <dsp:nvSpPr>
        <dsp:cNvPr id="0" name=""/>
        <dsp:cNvSpPr/>
      </dsp:nvSpPr>
      <dsp:spPr>
        <a:xfrm>
          <a:off x="2544483" y="1446199"/>
          <a:ext cx="2064227" cy="123853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t>Libraries</a:t>
          </a:r>
          <a:endParaRPr lang="en-GB" sz="1800" kern="1200"/>
        </a:p>
      </dsp:txBody>
      <dsp:txXfrm>
        <a:off x="2544483" y="1446199"/>
        <a:ext cx="2064227" cy="1238536"/>
      </dsp:txXfrm>
    </dsp:sp>
    <dsp:sp modelId="{210232D2-1BD9-4327-86EE-610C937CF99B}">
      <dsp:nvSpPr>
        <dsp:cNvPr id="0" name=""/>
        <dsp:cNvSpPr/>
      </dsp:nvSpPr>
      <dsp:spPr>
        <a:xfrm>
          <a:off x="4815133" y="1446199"/>
          <a:ext cx="2064227" cy="123853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t>Public toilets</a:t>
          </a:r>
          <a:endParaRPr lang="en-GB" sz="1800" kern="1200"/>
        </a:p>
      </dsp:txBody>
      <dsp:txXfrm>
        <a:off x="4815133" y="1446199"/>
        <a:ext cx="2064227" cy="1238536"/>
      </dsp:txXfrm>
    </dsp:sp>
    <dsp:sp modelId="{7B2310E5-D274-4F33-A305-24B148A537F7}">
      <dsp:nvSpPr>
        <dsp:cNvPr id="0" name=""/>
        <dsp:cNvSpPr/>
      </dsp:nvSpPr>
      <dsp:spPr>
        <a:xfrm>
          <a:off x="941755" y="2891158"/>
          <a:ext cx="2064227" cy="123853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t>Parks and gardens </a:t>
          </a:r>
          <a:endParaRPr lang="en-GB" sz="1800" kern="1200"/>
        </a:p>
      </dsp:txBody>
      <dsp:txXfrm>
        <a:off x="941755" y="2891158"/>
        <a:ext cx="2064227" cy="1238536"/>
      </dsp:txXfrm>
    </dsp:sp>
    <dsp:sp modelId="{F7109D62-3886-4786-97E7-8DCC1BAD5B66}">
      <dsp:nvSpPr>
        <dsp:cNvPr id="0" name=""/>
        <dsp:cNvSpPr/>
      </dsp:nvSpPr>
      <dsp:spPr>
        <a:xfrm>
          <a:off x="3212405" y="2891158"/>
          <a:ext cx="2999033" cy="123853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Community programs such as youth, aged care, child care and early childhood programs.</a:t>
          </a:r>
          <a:endParaRPr lang="en-GB" sz="1800" kern="1200" dirty="0"/>
        </a:p>
      </dsp:txBody>
      <dsp:txXfrm>
        <a:off x="3212405" y="2891158"/>
        <a:ext cx="2999033" cy="12385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15108431-F5CD-4B8D-B69D-AC22F6298876}" type="datetimeFigureOut">
              <a:rPr lang="en-AU" smtClean="0"/>
              <a:t>12/11/2024</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A620F803-147E-4009-B2C7-560ADCDC8DE9}" type="slidenum">
              <a:rPr lang="en-AU" smtClean="0"/>
              <a:t>‹#›</a:t>
            </a:fld>
            <a:endParaRPr lang="en-AU"/>
          </a:p>
        </p:txBody>
      </p:sp>
    </p:spTree>
    <p:extLst>
      <p:ext uri="{BB962C8B-B14F-4D97-AF65-F5344CB8AC3E}">
        <p14:creationId xmlns:p14="http://schemas.microsoft.com/office/powerpoint/2010/main" val="2270200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1</a:t>
            </a:fld>
            <a:endParaRPr lang="en-AU"/>
          </a:p>
        </p:txBody>
      </p:sp>
    </p:spTree>
    <p:extLst>
      <p:ext uri="{BB962C8B-B14F-4D97-AF65-F5344CB8AC3E}">
        <p14:creationId xmlns:p14="http://schemas.microsoft.com/office/powerpoint/2010/main" val="772473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Because</a:t>
            </a:r>
            <a:r>
              <a:rPr lang="en-AU" sz="1100" baseline="0" dirty="0">
                <a:latin typeface="Arial" panose="020B0604020202020204" pitchFamily="34" charset="0"/>
                <a:cs typeface="Arial" panose="020B0604020202020204" pitchFamily="34" charset="0"/>
              </a:rPr>
              <a:t> the NT government is a territory and not a state it means that the Commonwealth Government can overrule NT law or make laws for the NT.  It is unusual that they do so.</a:t>
            </a:r>
          </a:p>
          <a:p>
            <a:endParaRPr lang="en-AU" sz="11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The NT finds it hard to raise money with a small population and limited businesses.</a:t>
            </a:r>
            <a:br>
              <a:rPr lang="en-AU" sz="1100" dirty="0">
                <a:latin typeface="Arial" panose="020B0604020202020204" pitchFamily="34" charset="0"/>
                <a:cs typeface="Arial" panose="020B0604020202020204" pitchFamily="34" charset="0"/>
              </a:rPr>
            </a:br>
            <a:r>
              <a:rPr lang="en-AU" sz="1100" dirty="0">
                <a:latin typeface="Arial" panose="020B0604020202020204" pitchFamily="34" charset="0"/>
                <a:cs typeface="Arial" panose="020B0604020202020204" pitchFamily="34" charset="0"/>
              </a:rPr>
              <a:t>Like local government it relies on the Commonwealth for the bulk of its funding to enable it to deliver services.</a:t>
            </a:r>
          </a:p>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10</a:t>
            </a:fld>
            <a:endParaRPr lang="en-AU"/>
          </a:p>
        </p:txBody>
      </p:sp>
    </p:spTree>
    <p:extLst>
      <p:ext uri="{BB962C8B-B14F-4D97-AF65-F5344CB8AC3E}">
        <p14:creationId xmlns:p14="http://schemas.microsoft.com/office/powerpoint/2010/main" val="1290144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100" b="0" kern="1200" dirty="0">
                <a:solidFill>
                  <a:schemeClr val="tx1"/>
                </a:solidFill>
                <a:effectLst/>
                <a:latin typeface="Arial" panose="020B0604020202020204" pitchFamily="34" charset="0"/>
                <a:cs typeface="Arial" panose="020B0604020202020204" pitchFamily="34" charset="0"/>
              </a:rPr>
              <a:t>Local Government is the level of government</a:t>
            </a:r>
            <a:r>
              <a:rPr lang="en-AU" sz="1100" b="0" kern="1200" baseline="0" dirty="0">
                <a:solidFill>
                  <a:schemeClr val="tx1"/>
                </a:solidFill>
                <a:effectLst/>
                <a:latin typeface="Arial" panose="020B0604020202020204" pitchFamily="34" charset="0"/>
                <a:cs typeface="Arial" panose="020B0604020202020204" pitchFamily="34" charset="0"/>
              </a:rPr>
              <a:t> closest to the community it serves and is the most trusted form of government.</a:t>
            </a:r>
            <a:endParaRPr lang="en-AU" sz="1100" b="0" kern="1200" dirty="0">
              <a:solidFill>
                <a:schemeClr val="tx1"/>
              </a:solidFill>
              <a:effectLst/>
              <a:latin typeface="Arial" panose="020B0604020202020204" pitchFamily="34" charset="0"/>
              <a:cs typeface="Arial" panose="020B0604020202020204" pitchFamily="34" charset="0"/>
            </a:endParaRPr>
          </a:p>
          <a:p>
            <a:pPr lvl="0"/>
            <a:endParaRPr lang="en-AU" sz="1100" b="0" kern="1200" dirty="0">
              <a:solidFill>
                <a:schemeClr val="tx1"/>
              </a:solidFill>
              <a:effectLst/>
              <a:latin typeface="Arial" panose="020B0604020202020204" pitchFamily="34" charset="0"/>
              <a:cs typeface="Arial" panose="020B0604020202020204" pitchFamily="34" charset="0"/>
            </a:endParaRPr>
          </a:p>
          <a:p>
            <a:pPr lvl="0"/>
            <a:r>
              <a:rPr lang="en-AU" sz="1100" b="0" kern="1200" dirty="0">
                <a:solidFill>
                  <a:schemeClr val="tx1"/>
                </a:solidFill>
                <a:effectLst/>
                <a:latin typeface="Arial" panose="020B0604020202020204" pitchFamily="34" charset="0"/>
                <a:cs typeface="Arial" panose="020B0604020202020204" pitchFamily="34" charset="0"/>
              </a:rPr>
              <a:t>The</a:t>
            </a:r>
            <a:r>
              <a:rPr lang="en-AU" sz="1100" b="0" kern="1200" baseline="0" dirty="0">
                <a:solidFill>
                  <a:schemeClr val="tx1"/>
                </a:solidFill>
                <a:effectLst/>
                <a:latin typeface="Arial" panose="020B0604020202020204" pitchFamily="34" charset="0"/>
                <a:cs typeface="Arial" panose="020B0604020202020204" pitchFamily="34" charset="0"/>
              </a:rPr>
              <a:t> role of local governments may differ as Local Governments are created by laws made by the states and territories.  In the NT that is the </a:t>
            </a:r>
            <a:r>
              <a:rPr lang="en-AU" sz="1100" b="0" i="1" kern="1200" baseline="0" dirty="0">
                <a:solidFill>
                  <a:schemeClr val="tx1"/>
                </a:solidFill>
                <a:effectLst/>
                <a:latin typeface="Arial" panose="020B0604020202020204" pitchFamily="34" charset="0"/>
                <a:cs typeface="Arial" panose="020B0604020202020204" pitchFamily="34" charset="0"/>
              </a:rPr>
              <a:t>Local Government Act 2019. </a:t>
            </a:r>
            <a:r>
              <a:rPr lang="en-AU" sz="1100" b="0" i="0" kern="1200" baseline="0" dirty="0">
                <a:solidFill>
                  <a:schemeClr val="tx1"/>
                </a:solidFill>
                <a:effectLst/>
                <a:latin typeface="Arial" panose="020B0604020202020204" pitchFamily="34" charset="0"/>
                <a:cs typeface="Arial" panose="020B0604020202020204" pitchFamily="34" charset="0"/>
              </a:rPr>
              <a:t>It is often referred to as roads, rates, rubbish but is a whole lot more.</a:t>
            </a:r>
            <a:endParaRPr lang="en-AU" sz="1100" b="0" kern="1200" baseline="0" dirty="0">
              <a:solidFill>
                <a:schemeClr val="tx1"/>
              </a:solidFill>
              <a:effectLst/>
              <a:latin typeface="Arial" panose="020B0604020202020204" pitchFamily="34" charset="0"/>
              <a:cs typeface="Arial" panose="020B0604020202020204" pitchFamily="34" charset="0"/>
            </a:endParaRPr>
          </a:p>
          <a:p>
            <a:pPr lvl="0"/>
            <a:endParaRPr lang="en-AU"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11</a:t>
            </a:fld>
            <a:endParaRPr lang="en-AU"/>
          </a:p>
        </p:txBody>
      </p:sp>
    </p:spTree>
    <p:extLst>
      <p:ext uri="{BB962C8B-B14F-4D97-AF65-F5344CB8AC3E}">
        <p14:creationId xmlns:p14="http://schemas.microsoft.com/office/powerpoint/2010/main" val="1389184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So we have got our handouts in front</a:t>
            </a:r>
            <a:r>
              <a:rPr lang="en-AU" baseline="0" dirty="0">
                <a:latin typeface="Arial" panose="020B0604020202020204" pitchFamily="34" charset="0"/>
                <a:cs typeface="Arial" panose="020B0604020202020204" pitchFamily="34" charset="0"/>
              </a:rPr>
              <a:t> of us and we should be able to work out who does what by just having a look at these. (or reading the Constitution)</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620F803-147E-4009-B2C7-560ADCDC8DE9}" type="slidenum">
              <a:rPr lang="en-AU" smtClean="0"/>
              <a:t>12</a:t>
            </a:fld>
            <a:endParaRPr lang="en-AU"/>
          </a:p>
        </p:txBody>
      </p:sp>
    </p:spTree>
    <p:extLst>
      <p:ext uri="{BB962C8B-B14F-4D97-AF65-F5344CB8AC3E}">
        <p14:creationId xmlns:p14="http://schemas.microsoft.com/office/powerpoint/2010/main" val="3007394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Commonwealth</a:t>
            </a:r>
            <a:r>
              <a:rPr lang="en-AU" baseline="0" dirty="0">
                <a:latin typeface="Arial" panose="020B0604020202020204" pitchFamily="34" charset="0"/>
                <a:cs typeface="Arial" panose="020B0604020202020204" pitchFamily="34" charset="0"/>
              </a:rPr>
              <a:t> subsidises private centres (where there is a market).  NTG run Child and Family Centres (with funds from Commonwealth) and Families as First Teachers.  Councils often run early childhood centres and programs (often when there are no other services).  Community organisations used to run Budget Based Funding services but many of them closed because of the rules around qualifications and minimum staffing.</a:t>
            </a:r>
          </a:p>
          <a:p>
            <a:endParaRPr lang="en-AU"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620F803-147E-4009-B2C7-560ADCDC8DE9}" type="slidenum">
              <a:rPr lang="en-AU" smtClean="0"/>
              <a:t>13</a:t>
            </a:fld>
            <a:endParaRPr lang="en-AU"/>
          </a:p>
        </p:txBody>
      </p:sp>
    </p:spTree>
    <p:extLst>
      <p:ext uri="{BB962C8B-B14F-4D97-AF65-F5344CB8AC3E}">
        <p14:creationId xmlns:p14="http://schemas.microsoft.com/office/powerpoint/2010/main" val="1624652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And sometimes</a:t>
            </a:r>
            <a:r>
              <a:rPr lang="en-AU" baseline="0" dirty="0">
                <a:latin typeface="Arial" panose="020B0604020202020204" pitchFamily="34" charset="0"/>
                <a:cs typeface="Arial" panose="020B0604020202020204" pitchFamily="34" charset="0"/>
              </a:rPr>
              <a:t> roles and responsibilities transfer across without it being clear and without resources attached.  These may end up with local government as a provider of last resort.</a:t>
            </a:r>
          </a:p>
          <a:p>
            <a:endParaRPr lang="en-AU" baseline="0" dirty="0">
              <a:latin typeface="Arial" panose="020B0604020202020204" pitchFamily="34" charset="0"/>
              <a:cs typeface="Arial" panose="020B0604020202020204" pitchFamily="34" charset="0"/>
            </a:endParaRPr>
          </a:p>
          <a:p>
            <a:r>
              <a:rPr lang="en-AU" baseline="0" dirty="0">
                <a:latin typeface="Arial" panose="020B0604020202020204" pitchFamily="34" charset="0"/>
                <a:cs typeface="Arial" panose="020B0604020202020204" pitchFamily="34" charset="0"/>
              </a:rPr>
              <a:t>Homelands were a responsibility of the Commonwealth Government, however they handed over the responsibility to the NT government and other State and Territory governments with a small bucket of money.  There has been arguing about this for a long time because the homelands were handed over in a poor state because not much maintenance had been done and the money was not enough for new houses and to fix up the old ones.  Councillors often ask “Who do we go to about homelands?” It is not the role of the council but Council can provide information about their homeland needs and go and talk to Federal and NT governments</a:t>
            </a:r>
            <a:r>
              <a:rPr lang="en-AU" baseline="0" dirty="0"/>
              <a:t>.</a:t>
            </a:r>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14</a:t>
            </a:fld>
            <a:endParaRPr lang="en-AU"/>
          </a:p>
        </p:txBody>
      </p:sp>
    </p:spTree>
    <p:extLst>
      <p:ext uri="{BB962C8B-B14F-4D97-AF65-F5344CB8AC3E}">
        <p14:creationId xmlns:p14="http://schemas.microsoft.com/office/powerpoint/2010/main" val="3340243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Unfortunately things got off track with the Barkly Regional Deal.  The council was meant to deliver some things and keep track of the money separately but this did not happen.  This affected our relationship with the other partners in the BRD.  The investigation report recommends an audit to sort these things out.  </a:t>
            </a:r>
          </a:p>
        </p:txBody>
      </p:sp>
      <p:sp>
        <p:nvSpPr>
          <p:cNvPr id="4" name="Slide Number Placeholder 3"/>
          <p:cNvSpPr>
            <a:spLocks noGrp="1"/>
          </p:cNvSpPr>
          <p:nvPr>
            <p:ph type="sldNum" sz="quarter" idx="5"/>
          </p:nvPr>
        </p:nvSpPr>
        <p:spPr/>
        <p:txBody>
          <a:bodyPr/>
          <a:lstStyle/>
          <a:p>
            <a:fld id="{A620F803-147E-4009-B2C7-560ADCDC8DE9}" type="slidenum">
              <a:rPr lang="en-AU" smtClean="0"/>
              <a:t>15</a:t>
            </a:fld>
            <a:endParaRPr lang="en-AU"/>
          </a:p>
        </p:txBody>
      </p:sp>
    </p:spTree>
    <p:extLst>
      <p:ext uri="{BB962C8B-B14F-4D97-AF65-F5344CB8AC3E}">
        <p14:creationId xmlns:p14="http://schemas.microsoft.com/office/powerpoint/2010/main" val="2841480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16</a:t>
            </a:fld>
            <a:endParaRPr lang="en-AU"/>
          </a:p>
        </p:txBody>
      </p:sp>
    </p:spTree>
    <p:extLst>
      <p:ext uri="{BB962C8B-B14F-4D97-AF65-F5344CB8AC3E}">
        <p14:creationId xmlns:p14="http://schemas.microsoft.com/office/powerpoint/2010/main" val="538549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1038" y="4783138"/>
            <a:ext cx="5445125" cy="4529304"/>
          </a:xfrm>
        </p:spPr>
        <p:txBody>
          <a:bodyPr/>
          <a:lstStyle/>
          <a:p>
            <a:r>
              <a:rPr lang="en-GB" dirty="0">
                <a:latin typeface="Arial" panose="020B0604020202020204" pitchFamily="34" charset="0"/>
                <a:cs typeface="Arial" panose="020B0604020202020204" pitchFamily="34" charset="0"/>
              </a:rPr>
              <a:t>The Commonwealth Government takes in the most money and then provides grants and funding to the States/Territories and Local Government.  All governments also raise some money through fees and charges. The money coming down is a bit like a slow drip and there</a:t>
            </a:r>
            <a:r>
              <a:rPr lang="en-GB" baseline="0" dirty="0">
                <a:latin typeface="Arial" panose="020B0604020202020204" pitchFamily="34" charset="0"/>
                <a:cs typeface="Arial" panose="020B0604020202020204" pitchFamily="34" charset="0"/>
              </a:rPr>
              <a:t> is not always a lot left when it gets to the bottom.</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AU" b="1" dirty="0">
                <a:latin typeface="Arial" panose="020B0604020202020204" pitchFamily="34" charset="0"/>
                <a:cs typeface="Arial" panose="020B0604020202020204" pitchFamily="34" charset="0"/>
              </a:rPr>
              <a:t>State and Federal governments</a:t>
            </a:r>
            <a:r>
              <a:rPr lang="en-AU" dirty="0">
                <a:latin typeface="Arial" panose="020B0604020202020204" pitchFamily="34" charset="0"/>
                <a:cs typeface="Arial" panose="020B0604020202020204" pitchFamily="34" charset="0"/>
              </a:rPr>
              <a:t> have the power to raise </a:t>
            </a:r>
          </a:p>
          <a:p>
            <a:r>
              <a:rPr lang="en-AU" dirty="0">
                <a:latin typeface="Arial" panose="020B0604020202020204" pitchFamily="34" charset="0"/>
                <a:cs typeface="Arial" panose="020B0604020202020204" pitchFamily="34" charset="0"/>
              </a:rPr>
              <a:t>and collect taxes and use that money to carry out their responsibilities.</a:t>
            </a:r>
          </a:p>
          <a:p>
            <a:endParaRPr lang="en-AU"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Arial" panose="020B0604020202020204" pitchFamily="34" charset="0"/>
                <a:cs typeface="Arial" panose="020B0604020202020204" pitchFamily="34" charset="0"/>
              </a:rPr>
              <a:t>However the </a:t>
            </a:r>
            <a:r>
              <a:rPr lang="en-AU" b="1" dirty="0">
                <a:latin typeface="Arial" panose="020B0604020202020204" pitchFamily="34" charset="0"/>
                <a:cs typeface="Arial" panose="020B0604020202020204" pitchFamily="34" charset="0"/>
              </a:rPr>
              <a:t>state governments </a:t>
            </a:r>
            <a:r>
              <a:rPr lang="en-AU" dirty="0">
                <a:latin typeface="Arial" panose="020B0604020202020204" pitchFamily="34" charset="0"/>
                <a:cs typeface="Arial" panose="020B0604020202020204" pitchFamily="34" charset="0"/>
              </a:rPr>
              <a:t>gave up income tax (the tax on people’s pay) to the Commonwealth.  In return, they receive a distribution of money raised through the goods and services tax (GST), and grant funding such as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Federal Funding Agreements</a:t>
            </a:r>
            <a:r>
              <a:rPr lang="en-AU" baseline="0"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 </a:t>
            </a:r>
            <a:r>
              <a:rPr lang="en-AU" sz="1200" kern="1200" dirty="0">
                <a:solidFill>
                  <a:schemeClr val="tx1"/>
                </a:solidFill>
                <a:effectLst/>
                <a:latin typeface="Arial" panose="020B0604020202020204" pitchFamily="34" charset="0"/>
                <a:cs typeface="Arial" panose="020B0604020202020204" pitchFamily="34" charset="0"/>
              </a:rPr>
              <a:t>FFAs are in areas like Health, Education,</a:t>
            </a:r>
            <a:r>
              <a:rPr lang="en-AU" sz="1200" kern="1200" baseline="0" dirty="0">
                <a:solidFill>
                  <a:schemeClr val="tx1"/>
                </a:solidFill>
                <a:effectLst/>
                <a:latin typeface="Arial" panose="020B0604020202020204" pitchFamily="34" charset="0"/>
                <a:cs typeface="Arial" panose="020B0604020202020204" pitchFamily="34" charset="0"/>
              </a:rPr>
              <a:t> Closing the Gap.  </a:t>
            </a:r>
            <a:endParaRPr lang="en-AU" sz="1200" kern="1200" dirty="0">
              <a:solidFill>
                <a:schemeClr val="tx1"/>
              </a:solidFill>
              <a:effectLst/>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 </a:t>
            </a:r>
          </a:p>
          <a:p>
            <a:r>
              <a:rPr lang="en-AU" b="1" dirty="0">
                <a:latin typeface="Arial" panose="020B0604020202020204" pitchFamily="34" charset="0"/>
                <a:cs typeface="Arial" panose="020B0604020202020204" pitchFamily="34" charset="0"/>
              </a:rPr>
              <a:t>Local governments </a:t>
            </a:r>
            <a:r>
              <a:rPr lang="en-AU" dirty="0">
                <a:latin typeface="Arial" panose="020B0604020202020204" pitchFamily="34" charset="0"/>
                <a:cs typeface="Arial" panose="020B0604020202020204" pitchFamily="34" charset="0"/>
              </a:rPr>
              <a:t>raise money through property rates and fees and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charges for services. </a:t>
            </a:r>
            <a:r>
              <a:rPr lang="en-AU" sz="1200" b="0" i="0" kern="1200" dirty="0">
                <a:solidFill>
                  <a:schemeClr val="tx1"/>
                </a:solidFill>
                <a:effectLst/>
                <a:latin typeface="Arial" panose="020B0604020202020204" pitchFamily="34" charset="0"/>
                <a:cs typeface="Arial" panose="020B0604020202020204" pitchFamily="34" charset="0"/>
              </a:rPr>
              <a:t>Rates are paid by all property owners and</a:t>
            </a:r>
            <a:r>
              <a:rPr lang="en-AU" sz="1200" b="0" i="0" kern="1200" baseline="0" dirty="0">
                <a:solidFill>
                  <a:schemeClr val="tx1"/>
                </a:solidFill>
                <a:effectLst/>
                <a:latin typeface="Arial" panose="020B0604020202020204" pitchFamily="34" charset="0"/>
                <a:cs typeface="Arial" panose="020B0604020202020204" pitchFamily="34" charset="0"/>
              </a:rPr>
              <a:t> pooled </a:t>
            </a:r>
            <a:r>
              <a:rPr lang="en-AU" sz="1200" b="0" i="0" kern="1200" dirty="0">
                <a:solidFill>
                  <a:schemeClr val="tx1"/>
                </a:solidFill>
                <a:effectLst/>
                <a:latin typeface="Arial" panose="020B0604020202020204" pitchFamily="34" charset="0"/>
                <a:cs typeface="Arial" panose="020B0604020202020204" pitchFamily="34" charset="0"/>
              </a:rPr>
              <a:t>to help pay for services and infrastructure and so in this</a:t>
            </a:r>
            <a:r>
              <a:rPr lang="en-AU" sz="1200" b="0" i="0" kern="1200" baseline="0" dirty="0">
                <a:solidFill>
                  <a:schemeClr val="tx1"/>
                </a:solidFill>
                <a:effectLst/>
                <a:latin typeface="Arial" panose="020B0604020202020204" pitchFamily="34" charset="0"/>
                <a:cs typeface="Arial" panose="020B0604020202020204" pitchFamily="34" charset="0"/>
              </a:rPr>
              <a:t> way they are a bit like a tax.</a:t>
            </a:r>
            <a:r>
              <a:rPr lang="en-AU" sz="1200" b="0" i="0" kern="1200" dirty="0">
                <a:solidFill>
                  <a:schemeClr val="tx1"/>
                </a:solidFill>
                <a:effectLst/>
                <a:latin typeface="Arial" panose="020B0604020202020204" pitchFamily="34" charset="0"/>
                <a:cs typeface="Arial" panose="020B0604020202020204" pitchFamily="34" charset="0"/>
              </a:rPr>
              <a:t>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However most councils in the NT, particularly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those in regional areas, are reliant on NT and federal government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grants for the majority of their funding.</a:t>
            </a:r>
          </a:p>
          <a:p>
            <a:endParaRPr lang="en-GB" dirty="0"/>
          </a:p>
        </p:txBody>
      </p:sp>
      <p:sp>
        <p:nvSpPr>
          <p:cNvPr id="4" name="Slide Number Placeholder 3"/>
          <p:cNvSpPr>
            <a:spLocks noGrp="1"/>
          </p:cNvSpPr>
          <p:nvPr>
            <p:ph type="sldNum" sz="quarter" idx="5"/>
          </p:nvPr>
        </p:nvSpPr>
        <p:spPr/>
        <p:txBody>
          <a:bodyPr/>
          <a:lstStyle/>
          <a:p>
            <a:fld id="{A620F803-147E-4009-B2C7-560ADCDC8DE9}" type="slidenum">
              <a:rPr lang="en-AU" smtClean="0"/>
              <a:t>17</a:t>
            </a:fld>
            <a:endParaRPr lang="en-AU"/>
          </a:p>
        </p:txBody>
      </p:sp>
    </p:spTree>
    <p:extLst>
      <p:ext uri="{BB962C8B-B14F-4D97-AF65-F5344CB8AC3E}">
        <p14:creationId xmlns:p14="http://schemas.microsoft.com/office/powerpoint/2010/main" val="1854561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18</a:t>
            </a:fld>
            <a:endParaRPr lang="en-AU"/>
          </a:p>
        </p:txBody>
      </p:sp>
    </p:spTree>
    <p:extLst>
      <p:ext uri="{BB962C8B-B14F-4D97-AF65-F5344CB8AC3E}">
        <p14:creationId xmlns:p14="http://schemas.microsoft.com/office/powerpoint/2010/main" val="2525574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1037" y="4783138"/>
            <a:ext cx="5445125" cy="3913187"/>
          </a:xfrm>
        </p:spPr>
        <p:txBody>
          <a:bodyPr/>
          <a:lstStyle/>
          <a:p>
            <a:r>
              <a:rPr lang="en-AU" sz="1200" dirty="0">
                <a:latin typeface="Arial" panose="020B0604020202020204" pitchFamily="34" charset="0"/>
                <a:cs typeface="Arial" panose="020B0604020202020204" pitchFamily="34" charset="0"/>
              </a:rPr>
              <a:t>The NT Government makes recommendations for the allocation of funding from the Commonwealth through the NT Grants Commission, which is a major source of funding for local government.</a:t>
            </a:r>
          </a:p>
          <a:p>
            <a:endParaRPr lang="en-AU" sz="1200" baseline="0" dirty="0">
              <a:latin typeface="Arial" panose="020B0604020202020204" pitchFamily="34" charset="0"/>
              <a:cs typeface="Arial" panose="020B0604020202020204" pitchFamily="34" charset="0"/>
            </a:endParaRPr>
          </a:p>
          <a:p>
            <a:r>
              <a:rPr lang="en-AU" sz="1200" baseline="0" dirty="0">
                <a:latin typeface="Arial" panose="020B0604020202020204" pitchFamily="34" charset="0"/>
                <a:cs typeface="Arial" panose="020B0604020202020204" pitchFamily="34" charset="0"/>
              </a:rPr>
              <a:t>The Department of Housing, Local Government and Community Development provides advice and the Regional Officers provide support on the ground.</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620F803-147E-4009-B2C7-560ADCDC8DE9}" type="slidenum">
              <a:rPr lang="en-AU" smtClean="0"/>
              <a:t>19</a:t>
            </a:fld>
            <a:endParaRPr lang="en-AU"/>
          </a:p>
        </p:txBody>
      </p:sp>
    </p:spTree>
    <p:extLst>
      <p:ext uri="{BB962C8B-B14F-4D97-AF65-F5344CB8AC3E}">
        <p14:creationId xmlns:p14="http://schemas.microsoft.com/office/powerpoint/2010/main" val="4289283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2</a:t>
            </a:fld>
            <a:endParaRPr lang="en-AU"/>
          </a:p>
        </p:txBody>
      </p:sp>
    </p:spTree>
    <p:extLst>
      <p:ext uri="{BB962C8B-B14F-4D97-AF65-F5344CB8AC3E}">
        <p14:creationId xmlns:p14="http://schemas.microsoft.com/office/powerpoint/2010/main" val="2835734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The</a:t>
            </a:r>
            <a:r>
              <a:rPr lang="en-AU" baseline="0" dirty="0">
                <a:latin typeface="Arial" panose="020B0604020202020204" pitchFamily="34" charset="0"/>
                <a:cs typeface="Arial" panose="020B0604020202020204" pitchFamily="34" charset="0"/>
              </a:rPr>
              <a:t> Department has a difficult role because we are there to support you but are also the police officer for local government and provide funding to local government.</a:t>
            </a:r>
          </a:p>
          <a:p>
            <a:endParaRPr lang="en-AU" baseline="0" dirty="0">
              <a:latin typeface="Arial" panose="020B0604020202020204" pitchFamily="34" charset="0"/>
              <a:cs typeface="Arial" panose="020B0604020202020204" pitchFamily="34" charset="0"/>
            </a:endParaRPr>
          </a:p>
          <a:p>
            <a:r>
              <a:rPr lang="en-AU" baseline="0" dirty="0">
                <a:latin typeface="Arial" panose="020B0604020202020204" pitchFamily="34" charset="0"/>
                <a:cs typeface="Arial" panose="020B0604020202020204" pitchFamily="34" charset="0"/>
              </a:rPr>
              <a:t>LGANT also provides support and assistance to local government.  They are the representative or the union for local government.</a:t>
            </a:r>
          </a:p>
          <a:p>
            <a:endParaRPr lang="en-AU" baseline="0" dirty="0"/>
          </a:p>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20</a:t>
            </a:fld>
            <a:endParaRPr lang="en-AU"/>
          </a:p>
        </p:txBody>
      </p:sp>
    </p:spTree>
    <p:extLst>
      <p:ext uri="{BB962C8B-B14F-4D97-AF65-F5344CB8AC3E}">
        <p14:creationId xmlns:p14="http://schemas.microsoft.com/office/powerpoint/2010/main" val="1192944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21</a:t>
            </a:fld>
            <a:endParaRPr lang="en-AU"/>
          </a:p>
        </p:txBody>
      </p:sp>
    </p:spTree>
    <p:extLst>
      <p:ext uri="{BB962C8B-B14F-4D97-AF65-F5344CB8AC3E}">
        <p14:creationId xmlns:p14="http://schemas.microsoft.com/office/powerpoint/2010/main" val="526772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council makes decisions together.  This is one of the problems of the previous council. They argued and couldn’t find a way forward.  And a lot of the time they only heard a few voices  While it is ok to disagree, you have to come to a decision and once the decision is made, that’s it, everyone has to go by that decision.</a:t>
            </a:r>
          </a:p>
        </p:txBody>
      </p:sp>
      <p:sp>
        <p:nvSpPr>
          <p:cNvPr id="4" name="Slide Number Placeholder 3"/>
          <p:cNvSpPr>
            <a:spLocks noGrp="1"/>
          </p:cNvSpPr>
          <p:nvPr>
            <p:ph type="sldNum" sz="quarter" idx="5"/>
          </p:nvPr>
        </p:nvSpPr>
        <p:spPr/>
        <p:txBody>
          <a:bodyPr/>
          <a:lstStyle/>
          <a:p>
            <a:fld id="{A620F803-147E-4009-B2C7-560ADCDC8DE9}" type="slidenum">
              <a:rPr lang="en-AU" smtClean="0"/>
              <a:t>22</a:t>
            </a:fld>
            <a:endParaRPr lang="en-AU"/>
          </a:p>
        </p:txBody>
      </p:sp>
    </p:spTree>
    <p:extLst>
      <p:ext uri="{BB962C8B-B14F-4D97-AF65-F5344CB8AC3E}">
        <p14:creationId xmlns:p14="http://schemas.microsoft.com/office/powerpoint/2010/main" val="4060356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Because the Barkly council was elected within a year of a general election this council gets an extended period until the next general election in August 2029.</a:t>
            </a:r>
          </a:p>
          <a:p>
            <a:endParaRPr lang="en-AU" dirty="0"/>
          </a:p>
          <a:p>
            <a:r>
              <a:rPr lang="en-AU" dirty="0"/>
              <a:t>However, the Minister has flagged changes for local government and for the Barkly in particular to increase community representation,  The Barkly council will have an important role in representing your community in relation to these changes.</a:t>
            </a:r>
          </a:p>
        </p:txBody>
      </p:sp>
      <p:sp>
        <p:nvSpPr>
          <p:cNvPr id="4" name="Slide Number Placeholder 3"/>
          <p:cNvSpPr>
            <a:spLocks noGrp="1"/>
          </p:cNvSpPr>
          <p:nvPr>
            <p:ph type="sldNum" sz="quarter" idx="10"/>
          </p:nvPr>
        </p:nvSpPr>
        <p:spPr/>
        <p:txBody>
          <a:bodyPr/>
          <a:lstStyle/>
          <a:p>
            <a:fld id="{A620F803-147E-4009-B2C7-560ADCDC8DE9}" type="slidenum">
              <a:rPr lang="en-AU" smtClean="0"/>
              <a:t>23</a:t>
            </a:fld>
            <a:endParaRPr lang="en-AU"/>
          </a:p>
        </p:txBody>
      </p:sp>
    </p:spTree>
    <p:extLst>
      <p:ext uri="{BB962C8B-B14F-4D97-AF65-F5344CB8AC3E}">
        <p14:creationId xmlns:p14="http://schemas.microsoft.com/office/powerpoint/2010/main" val="1919303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24</a:t>
            </a:fld>
            <a:endParaRPr lang="en-AU"/>
          </a:p>
        </p:txBody>
      </p:sp>
    </p:spTree>
    <p:extLst>
      <p:ext uri="{BB962C8B-B14F-4D97-AF65-F5344CB8AC3E}">
        <p14:creationId xmlns:p14="http://schemas.microsoft.com/office/powerpoint/2010/main" val="2108603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investigation report indicated that too much attention was being paid to Tennant Creek and that the priorities of the local authorities were not being properly considered.  In particular, council need to revisit the five year infrastructure plan </a:t>
            </a:r>
            <a:r>
              <a:rPr lang="en-AU" dirty="0" err="1"/>
              <a:t>wishlist</a:t>
            </a:r>
            <a:r>
              <a:rPr lang="en-AU" dirty="0"/>
              <a:t> from each of the local authorities in order to determine priorities for capital expenditure.  Hold ups in making decisions by the council saw local authority project funding go unspent.  There is a proposal to delegate decision making on the Local Authority Project Fund to avoid delays.  </a:t>
            </a:r>
          </a:p>
          <a:p>
            <a:endParaRPr lang="en-AU" dirty="0"/>
          </a:p>
          <a:p>
            <a:r>
              <a:rPr lang="en-AU" dirty="0"/>
              <a:t>Council engagement with local authorities was criticised – it has been recommended that the Council should establish a meeting circuit to meet in each local authority during the year.</a:t>
            </a:r>
          </a:p>
        </p:txBody>
      </p:sp>
      <p:sp>
        <p:nvSpPr>
          <p:cNvPr id="4" name="Slide Number Placeholder 3"/>
          <p:cNvSpPr>
            <a:spLocks noGrp="1"/>
          </p:cNvSpPr>
          <p:nvPr>
            <p:ph type="sldNum" sz="quarter" idx="5"/>
          </p:nvPr>
        </p:nvSpPr>
        <p:spPr/>
        <p:txBody>
          <a:bodyPr/>
          <a:lstStyle/>
          <a:p>
            <a:fld id="{A620F803-147E-4009-B2C7-560ADCDC8DE9}" type="slidenum">
              <a:rPr lang="en-AU" smtClean="0"/>
              <a:t>25</a:t>
            </a:fld>
            <a:endParaRPr lang="en-AU"/>
          </a:p>
        </p:txBody>
      </p:sp>
    </p:spTree>
    <p:extLst>
      <p:ext uri="{BB962C8B-B14F-4D97-AF65-F5344CB8AC3E}">
        <p14:creationId xmlns:p14="http://schemas.microsoft.com/office/powerpoint/2010/main" val="4065010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In finalising your budget</a:t>
            </a:r>
            <a:r>
              <a:rPr lang="en-AU" baseline="0" dirty="0">
                <a:latin typeface="Arial" panose="020B0604020202020204" pitchFamily="34" charset="0"/>
                <a:cs typeface="Arial" panose="020B0604020202020204" pitchFamily="34" charset="0"/>
              </a:rPr>
              <a:t> and regional plans it is important that local authorities are involved in determining what are the priorities.  The last regional plan had no input from local authorities.</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620F803-147E-4009-B2C7-560ADCDC8DE9}" type="slidenum">
              <a:rPr lang="en-AU" smtClean="0"/>
              <a:t>26</a:t>
            </a:fld>
            <a:endParaRPr lang="en-AU"/>
          </a:p>
        </p:txBody>
      </p:sp>
    </p:spTree>
    <p:extLst>
      <p:ext uri="{BB962C8B-B14F-4D97-AF65-F5344CB8AC3E}">
        <p14:creationId xmlns:p14="http://schemas.microsoft.com/office/powerpoint/2010/main" val="4134730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620F803-147E-4009-B2C7-560ADCDC8DE9}" type="slidenum">
              <a:rPr lang="en-AU" smtClean="0"/>
              <a:t>27</a:t>
            </a:fld>
            <a:endParaRPr lang="en-AU"/>
          </a:p>
        </p:txBody>
      </p:sp>
    </p:spTree>
    <p:extLst>
      <p:ext uri="{BB962C8B-B14F-4D97-AF65-F5344CB8AC3E}">
        <p14:creationId xmlns:p14="http://schemas.microsoft.com/office/powerpoint/2010/main" val="3902553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28</a:t>
            </a:fld>
            <a:endParaRPr lang="en-AU"/>
          </a:p>
        </p:txBody>
      </p:sp>
    </p:spTree>
    <p:extLst>
      <p:ext uri="{BB962C8B-B14F-4D97-AF65-F5344CB8AC3E}">
        <p14:creationId xmlns:p14="http://schemas.microsoft.com/office/powerpoint/2010/main" val="2853812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620F803-147E-4009-B2C7-560ADCDC8DE9}" type="slidenum">
              <a:rPr lang="en-AU" smtClean="0"/>
              <a:t>29</a:t>
            </a:fld>
            <a:endParaRPr lang="en-AU"/>
          </a:p>
        </p:txBody>
      </p:sp>
    </p:spTree>
    <p:extLst>
      <p:ext uri="{BB962C8B-B14F-4D97-AF65-F5344CB8AC3E}">
        <p14:creationId xmlns:p14="http://schemas.microsoft.com/office/powerpoint/2010/main" val="3063111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3</a:t>
            </a:fld>
            <a:endParaRPr lang="en-AU"/>
          </a:p>
        </p:txBody>
      </p:sp>
    </p:spTree>
    <p:extLst>
      <p:ext uri="{BB962C8B-B14F-4D97-AF65-F5344CB8AC3E}">
        <p14:creationId xmlns:p14="http://schemas.microsoft.com/office/powerpoint/2010/main" val="1426559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30</a:t>
            </a:fld>
            <a:endParaRPr lang="en-AU"/>
          </a:p>
        </p:txBody>
      </p:sp>
    </p:spTree>
    <p:extLst>
      <p:ext uri="{BB962C8B-B14F-4D97-AF65-F5344CB8AC3E}">
        <p14:creationId xmlns:p14="http://schemas.microsoft.com/office/powerpoint/2010/main" val="2391833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31</a:t>
            </a:fld>
            <a:endParaRPr lang="en-AU"/>
          </a:p>
        </p:txBody>
      </p:sp>
    </p:spTree>
    <p:extLst>
      <p:ext uri="{BB962C8B-B14F-4D97-AF65-F5344CB8AC3E}">
        <p14:creationId xmlns:p14="http://schemas.microsoft.com/office/powerpoint/2010/main" val="765840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32</a:t>
            </a:fld>
            <a:endParaRPr lang="en-AU"/>
          </a:p>
        </p:txBody>
      </p:sp>
    </p:spTree>
    <p:extLst>
      <p:ext uri="{BB962C8B-B14F-4D97-AF65-F5344CB8AC3E}">
        <p14:creationId xmlns:p14="http://schemas.microsoft.com/office/powerpoint/2010/main" val="4202061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33</a:t>
            </a:fld>
            <a:endParaRPr lang="en-AU"/>
          </a:p>
        </p:txBody>
      </p:sp>
    </p:spTree>
    <p:extLst>
      <p:ext uri="{BB962C8B-B14F-4D97-AF65-F5344CB8AC3E}">
        <p14:creationId xmlns:p14="http://schemas.microsoft.com/office/powerpoint/2010/main" val="162188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34</a:t>
            </a:fld>
            <a:endParaRPr lang="en-AU"/>
          </a:p>
        </p:txBody>
      </p:sp>
    </p:spTree>
    <p:extLst>
      <p:ext uri="{BB962C8B-B14F-4D97-AF65-F5344CB8AC3E}">
        <p14:creationId xmlns:p14="http://schemas.microsoft.com/office/powerpoint/2010/main" val="297185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35</a:t>
            </a:fld>
            <a:endParaRPr lang="en-AU"/>
          </a:p>
        </p:txBody>
      </p:sp>
    </p:spTree>
    <p:extLst>
      <p:ext uri="{BB962C8B-B14F-4D97-AF65-F5344CB8AC3E}">
        <p14:creationId xmlns:p14="http://schemas.microsoft.com/office/powerpoint/2010/main" val="3709474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36</a:t>
            </a:fld>
            <a:endParaRPr lang="en-AU"/>
          </a:p>
        </p:txBody>
      </p:sp>
    </p:spTree>
    <p:extLst>
      <p:ext uri="{BB962C8B-B14F-4D97-AF65-F5344CB8AC3E}">
        <p14:creationId xmlns:p14="http://schemas.microsoft.com/office/powerpoint/2010/main" val="524990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37</a:t>
            </a:fld>
            <a:endParaRPr lang="en-AU"/>
          </a:p>
        </p:txBody>
      </p:sp>
    </p:spTree>
    <p:extLst>
      <p:ext uri="{BB962C8B-B14F-4D97-AF65-F5344CB8AC3E}">
        <p14:creationId xmlns:p14="http://schemas.microsoft.com/office/powerpoint/2010/main" val="667159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38</a:t>
            </a:fld>
            <a:endParaRPr lang="en-AU"/>
          </a:p>
        </p:txBody>
      </p:sp>
    </p:spTree>
    <p:extLst>
      <p:ext uri="{BB962C8B-B14F-4D97-AF65-F5344CB8AC3E}">
        <p14:creationId xmlns:p14="http://schemas.microsoft.com/office/powerpoint/2010/main" val="1347174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39</a:t>
            </a:fld>
            <a:endParaRPr lang="en-AU"/>
          </a:p>
        </p:txBody>
      </p:sp>
    </p:spTree>
    <p:extLst>
      <p:ext uri="{BB962C8B-B14F-4D97-AF65-F5344CB8AC3E}">
        <p14:creationId xmlns:p14="http://schemas.microsoft.com/office/powerpoint/2010/main" val="403286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rgbClr val="454347"/>
                </a:solidFill>
              </a:rPr>
              <a:t>Regional councils in the Northern Territory also have </a:t>
            </a:r>
          </a:p>
          <a:p>
            <a:r>
              <a:rPr lang="en-AU" sz="1200" b="1" dirty="0">
                <a:solidFill>
                  <a:srgbClr val="454347"/>
                </a:solidFill>
              </a:rPr>
              <a:t>Local Authorities </a:t>
            </a:r>
            <a:r>
              <a:rPr lang="en-AU" sz="1200" dirty="0">
                <a:solidFill>
                  <a:srgbClr val="454347"/>
                </a:solidFill>
              </a:rPr>
              <a:t>that support communication between communities and councils.  </a:t>
            </a:r>
          </a:p>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4</a:t>
            </a:fld>
            <a:endParaRPr lang="en-AU"/>
          </a:p>
        </p:txBody>
      </p:sp>
    </p:spTree>
    <p:extLst>
      <p:ext uri="{BB962C8B-B14F-4D97-AF65-F5344CB8AC3E}">
        <p14:creationId xmlns:p14="http://schemas.microsoft.com/office/powerpoint/2010/main" val="17975871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40</a:t>
            </a:fld>
            <a:endParaRPr lang="en-AU"/>
          </a:p>
        </p:txBody>
      </p:sp>
    </p:spTree>
    <p:extLst>
      <p:ext uri="{BB962C8B-B14F-4D97-AF65-F5344CB8AC3E}">
        <p14:creationId xmlns:p14="http://schemas.microsoft.com/office/powerpoint/2010/main" val="878950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41</a:t>
            </a:fld>
            <a:endParaRPr lang="en-AU"/>
          </a:p>
        </p:txBody>
      </p:sp>
    </p:spTree>
    <p:extLst>
      <p:ext uri="{BB962C8B-B14F-4D97-AF65-F5344CB8AC3E}">
        <p14:creationId xmlns:p14="http://schemas.microsoft.com/office/powerpoint/2010/main" val="3059133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5</a:t>
            </a:fld>
            <a:endParaRPr lang="en-AU"/>
          </a:p>
        </p:txBody>
      </p:sp>
    </p:spTree>
    <p:extLst>
      <p:ext uri="{BB962C8B-B14F-4D97-AF65-F5344CB8AC3E}">
        <p14:creationId xmlns:p14="http://schemas.microsoft.com/office/powerpoint/2010/main" val="2216962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6</a:t>
            </a:fld>
            <a:endParaRPr lang="en-AU"/>
          </a:p>
        </p:txBody>
      </p:sp>
    </p:spTree>
    <p:extLst>
      <p:ext uri="{BB962C8B-B14F-4D97-AF65-F5344CB8AC3E}">
        <p14:creationId xmlns:p14="http://schemas.microsoft.com/office/powerpoint/2010/main" val="1719335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a:p>
            <a:r>
              <a:rPr lang="en-AU" sz="1100" kern="1200" dirty="0">
                <a:solidFill>
                  <a:schemeClr val="tx1"/>
                </a:solidFill>
                <a:effectLst/>
                <a:latin typeface="Arial" panose="020B0604020202020204" pitchFamily="34" charset="0"/>
                <a:cs typeface="Arial" panose="020B0604020202020204" pitchFamily="34" charset="0"/>
              </a:rPr>
              <a:t>First there was 100s of nations across Australia, with their own rules and customs and often their own languages. After 1788, </a:t>
            </a:r>
            <a:r>
              <a:rPr lang="en-AU" sz="1100" dirty="0">
                <a:latin typeface="Arial" panose="020B0604020202020204" pitchFamily="34" charset="0"/>
                <a:cs typeface="Arial" panose="020B0604020202020204" pitchFamily="34" charset="0"/>
              </a:rPr>
              <a:t>colonies were formed that were still under the control of Britain.  </a:t>
            </a:r>
            <a:endParaRPr lang="en-AU" sz="1100" kern="1200" dirty="0">
              <a:solidFill>
                <a:schemeClr val="tx1"/>
              </a:solidFill>
              <a:effectLst/>
              <a:latin typeface="Arial" panose="020B0604020202020204" pitchFamily="34" charset="0"/>
              <a:cs typeface="Arial" panose="020B0604020202020204" pitchFamily="34" charset="0"/>
            </a:endParaRPr>
          </a:p>
          <a:p>
            <a:endParaRPr lang="en-AU" sz="1100" dirty="0">
              <a:latin typeface="Arial" panose="020B0604020202020204" pitchFamily="34" charset="0"/>
              <a:cs typeface="Arial" panose="020B0604020202020204" pitchFamily="34" charset="0"/>
            </a:endParaRPr>
          </a:p>
          <a:p>
            <a:r>
              <a:rPr lang="en-AU" sz="1100" kern="1200" dirty="0">
                <a:solidFill>
                  <a:schemeClr val="tx1"/>
                </a:solidFill>
                <a:effectLst/>
                <a:latin typeface="Arial" panose="020B0604020202020204" pitchFamily="34" charset="0"/>
                <a:cs typeface="Arial" panose="020B0604020202020204" pitchFamily="34" charset="0"/>
              </a:rPr>
              <a:t>These colonies, WA, </a:t>
            </a:r>
            <a:r>
              <a:rPr lang="en-AU" sz="1100" kern="1200" dirty="0" err="1">
                <a:solidFill>
                  <a:schemeClr val="tx1"/>
                </a:solidFill>
                <a:effectLst/>
                <a:latin typeface="Arial" panose="020B0604020202020204" pitchFamily="34" charset="0"/>
                <a:cs typeface="Arial" panose="020B0604020202020204" pitchFamily="34" charset="0"/>
              </a:rPr>
              <a:t>SA,Tas</a:t>
            </a:r>
            <a:r>
              <a:rPr lang="en-AU" sz="1100" kern="1200" dirty="0">
                <a:solidFill>
                  <a:schemeClr val="tx1"/>
                </a:solidFill>
                <a:effectLst/>
                <a:latin typeface="Arial" panose="020B0604020202020204" pitchFamily="34" charset="0"/>
                <a:cs typeface="Arial" panose="020B0604020202020204" pitchFamily="34" charset="0"/>
              </a:rPr>
              <a:t>, QLD, NSW and Vic  Australia came together to form the Federation of States.  This means they gave up some of their powers in order to have a national government, also known as the Federal or Commonwealth Government.  </a:t>
            </a:r>
          </a:p>
          <a:p>
            <a:endParaRPr lang="en-AU" sz="1100" kern="1200" dirty="0">
              <a:solidFill>
                <a:schemeClr val="tx1"/>
              </a:solidFill>
              <a:effectLst/>
              <a:latin typeface="Arial" panose="020B0604020202020204" pitchFamily="34" charset="0"/>
              <a:cs typeface="Arial" panose="020B0604020202020204" pitchFamily="34" charset="0"/>
            </a:endParaRPr>
          </a:p>
          <a:p>
            <a:r>
              <a:rPr lang="en-AU" sz="1100" kern="1200" dirty="0">
                <a:solidFill>
                  <a:schemeClr val="tx1"/>
                </a:solidFill>
                <a:effectLst/>
                <a:latin typeface="Arial" panose="020B0604020202020204" pitchFamily="34" charset="0"/>
                <a:cs typeface="Arial" panose="020B0604020202020204" pitchFamily="34" charset="0"/>
              </a:rPr>
              <a:t>The </a:t>
            </a:r>
            <a:r>
              <a:rPr lang="en-AU" sz="1100" dirty="0">
                <a:latin typeface="Arial" panose="020B0604020202020204" pitchFamily="34" charset="0"/>
                <a:cs typeface="Arial" panose="020B0604020202020204" pitchFamily="34" charset="0"/>
              </a:rPr>
              <a:t>Constitution states what powers the Commonwealth has and the rest stayed with the </a:t>
            </a:r>
            <a:r>
              <a:rPr lang="en-AU" sz="1100" kern="1200" dirty="0">
                <a:solidFill>
                  <a:schemeClr val="tx1"/>
                </a:solidFill>
                <a:effectLst/>
                <a:latin typeface="Arial" panose="020B0604020202020204" pitchFamily="34" charset="0"/>
                <a:cs typeface="Arial" panose="020B0604020202020204" pitchFamily="34" charset="0"/>
              </a:rPr>
              <a:t>States.</a:t>
            </a:r>
          </a:p>
          <a:p>
            <a:endParaRPr lang="en-AU" sz="1100" kern="1200" dirty="0">
              <a:solidFill>
                <a:schemeClr val="tx1"/>
              </a:solidFill>
              <a:effectLst/>
              <a:latin typeface="Arial" panose="020B0604020202020204" pitchFamily="34" charset="0"/>
              <a:cs typeface="Arial" panose="020B0604020202020204" pitchFamily="34" charset="0"/>
            </a:endParaRPr>
          </a:p>
          <a:p>
            <a:r>
              <a:rPr lang="en-AU" sz="1100" kern="1200" dirty="0">
                <a:solidFill>
                  <a:schemeClr val="tx1"/>
                </a:solidFill>
                <a:effectLst/>
                <a:latin typeface="Arial" panose="020B0604020202020204" pitchFamily="34" charset="0"/>
                <a:cs typeface="Arial" panose="020B0604020202020204" pitchFamily="34" charset="0"/>
              </a:rPr>
              <a:t>Local Government is created by laws of a State or Territory and so its role differs slightly between states and territories.</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7</a:t>
            </a:fld>
            <a:endParaRPr lang="en-AU"/>
          </a:p>
        </p:txBody>
      </p:sp>
    </p:spTree>
    <p:extLst>
      <p:ext uri="{BB962C8B-B14F-4D97-AF65-F5344CB8AC3E}">
        <p14:creationId xmlns:p14="http://schemas.microsoft.com/office/powerpoint/2010/main" val="2919634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The role of the Commonwealth</a:t>
            </a:r>
            <a:r>
              <a:rPr lang="en-AU" sz="1100" baseline="0" dirty="0">
                <a:latin typeface="Arial" panose="020B0604020202020204" pitchFamily="34" charset="0"/>
                <a:cs typeface="Arial" panose="020B0604020202020204" pitchFamily="34" charset="0"/>
              </a:rPr>
              <a:t> Government is set out in the constitution.  For example the Aboriginal Land Rights Act is a Commonwealth law, even though it is only about the NT.  This is because the constitution says that the Commonwealth is responsible for Aboriginal Affairs.    The Commonwealth created ATSIC and runs CDP because of this.</a:t>
            </a:r>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620F803-147E-4009-B2C7-560ADCDC8DE9}" type="slidenum">
              <a:rPr lang="en-AU" smtClean="0"/>
              <a:t>8</a:t>
            </a:fld>
            <a:endParaRPr lang="en-AU"/>
          </a:p>
        </p:txBody>
      </p:sp>
    </p:spTree>
    <p:extLst>
      <p:ext uri="{BB962C8B-B14F-4D97-AF65-F5344CB8AC3E}">
        <p14:creationId xmlns:p14="http://schemas.microsoft.com/office/powerpoint/2010/main" val="3926005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kern="1200" dirty="0">
                <a:solidFill>
                  <a:schemeClr val="tx1"/>
                </a:solidFill>
                <a:effectLst/>
                <a:latin typeface="Arial" panose="020B0604020202020204" pitchFamily="34" charset="0"/>
                <a:cs typeface="Arial" panose="020B0604020202020204" pitchFamily="34" charset="0"/>
              </a:rPr>
              <a:t>The roles of the different states are set out in their constitutions.</a:t>
            </a:r>
            <a:r>
              <a:rPr lang="en-AU" sz="1100" kern="1200" baseline="0" dirty="0">
                <a:solidFill>
                  <a:schemeClr val="tx1"/>
                </a:solidFill>
                <a:effectLst/>
                <a:latin typeface="Arial" panose="020B0604020202020204" pitchFamily="34" charset="0"/>
                <a:cs typeface="Arial" panose="020B0604020202020204" pitchFamily="34" charset="0"/>
              </a:rPr>
              <a:t> </a:t>
            </a:r>
            <a:endParaRPr lang="en-AU" sz="110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kern="1200" dirty="0">
              <a:solidFill>
                <a:schemeClr val="tx1"/>
              </a:solidFill>
              <a:effectLst/>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9</a:t>
            </a:fld>
            <a:endParaRPr lang="en-AU"/>
          </a:p>
        </p:txBody>
      </p:sp>
    </p:spTree>
    <p:extLst>
      <p:ext uri="{BB962C8B-B14F-4D97-AF65-F5344CB8AC3E}">
        <p14:creationId xmlns:p14="http://schemas.microsoft.com/office/powerpoint/2010/main" val="2061643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ral Pink - Section title">
    <p:bg>
      <p:bgPr>
        <a:solidFill>
          <a:schemeClr val="accent1"/>
        </a:solidFill>
        <a:effectLst/>
      </p:bgPr>
    </p:bg>
    <p:spTree>
      <p:nvGrpSpPr>
        <p:cNvPr id="1" name=""/>
        <p:cNvGrpSpPr/>
        <p:nvPr/>
      </p:nvGrpSpPr>
      <p:grpSpPr>
        <a:xfrm>
          <a:off x="0" y="0"/>
          <a:ext cx="0" cy="0"/>
          <a:chOff x="0" y="0"/>
          <a:chExt cx="0" cy="0"/>
        </a:xfrm>
      </p:grpSpPr>
      <p:sp>
        <p:nvSpPr>
          <p:cNvPr id="8" name="Rectangle 7"/>
          <p:cNvSpPr>
            <a:spLocks noChangeAspect="1"/>
          </p:cNvSpPr>
          <p:nvPr userDrawn="1"/>
        </p:nvSpPr>
        <p:spPr>
          <a:xfrm>
            <a:off x="-8136184" y="-1977950"/>
            <a:ext cx="15517696" cy="1551769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a:t>Section 1 heading</a:t>
            </a:r>
            <a:br>
              <a:rPr lang="en-US" dirty="0"/>
            </a:br>
            <a:r>
              <a:rPr lang="en-US" dirty="0"/>
              <a:t>second line</a:t>
            </a:r>
            <a:endParaRPr lang="en-AU" dirty="0"/>
          </a:p>
        </p:txBody>
      </p:sp>
      <p:sp>
        <p:nvSpPr>
          <p:cNvPr id="9" name="Text Placeholder 2"/>
          <p:cNvSpPr>
            <a:spLocks noGrp="1"/>
          </p:cNvSpPr>
          <p:nvPr>
            <p:ph type="body" sz="quarter" idx="11" hasCustomPrompt="1"/>
          </p:nvPr>
        </p:nvSpPr>
        <p:spPr>
          <a:xfrm>
            <a:off x="10144538" y="3463300"/>
            <a:ext cx="1785745" cy="3323987"/>
          </a:xfrm>
        </p:spPr>
        <p:txBody>
          <a:bodyPr wrap="none" lIns="0" tIns="0" rIns="0" bIns="0" anchor="ctr">
            <a:spAutoFit/>
          </a:bodyPr>
          <a:lstStyle>
            <a:lvl1pPr marL="0" indent="0" algn="ctr">
              <a:spcBef>
                <a:spcPts val="0"/>
              </a:spcBef>
              <a:buNone/>
              <a:defRPr sz="24000">
                <a:solidFill>
                  <a:schemeClr val="bg1"/>
                </a:solidFill>
                <a:latin typeface="+mj-lt"/>
              </a:defRPr>
            </a:lvl1pPr>
          </a:lstStyle>
          <a:p>
            <a:pPr lvl="0"/>
            <a:r>
              <a:rPr lang="en-AU" dirty="0"/>
              <a:t>1</a:t>
            </a:r>
          </a:p>
        </p:txBody>
      </p:sp>
    </p:spTree>
    <p:extLst>
      <p:ext uri="{BB962C8B-B14F-4D97-AF65-F5344CB8AC3E}">
        <p14:creationId xmlns:p14="http://schemas.microsoft.com/office/powerpoint/2010/main" val="4150770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l Blue - Section title with image">
    <p:bg>
      <p:bgPr>
        <a:solidFill>
          <a:schemeClr val="accent3"/>
        </a:solidFill>
        <a:effectLst/>
      </p:bgPr>
    </p:bg>
    <p:spTree>
      <p:nvGrpSpPr>
        <p:cNvPr id="1" name=""/>
        <p:cNvGrpSpPr/>
        <p:nvPr/>
      </p:nvGrpSpPr>
      <p:grpSpPr>
        <a:xfrm>
          <a:off x="0" y="0"/>
          <a:ext cx="0" cy="0"/>
          <a:chOff x="0" y="0"/>
          <a:chExt cx="0" cy="0"/>
        </a:xfrm>
      </p:grpSpPr>
      <p:sp>
        <p:nvSpPr>
          <p:cNvPr id="14" name="Rectangle 13"/>
          <p:cNvSpPr>
            <a:spLocks noChangeAspect="1"/>
          </p:cNvSpPr>
          <p:nvPr userDrawn="1"/>
        </p:nvSpPr>
        <p:spPr>
          <a:xfrm>
            <a:off x="-4402529" y="-2638441"/>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3</a:t>
            </a:r>
            <a:r>
              <a:rPr lang="en-US" spc="-90" dirty="0"/>
              <a:t> </a:t>
            </a:r>
            <a:r>
              <a:rPr lang="en-US" dirty="0"/>
              <a:t>heading</a:t>
            </a:r>
            <a:br>
              <a:rPr lang="en-US" dirty="0"/>
            </a:br>
            <a:r>
              <a:rPr lang="en-US" spc="-10" dirty="0"/>
              <a:t>second </a:t>
            </a:r>
            <a:r>
              <a:rPr lang="en-US" spc="-5" dirty="0"/>
              <a:t>line</a:t>
            </a:r>
            <a:endParaRPr spc="-5" dirty="0"/>
          </a:p>
        </p:txBody>
      </p:sp>
      <p:sp>
        <p:nvSpPr>
          <p:cNvPr id="15"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3</a:t>
            </a:r>
          </a:p>
        </p:txBody>
      </p:sp>
      <p:sp>
        <p:nvSpPr>
          <p:cNvPr id="19"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Tree>
    <p:extLst>
      <p:ext uri="{BB962C8B-B14F-4D97-AF65-F5344CB8AC3E}">
        <p14:creationId xmlns:p14="http://schemas.microsoft.com/office/powerpoint/2010/main" val="260283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al Blu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a:solidFill>
                  <a:schemeClr val="accent3"/>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176590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al Blu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3"/>
                </a:solidFill>
              </a:defRPr>
            </a:lvl1pPr>
          </a:lstStyle>
          <a:p>
            <a:r>
              <a:rPr lang="en-US" dirty="0"/>
              <a:t>&lt;Heading&gt;</a:t>
            </a:r>
            <a:endParaRPr lang="en-AU" dirty="0"/>
          </a:p>
        </p:txBody>
      </p:sp>
    </p:spTree>
    <p:extLst>
      <p:ext uri="{BB962C8B-B14F-4D97-AF65-F5344CB8AC3E}">
        <p14:creationId xmlns:p14="http://schemas.microsoft.com/office/powerpoint/2010/main" val="314091899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ine Red - Section title">
    <p:bg>
      <p:bgPr>
        <a:solidFill>
          <a:schemeClr val="accent4"/>
        </a:solidFill>
        <a:effectLst/>
      </p:bgPr>
    </p:bg>
    <p:spTree>
      <p:nvGrpSpPr>
        <p:cNvPr id="1" name=""/>
        <p:cNvGrpSpPr/>
        <p:nvPr/>
      </p:nvGrpSpPr>
      <p:grpSpPr>
        <a:xfrm>
          <a:off x="0" y="0"/>
          <a:ext cx="0" cy="0"/>
          <a:chOff x="0" y="0"/>
          <a:chExt cx="0" cy="0"/>
        </a:xfrm>
      </p:grpSpPr>
      <p:sp>
        <p:nvSpPr>
          <p:cNvPr id="12" name="Rectangle 11"/>
          <p:cNvSpPr>
            <a:spLocks noChangeAspect="1"/>
          </p:cNvSpPr>
          <p:nvPr userDrawn="1"/>
        </p:nvSpPr>
        <p:spPr>
          <a:xfrm>
            <a:off x="-8102424" y="-1981620"/>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3" name="object 9"/>
          <p:cNvSpPr txBox="1">
            <a:spLocks noGrp="1"/>
          </p:cNvSpPr>
          <p:nvPr>
            <p:ph type="title" hasCustomPrompt="1"/>
          </p:nvPr>
        </p:nvSpPr>
        <p:spPr>
          <a:xfrm>
            <a:off x="489261" y="1734350"/>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4</a:t>
            </a:r>
            <a:r>
              <a:rPr lang="en-US" spc="-90" dirty="0"/>
              <a:t> </a:t>
            </a:r>
            <a:r>
              <a:rPr lang="en-US" dirty="0"/>
              <a:t>heading</a:t>
            </a:r>
            <a:br>
              <a:rPr lang="en-US" dirty="0"/>
            </a:br>
            <a:r>
              <a:rPr lang="en-US" spc="-10" dirty="0"/>
              <a:t>second </a:t>
            </a:r>
            <a:r>
              <a:rPr lang="en-US" spc="-5" dirty="0"/>
              <a:t>line</a:t>
            </a:r>
            <a:endParaRPr spc="-5" dirty="0"/>
          </a:p>
        </p:txBody>
      </p:sp>
      <p:sp>
        <p:nvSpPr>
          <p:cNvPr id="14"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4</a:t>
            </a:r>
          </a:p>
        </p:txBody>
      </p:sp>
    </p:spTree>
    <p:extLst>
      <p:ext uri="{BB962C8B-B14F-4D97-AF65-F5344CB8AC3E}">
        <p14:creationId xmlns:p14="http://schemas.microsoft.com/office/powerpoint/2010/main" val="902322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ine Red - Section title with image">
    <p:bg>
      <p:bgPr>
        <a:solidFill>
          <a:schemeClr val="accent4"/>
        </a:solidFill>
        <a:effectLst/>
      </p:bgPr>
    </p:bg>
    <p:spTree>
      <p:nvGrpSpPr>
        <p:cNvPr id="1" name=""/>
        <p:cNvGrpSpPr/>
        <p:nvPr/>
      </p:nvGrpSpPr>
      <p:grpSpPr>
        <a:xfrm>
          <a:off x="0" y="0"/>
          <a:ext cx="0" cy="0"/>
          <a:chOff x="0" y="0"/>
          <a:chExt cx="0" cy="0"/>
        </a:xfrm>
      </p:grpSpPr>
      <p:sp>
        <p:nvSpPr>
          <p:cNvPr id="14" name="Rectangle 13"/>
          <p:cNvSpPr>
            <a:spLocks noChangeAspect="1"/>
          </p:cNvSpPr>
          <p:nvPr userDrawn="1"/>
        </p:nvSpPr>
        <p:spPr>
          <a:xfrm>
            <a:off x="-4402529" y="-2638441"/>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4</a:t>
            </a:r>
            <a:r>
              <a:rPr lang="en-US" spc="-90" dirty="0"/>
              <a:t> </a:t>
            </a:r>
            <a:r>
              <a:rPr lang="en-US" dirty="0"/>
              <a:t>heading</a:t>
            </a:r>
            <a:br>
              <a:rPr lang="en-US" dirty="0"/>
            </a:br>
            <a:r>
              <a:rPr lang="en-US" spc="-10" dirty="0"/>
              <a:t>second </a:t>
            </a:r>
            <a:r>
              <a:rPr lang="en-US" spc="-5" dirty="0"/>
              <a:t>line</a:t>
            </a:r>
            <a:endParaRPr spc="-5" dirty="0"/>
          </a:p>
        </p:txBody>
      </p:sp>
      <p:sp>
        <p:nvSpPr>
          <p:cNvPr id="15"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4</a:t>
            </a:r>
          </a:p>
        </p:txBody>
      </p:sp>
      <p:sp>
        <p:nvSpPr>
          <p:cNvPr id="18"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Tree>
    <p:extLst>
      <p:ext uri="{BB962C8B-B14F-4D97-AF65-F5344CB8AC3E}">
        <p14:creationId xmlns:p14="http://schemas.microsoft.com/office/powerpoint/2010/main" val="4277760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ine Red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chemeClr val="accent4"/>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4232347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ine Red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4"/>
                </a:solidFill>
              </a:defRPr>
            </a:lvl1pPr>
          </a:lstStyle>
          <a:p>
            <a:r>
              <a:rPr lang="en-US" dirty="0"/>
              <a:t>&lt;Heading&gt;</a:t>
            </a:r>
            <a:endParaRPr lang="en-AU" dirty="0"/>
          </a:p>
        </p:txBody>
      </p:sp>
    </p:spTree>
    <p:extLst>
      <p:ext uri="{BB962C8B-B14F-4D97-AF65-F5344CB8AC3E}">
        <p14:creationId xmlns:p14="http://schemas.microsoft.com/office/powerpoint/2010/main" val="109873756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eep Mauve - section title">
    <p:bg>
      <p:bgPr>
        <a:solidFill>
          <a:schemeClr val="accent5"/>
        </a:solidFill>
        <a:effectLst/>
      </p:bgPr>
    </p:bg>
    <p:spTree>
      <p:nvGrpSpPr>
        <p:cNvPr id="1" name=""/>
        <p:cNvGrpSpPr/>
        <p:nvPr/>
      </p:nvGrpSpPr>
      <p:grpSpPr>
        <a:xfrm>
          <a:off x="0" y="0"/>
          <a:ext cx="0" cy="0"/>
          <a:chOff x="0" y="0"/>
          <a:chExt cx="0" cy="0"/>
        </a:xfrm>
      </p:grpSpPr>
      <p:sp>
        <p:nvSpPr>
          <p:cNvPr id="12" name="Rectangle 11"/>
          <p:cNvSpPr>
            <a:spLocks noChangeAspect="1"/>
          </p:cNvSpPr>
          <p:nvPr userDrawn="1"/>
        </p:nvSpPr>
        <p:spPr>
          <a:xfrm>
            <a:off x="-8102424" y="-1981620"/>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3" name="object 9"/>
          <p:cNvSpPr txBox="1">
            <a:spLocks noGrp="1"/>
          </p:cNvSpPr>
          <p:nvPr>
            <p:ph type="title" hasCustomPrompt="1"/>
          </p:nvPr>
        </p:nvSpPr>
        <p:spPr>
          <a:xfrm>
            <a:off x="489261" y="1727926"/>
            <a:ext cx="3217474" cy="1002130"/>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spc="5" dirty="0"/>
              <a:t>Section </a:t>
            </a:r>
            <a:r>
              <a:rPr lang="en-AU" spc="0" dirty="0"/>
              <a:t>5</a:t>
            </a:r>
            <a:r>
              <a:rPr spc="-90" dirty="0"/>
              <a:t> </a:t>
            </a:r>
            <a:r>
              <a:rPr dirty="0"/>
              <a:t>heading</a:t>
            </a:r>
          </a:p>
          <a:p>
            <a:pPr marL="12700">
              <a:lnSpc>
                <a:spcPts val="3760"/>
              </a:lnSpc>
            </a:pPr>
            <a:r>
              <a:rPr spc="-10" dirty="0"/>
              <a:t>second </a:t>
            </a:r>
            <a:r>
              <a:rPr spc="-5" dirty="0"/>
              <a:t>line</a:t>
            </a:r>
          </a:p>
        </p:txBody>
      </p:sp>
      <p:sp>
        <p:nvSpPr>
          <p:cNvPr id="14"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5</a:t>
            </a:r>
          </a:p>
        </p:txBody>
      </p:sp>
    </p:spTree>
    <p:extLst>
      <p:ext uri="{BB962C8B-B14F-4D97-AF65-F5344CB8AC3E}">
        <p14:creationId xmlns:p14="http://schemas.microsoft.com/office/powerpoint/2010/main" val="2071539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eep Mauve - Section title with image">
    <p:bg>
      <p:bgPr>
        <a:solidFill>
          <a:schemeClr val="accent5"/>
        </a:solidFill>
        <a:effectLst/>
      </p:bgPr>
    </p:bg>
    <p:spTree>
      <p:nvGrpSpPr>
        <p:cNvPr id="1" name=""/>
        <p:cNvGrpSpPr/>
        <p:nvPr/>
      </p:nvGrpSpPr>
      <p:grpSpPr>
        <a:xfrm>
          <a:off x="0" y="0"/>
          <a:ext cx="0" cy="0"/>
          <a:chOff x="0" y="0"/>
          <a:chExt cx="0" cy="0"/>
        </a:xfrm>
      </p:grpSpPr>
      <p:sp>
        <p:nvSpPr>
          <p:cNvPr id="14" name="Rectangle 13"/>
          <p:cNvSpPr>
            <a:spLocks noChangeAspect="1"/>
          </p:cNvSpPr>
          <p:nvPr userDrawn="1"/>
        </p:nvSpPr>
        <p:spPr>
          <a:xfrm>
            <a:off x="-4402529" y="-2638441"/>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5</a:t>
            </a:r>
            <a:r>
              <a:rPr lang="en-US" spc="-90" dirty="0"/>
              <a:t> </a:t>
            </a:r>
            <a:r>
              <a:rPr lang="en-US" dirty="0"/>
              <a:t>heading</a:t>
            </a:r>
            <a:br>
              <a:rPr lang="en-US" dirty="0"/>
            </a:br>
            <a:r>
              <a:rPr lang="en-US" spc="-10" dirty="0"/>
              <a:t>second </a:t>
            </a:r>
            <a:r>
              <a:rPr lang="en-US" spc="-5" dirty="0"/>
              <a:t>line</a:t>
            </a:r>
            <a:endParaRPr spc="-5" dirty="0"/>
          </a:p>
        </p:txBody>
      </p:sp>
      <p:sp>
        <p:nvSpPr>
          <p:cNvPr id="15"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5</a:t>
            </a:r>
          </a:p>
        </p:txBody>
      </p:sp>
      <p:sp>
        <p:nvSpPr>
          <p:cNvPr id="18"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Tree>
    <p:extLst>
      <p:ext uri="{BB962C8B-B14F-4D97-AF65-F5344CB8AC3E}">
        <p14:creationId xmlns:p14="http://schemas.microsoft.com/office/powerpoint/2010/main" val="2414274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ep Mauv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a:solidFill>
                  <a:schemeClr val="accent5"/>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1615589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ral Pink - Section title with image">
    <p:bg>
      <p:bgPr>
        <a:solidFill>
          <a:schemeClr val="accent1"/>
        </a:solidFill>
        <a:effectLst/>
      </p:bgPr>
    </p:bg>
    <p:spTree>
      <p:nvGrpSpPr>
        <p:cNvPr id="1" name=""/>
        <p:cNvGrpSpPr/>
        <p:nvPr/>
      </p:nvGrpSpPr>
      <p:grpSpPr>
        <a:xfrm>
          <a:off x="0" y="0"/>
          <a:ext cx="0" cy="0"/>
          <a:chOff x="0" y="0"/>
          <a:chExt cx="0" cy="0"/>
        </a:xfrm>
      </p:grpSpPr>
      <p:sp>
        <p:nvSpPr>
          <p:cNvPr id="14" name="Rectangle 13"/>
          <p:cNvSpPr>
            <a:spLocks noChangeAspect="1"/>
          </p:cNvSpPr>
          <p:nvPr userDrawn="1"/>
        </p:nvSpPr>
        <p:spPr>
          <a:xfrm>
            <a:off x="-4402529" y="-2638441"/>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1</a:t>
            </a:r>
            <a:r>
              <a:rPr lang="en-US" spc="-90" dirty="0"/>
              <a:t> </a:t>
            </a:r>
            <a:r>
              <a:rPr lang="en-US" dirty="0"/>
              <a:t>heading</a:t>
            </a:r>
            <a:br>
              <a:rPr lang="en-US" dirty="0"/>
            </a:br>
            <a:r>
              <a:rPr lang="en-US" spc="-10" dirty="0"/>
              <a:t>second </a:t>
            </a:r>
            <a:r>
              <a:rPr lang="en-US" spc="-5" dirty="0"/>
              <a:t>line</a:t>
            </a:r>
            <a:endParaRPr spc="-5" dirty="0"/>
          </a:p>
        </p:txBody>
      </p:sp>
      <p:sp>
        <p:nvSpPr>
          <p:cNvPr id="3" name="Text Placeholder 2"/>
          <p:cNvSpPr>
            <a:spLocks noGrp="1"/>
          </p:cNvSpPr>
          <p:nvPr>
            <p:ph type="body" sz="quarter" idx="10"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1</a:t>
            </a:r>
          </a:p>
        </p:txBody>
      </p:sp>
      <p:sp>
        <p:nvSpPr>
          <p:cNvPr id="18" name="Picture Placeholder 2" descr="Decorative"/>
          <p:cNvSpPr>
            <a:spLocks noGrp="1"/>
          </p:cNvSpPr>
          <p:nvPr>
            <p:ph type="pic" sz="quarter" idx="12"/>
          </p:nvPr>
        </p:nvSpPr>
        <p:spPr>
          <a:xfrm>
            <a:off x="1" y="-9542"/>
            <a:ext cx="3324660" cy="6867543"/>
          </a:xfrm>
          <a:solidFill>
            <a:schemeClr val="bg1"/>
          </a:solidFill>
        </p:spPr>
        <p:txBody>
          <a:bodyPr/>
          <a:lstStyle>
            <a:lvl1pPr marL="0" marR="0" indent="0" algn="ctr"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Tree>
    <p:extLst>
      <p:ext uri="{BB962C8B-B14F-4D97-AF65-F5344CB8AC3E}">
        <p14:creationId xmlns:p14="http://schemas.microsoft.com/office/powerpoint/2010/main" val="1468521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eep Mauv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5"/>
                </a:solidFill>
              </a:defRPr>
            </a:lvl1pPr>
          </a:lstStyle>
          <a:p>
            <a:r>
              <a:rPr lang="en-US" dirty="0"/>
              <a:t>&lt;Heading&gt;</a:t>
            </a:r>
            <a:endParaRPr lang="en-AU" dirty="0"/>
          </a:p>
        </p:txBody>
      </p:sp>
    </p:spTree>
    <p:extLst>
      <p:ext uri="{BB962C8B-B14F-4D97-AF65-F5344CB8AC3E}">
        <p14:creationId xmlns:p14="http://schemas.microsoft.com/office/powerpoint/2010/main" val="91136672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ottle Green - Section title">
    <p:bg>
      <p:bgPr>
        <a:solidFill>
          <a:schemeClr val="accent6"/>
        </a:solidFill>
        <a:effectLst/>
      </p:bgPr>
    </p:bg>
    <p:spTree>
      <p:nvGrpSpPr>
        <p:cNvPr id="1" name=""/>
        <p:cNvGrpSpPr/>
        <p:nvPr/>
      </p:nvGrpSpPr>
      <p:grpSpPr>
        <a:xfrm>
          <a:off x="0" y="0"/>
          <a:ext cx="0" cy="0"/>
          <a:chOff x="0" y="0"/>
          <a:chExt cx="0" cy="0"/>
        </a:xfrm>
      </p:grpSpPr>
      <p:sp>
        <p:nvSpPr>
          <p:cNvPr id="12" name="Rectangle 11"/>
          <p:cNvSpPr>
            <a:spLocks noChangeAspect="1"/>
          </p:cNvSpPr>
          <p:nvPr userDrawn="1"/>
        </p:nvSpPr>
        <p:spPr>
          <a:xfrm>
            <a:off x="-8102424" y="-1981620"/>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3" name="object 9"/>
          <p:cNvSpPr txBox="1">
            <a:spLocks noGrp="1"/>
          </p:cNvSpPr>
          <p:nvPr>
            <p:ph type="title" hasCustomPrompt="1"/>
          </p:nvPr>
        </p:nvSpPr>
        <p:spPr>
          <a:xfrm>
            <a:off x="489261" y="1727926"/>
            <a:ext cx="3217474" cy="1002130"/>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spc="5" dirty="0"/>
              <a:t>Section </a:t>
            </a:r>
            <a:r>
              <a:rPr lang="en-AU" spc="5" dirty="0"/>
              <a:t>6</a:t>
            </a:r>
            <a:r>
              <a:rPr spc="-90" dirty="0"/>
              <a:t> </a:t>
            </a:r>
            <a:r>
              <a:rPr dirty="0"/>
              <a:t>heading</a:t>
            </a:r>
          </a:p>
          <a:p>
            <a:pPr marL="12700">
              <a:lnSpc>
                <a:spcPts val="3760"/>
              </a:lnSpc>
            </a:pPr>
            <a:r>
              <a:rPr spc="-10" dirty="0"/>
              <a:t>second </a:t>
            </a:r>
            <a:r>
              <a:rPr spc="-5" dirty="0"/>
              <a:t>line</a:t>
            </a:r>
          </a:p>
        </p:txBody>
      </p:sp>
      <p:sp>
        <p:nvSpPr>
          <p:cNvPr id="14"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6</a:t>
            </a:r>
          </a:p>
        </p:txBody>
      </p:sp>
    </p:spTree>
    <p:extLst>
      <p:ext uri="{BB962C8B-B14F-4D97-AF65-F5344CB8AC3E}">
        <p14:creationId xmlns:p14="http://schemas.microsoft.com/office/powerpoint/2010/main" val="763080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ottle Green - Section title with image">
    <p:bg>
      <p:bgPr>
        <a:solidFill>
          <a:schemeClr val="accent6"/>
        </a:solidFill>
        <a:effectLst/>
      </p:bgPr>
    </p:bg>
    <p:spTree>
      <p:nvGrpSpPr>
        <p:cNvPr id="1" name=""/>
        <p:cNvGrpSpPr/>
        <p:nvPr/>
      </p:nvGrpSpPr>
      <p:grpSpPr>
        <a:xfrm>
          <a:off x="0" y="0"/>
          <a:ext cx="0" cy="0"/>
          <a:chOff x="0" y="0"/>
          <a:chExt cx="0" cy="0"/>
        </a:xfrm>
      </p:grpSpPr>
      <p:sp>
        <p:nvSpPr>
          <p:cNvPr id="12" name="Rectangle 11"/>
          <p:cNvSpPr>
            <a:spLocks noChangeAspect="1"/>
          </p:cNvSpPr>
          <p:nvPr userDrawn="1"/>
        </p:nvSpPr>
        <p:spPr>
          <a:xfrm>
            <a:off x="-4402529" y="-2638441"/>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23"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2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6</a:t>
            </a:r>
            <a:r>
              <a:rPr lang="en-US" spc="-90" dirty="0"/>
              <a:t> </a:t>
            </a:r>
            <a:r>
              <a:rPr lang="en-US" dirty="0"/>
              <a:t>heading</a:t>
            </a:r>
            <a:br>
              <a:rPr lang="en-US" dirty="0"/>
            </a:br>
            <a:r>
              <a:rPr lang="en-US" spc="-10" dirty="0"/>
              <a:t>second </a:t>
            </a:r>
            <a:r>
              <a:rPr lang="en-US" spc="-5" dirty="0"/>
              <a:t>line</a:t>
            </a:r>
            <a:endParaRPr spc="-5" dirty="0"/>
          </a:p>
        </p:txBody>
      </p:sp>
      <p:sp>
        <p:nvSpPr>
          <p:cNvPr id="11"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6</a:t>
            </a:r>
          </a:p>
        </p:txBody>
      </p:sp>
      <p:sp>
        <p:nvSpPr>
          <p:cNvPr id="3" name="Picture Placeholder 2"/>
          <p:cNvSpPr>
            <a:spLocks noGrp="1"/>
          </p:cNvSpPr>
          <p:nvPr>
            <p:ph type="pic" sz="quarter" idx="12"/>
          </p:nvPr>
        </p:nvSpPr>
        <p:spPr>
          <a:xfrm>
            <a:off x="1" y="0"/>
            <a:ext cx="3324660" cy="6859904"/>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Tree>
    <p:extLst>
      <p:ext uri="{BB962C8B-B14F-4D97-AF65-F5344CB8AC3E}">
        <p14:creationId xmlns:p14="http://schemas.microsoft.com/office/powerpoint/2010/main" val="947975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ottle Green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rgbClr val="1E5E5E"/>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3765879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ottle Green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lang="en-US" sz="4382" b="0" kern="1200" baseline="0" dirty="0" smtClean="0">
                <a:solidFill>
                  <a:schemeClr val="accent6"/>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&lt;Heading&gt;</a:t>
            </a:r>
            <a:endParaRPr lang="en-AU" dirty="0"/>
          </a:p>
        </p:txBody>
      </p:sp>
    </p:spTree>
    <p:extLst>
      <p:ext uri="{BB962C8B-B14F-4D97-AF65-F5344CB8AC3E}">
        <p14:creationId xmlns:p14="http://schemas.microsoft.com/office/powerpoint/2010/main" val="128066575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Arafura Blue - 1 placeholder">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67600" y="355998"/>
            <a:ext cx="10508768" cy="718667"/>
          </a:xfrm>
          <a:prstGeom prst="rect">
            <a:avLst/>
          </a:prstGeom>
        </p:spPr>
        <p:txBody>
          <a:bodyPr>
            <a:noAutofit/>
          </a:bodyPr>
          <a:lstStyle>
            <a:lvl1pPr>
              <a:lnSpc>
                <a:spcPts val="4392"/>
              </a:lnSpc>
              <a:spcAft>
                <a:spcPts val="1464"/>
              </a:spcAft>
              <a:defRPr b="0" baseline="0">
                <a:solidFill>
                  <a:srgbClr val="1F1F5F"/>
                </a:solidFill>
              </a:defRPr>
            </a:lvl1pPr>
          </a:lstStyle>
          <a:p>
            <a:r>
              <a:rPr lang="en-US" dirty="0"/>
              <a:t>&lt;Heading&gt;</a:t>
            </a:r>
            <a:endParaRPr lang="en-AU" dirty="0"/>
          </a:p>
        </p:txBody>
      </p:sp>
      <p:sp>
        <p:nvSpPr>
          <p:cNvPr id="4" name="Content Placeholder 2"/>
          <p:cNvSpPr>
            <a:spLocks noGrp="1"/>
          </p:cNvSpPr>
          <p:nvPr>
            <p:ph idx="1"/>
          </p:nvPr>
        </p:nvSpPr>
        <p:spPr>
          <a:xfrm>
            <a:off x="867600" y="1314327"/>
            <a:ext cx="10508768" cy="4408312"/>
          </a:xfrm>
          <a:prstGeom prst="rect">
            <a:avLst/>
          </a:prstGeom>
        </p:spPr>
        <p:txBody>
          <a:bodyPr tIns="0">
            <a:normAutofit/>
          </a:bodyPr>
          <a:lstStyle>
            <a:lvl1pPr marL="0" indent="0">
              <a:lnSpc>
                <a:spcPts val="2662"/>
              </a:lnSpc>
              <a:spcBef>
                <a:spcPts val="0"/>
              </a:spcBef>
              <a:buFont typeface="Arial" panose="020B0604020202020204" pitchFamily="34" charset="0"/>
              <a:buNone/>
              <a:defRPr sz="2396">
                <a:solidFill>
                  <a:srgbClr val="454347"/>
                </a:solidFill>
                <a:latin typeface="+mn-lt"/>
                <a:ea typeface="Lato Light" panose="020F0502020204030203" pitchFamily="34" charset="0"/>
                <a:cs typeface="Lato Light" panose="020F0502020204030203" pitchFamily="34" charset="0"/>
              </a:defRPr>
            </a:lvl1pPr>
            <a:lvl2pPr marL="951387" indent="-342900">
              <a:buFont typeface="Arial" panose="020B0604020202020204" pitchFamily="34" charset="0"/>
              <a:buChar char="•"/>
              <a:defRPr/>
            </a:lvl2pPr>
            <a:lvl3pPr marL="1559875" indent="-342900">
              <a:buFont typeface="Arial" panose="020B0604020202020204" pitchFamily="34" charset="0"/>
              <a:buChar char="•"/>
              <a:defRPr>
                <a:solidFill>
                  <a:srgbClr val="454347"/>
                </a:solidFill>
              </a:defRPr>
            </a:lvl3pPr>
            <a:lvl4pPr marL="2111212" indent="-285750">
              <a:buFont typeface="Arial" panose="020B0604020202020204" pitchFamily="34" charset="0"/>
              <a:buChar char="•"/>
              <a:defRPr/>
            </a:lvl4pPr>
            <a:lvl5pPr marL="2719700" indent="-285750">
              <a:buFont typeface="Arial" panose="020B0604020202020204" pitchFamily="34" charset="0"/>
              <a:buChar char="•"/>
              <a:defRPr>
                <a:solidFill>
                  <a:srgbClr val="45434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5" name="Straight Connector 4"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Tree>
    <p:extLst>
      <p:ext uri="{BB962C8B-B14F-4D97-AF65-F5344CB8AC3E}">
        <p14:creationId xmlns:p14="http://schemas.microsoft.com/office/powerpoint/2010/main" val="177650775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Arafura Blue - 2 placeholders">
    <p:bg>
      <p:bgRef idx="1001">
        <a:schemeClr val="bg1"/>
      </p:bgRef>
    </p:bg>
    <p:spTree>
      <p:nvGrpSpPr>
        <p:cNvPr id="1" name=""/>
        <p:cNvGrpSpPr/>
        <p:nvPr/>
      </p:nvGrpSpPr>
      <p:grpSpPr>
        <a:xfrm>
          <a:off x="0" y="0"/>
          <a:ext cx="0" cy="0"/>
          <a:chOff x="0" y="0"/>
          <a:chExt cx="0" cy="0"/>
        </a:xfrm>
      </p:grpSpPr>
      <p:cxnSp>
        <p:nvCxnSpPr>
          <p:cNvPr id="5" name="Straight Connector 4"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2"/>
          <p:cNvSpPr>
            <a:spLocks noGrp="1"/>
          </p:cNvSpPr>
          <p:nvPr>
            <p:ph idx="10" hasCustomPrompt="1"/>
          </p:nvPr>
        </p:nvSpPr>
        <p:spPr>
          <a:xfrm>
            <a:off x="867599" y="1314327"/>
            <a:ext cx="5249732" cy="4408312"/>
          </a:xfrm>
          <a:prstGeom prst="rect">
            <a:avLst/>
          </a:prstGeom>
        </p:spPr>
        <p:txBody>
          <a:bodyPr tIns="0">
            <a:normAutofit/>
          </a:bodyPr>
          <a:lstStyle>
            <a:lvl1pPr marL="0" indent="0">
              <a:lnSpc>
                <a:spcPts val="2662"/>
              </a:lnSpc>
              <a:spcBef>
                <a:spcPts val="0"/>
              </a:spcBef>
              <a:buFont typeface="Lato Light" panose="020F0502020204030203" pitchFamily="34" charset="0"/>
              <a:buNone/>
              <a:defRPr sz="2396">
                <a:solidFill>
                  <a:srgbClr val="454347"/>
                </a:solidFill>
                <a:latin typeface="+mn-lt"/>
                <a:ea typeface="Lato Light" panose="020F0502020204030203" pitchFamily="34" charset="0"/>
                <a:cs typeface="Lato Light" panose="020F0502020204030203" pitchFamily="34" charset="0"/>
              </a:defRPr>
            </a:lvl1pPr>
            <a:lvl2pPr marL="608487" indent="0">
              <a:buNone/>
              <a:defRPr/>
            </a:lvl2pPr>
            <a:lvl3pPr marL="1216975" indent="0">
              <a:buNone/>
              <a:defRPr/>
            </a:lvl3pPr>
            <a:lvl4pPr marL="1825462" indent="0">
              <a:buNone/>
              <a:defRPr/>
            </a:lvl4pPr>
            <a:lvl5pPr marL="2433950" indent="0">
              <a:buNone/>
              <a:defRPr/>
            </a:lvl5pPr>
          </a:lstStyle>
          <a:p>
            <a:pPr lvl="0"/>
            <a:r>
              <a:rPr lang="en-US" dirty="0"/>
              <a:t>&lt;Content&gt;</a:t>
            </a:r>
          </a:p>
        </p:txBody>
      </p:sp>
      <p:sp>
        <p:nvSpPr>
          <p:cNvPr id="8" name="Content Placeholder 3"/>
          <p:cNvSpPr>
            <a:spLocks noGrp="1"/>
          </p:cNvSpPr>
          <p:nvPr>
            <p:ph sz="half" idx="2" hasCustomPrompt="1"/>
          </p:nvPr>
        </p:nvSpPr>
        <p:spPr>
          <a:xfrm>
            <a:off x="6314221" y="1314327"/>
            <a:ext cx="5109768" cy="4408312"/>
          </a:xfrm>
          <a:prstGeom prst="rect">
            <a:avLst/>
          </a:prstGeom>
        </p:spPr>
        <p:txBody>
          <a:bodyPr>
            <a:normAutofit/>
          </a:bodyPr>
          <a:lstStyle>
            <a:lvl1pPr>
              <a:defRPr lang="en-US" sz="2396" dirty="0">
                <a:solidFill>
                  <a:srgbClr val="454347"/>
                </a:solidFill>
                <a:latin typeface="+mn-lt"/>
              </a:defRPr>
            </a:lvl1pPr>
            <a:lvl2pPr>
              <a:defRPr sz="3194"/>
            </a:lvl2pPr>
            <a:lvl3pPr>
              <a:defRPr sz="2662"/>
            </a:lvl3pPr>
            <a:lvl4pPr>
              <a:defRPr sz="2396"/>
            </a:lvl4pPr>
            <a:lvl5pPr>
              <a:defRPr sz="2396"/>
            </a:lvl5pPr>
            <a:lvl6pPr>
              <a:defRPr sz="2396"/>
            </a:lvl6pPr>
            <a:lvl7pPr>
              <a:defRPr sz="2396"/>
            </a:lvl7pPr>
            <a:lvl8pPr>
              <a:defRPr sz="2396"/>
            </a:lvl8pPr>
            <a:lvl9pPr>
              <a:defRPr sz="2396"/>
            </a:lvl9pPr>
          </a:lstStyle>
          <a:p>
            <a:pPr lvl="0"/>
            <a:r>
              <a:rPr lang="en-US" dirty="0"/>
              <a:t>&lt;Graphics&gt;</a:t>
            </a:r>
          </a:p>
        </p:txBody>
      </p:sp>
      <p:sp>
        <p:nvSpPr>
          <p:cNvPr id="9" name="Title 1"/>
          <p:cNvSpPr>
            <a:spLocks noGrp="1"/>
          </p:cNvSpPr>
          <p:nvPr>
            <p:ph type="title" hasCustomPrompt="1"/>
          </p:nvPr>
        </p:nvSpPr>
        <p:spPr>
          <a:xfrm>
            <a:off x="867600" y="355998"/>
            <a:ext cx="10556389" cy="718667"/>
          </a:xfrm>
          <a:prstGeom prst="rect">
            <a:avLst/>
          </a:prstGeom>
        </p:spPr>
        <p:txBody>
          <a:bodyPr>
            <a:noAutofit/>
          </a:bodyPr>
          <a:lstStyle>
            <a:lvl1pPr>
              <a:lnSpc>
                <a:spcPts val="4392"/>
              </a:lnSpc>
              <a:spcAft>
                <a:spcPts val="1464"/>
              </a:spcAft>
              <a:defRPr b="0" baseline="0">
                <a:solidFill>
                  <a:schemeClr val="tx1"/>
                </a:solidFill>
              </a:defRPr>
            </a:lvl1pPr>
          </a:lstStyle>
          <a:p>
            <a:r>
              <a:rPr lang="en-US" dirty="0"/>
              <a:t>&lt;Heading&gt;</a:t>
            </a:r>
            <a:endParaRPr lang="en-AU" dirty="0"/>
          </a:p>
        </p:txBody>
      </p:sp>
      <p:pic>
        <p:nvPicPr>
          <p:cNvPr id="10" name="Picture 9"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Tree>
    <p:extLst>
      <p:ext uri="{BB962C8B-B14F-4D97-AF65-F5344CB8AC3E}">
        <p14:creationId xmlns:p14="http://schemas.microsoft.com/office/powerpoint/2010/main" val="403424461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800" y="5654898"/>
            <a:ext cx="2017706" cy="720000"/>
          </a:xfrm>
          <a:prstGeom prst="rect">
            <a:avLst/>
          </a:prstGeom>
        </p:spPr>
      </p:pic>
      <p:sp>
        <p:nvSpPr>
          <p:cNvPr id="12" name="Text Placeholder 14"/>
          <p:cNvSpPr>
            <a:spLocks noGrp="1"/>
          </p:cNvSpPr>
          <p:nvPr>
            <p:ph type="body" sz="quarter" idx="13" hasCustomPrompt="1"/>
          </p:nvPr>
        </p:nvSpPr>
        <p:spPr>
          <a:xfrm>
            <a:off x="504885" y="3155270"/>
            <a:ext cx="5234268" cy="249299"/>
          </a:xfrm>
          <a:prstGeom prst="rect">
            <a:avLst/>
          </a:prstGeom>
        </p:spPr>
        <p:txBody>
          <a:bodyPr wrap="square" lIns="0" tIns="0" rIns="0" bIns="0">
            <a:spAutoFit/>
          </a:bodyPr>
          <a:lstStyle>
            <a:lvl1pPr marL="0" indent="0">
              <a:spcBef>
                <a:spcPts val="0"/>
              </a:spcBef>
              <a:buNone/>
              <a:defRPr sz="1800"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dirty="0"/>
              <a:t>Speaker/Business unit name</a:t>
            </a:r>
          </a:p>
        </p:txBody>
      </p:sp>
      <p:sp>
        <p:nvSpPr>
          <p:cNvPr id="13" name="Text Placeholder 18"/>
          <p:cNvSpPr>
            <a:spLocks noGrp="1"/>
          </p:cNvSpPr>
          <p:nvPr>
            <p:ph type="body" sz="quarter" idx="14" hasCustomPrompt="1"/>
          </p:nvPr>
        </p:nvSpPr>
        <p:spPr>
          <a:xfrm>
            <a:off x="504000" y="509055"/>
            <a:ext cx="5236040" cy="249299"/>
          </a:xfrm>
          <a:prstGeom prst="rect">
            <a:avLst/>
          </a:prstGeom>
        </p:spPr>
        <p:txBody>
          <a:bodyPr lIns="0" tIns="0" rIns="0" bIns="0">
            <a:spAutoFit/>
          </a:bodyPr>
          <a:lstStyle>
            <a:lvl1pPr marL="0" indent="0">
              <a:spcBef>
                <a:spcPts val="0"/>
              </a:spcBef>
              <a:buNone/>
              <a:defRPr sz="1800" baseline="0">
                <a:solidFill>
                  <a:schemeClr val="bg1"/>
                </a:solidFill>
                <a:latin typeface="+mn-lt"/>
                <a:ea typeface="Lato Semibold" panose="020F0502020204030203" pitchFamily="34" charset="0"/>
                <a:cs typeface="Lato Semibold" panose="020F0502020204030203" pitchFamily="34" charset="0"/>
              </a:defRPr>
            </a:lvl1pPr>
          </a:lstStyle>
          <a:p>
            <a:pPr lvl="0"/>
            <a:r>
              <a:rPr lang="en-US" dirty="0"/>
              <a:t>Department of &lt;AGENCY NAME&gt;</a:t>
            </a:r>
            <a:endParaRPr lang="en-AU" dirty="0"/>
          </a:p>
        </p:txBody>
      </p:sp>
      <p:sp>
        <p:nvSpPr>
          <p:cNvPr id="14" name="Title 1"/>
          <p:cNvSpPr>
            <a:spLocks noGrp="1"/>
          </p:cNvSpPr>
          <p:nvPr>
            <p:ph type="title" hasCustomPrompt="1"/>
          </p:nvPr>
        </p:nvSpPr>
        <p:spPr>
          <a:xfrm>
            <a:off x="504000" y="1694458"/>
            <a:ext cx="5235153" cy="1322388"/>
          </a:xfrm>
          <a:prstGeom prst="rect">
            <a:avLst/>
          </a:prstGeom>
        </p:spPr>
        <p:txBody>
          <a:bodyPr lIns="0" rIns="0"/>
          <a:lstStyle>
            <a:lvl1pPr>
              <a:defRPr>
                <a:solidFill>
                  <a:schemeClr val="bg1"/>
                </a:solidFill>
              </a:defRPr>
            </a:lvl1pPr>
          </a:lstStyle>
          <a:p>
            <a:r>
              <a:rPr lang="en-US" dirty="0"/>
              <a:t>Presentation title</a:t>
            </a:r>
            <a:endParaRPr lang="en-AU" dirty="0"/>
          </a:p>
        </p:txBody>
      </p:sp>
    </p:spTree>
    <p:extLst>
      <p:ext uri="{BB962C8B-B14F-4D97-AF65-F5344CB8AC3E}">
        <p14:creationId xmlns:p14="http://schemas.microsoft.com/office/powerpoint/2010/main" val="1377459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 name="Picture Placeholder 3"/>
          <p:cNvSpPr>
            <a:spLocks noGrp="1"/>
          </p:cNvSpPr>
          <p:nvPr>
            <p:ph type="pic" sz="quarter" idx="15"/>
          </p:nvPr>
        </p:nvSpPr>
        <p:spPr>
          <a:xfrm>
            <a:off x="6126388" y="0"/>
            <a:ext cx="6122987" cy="6845300"/>
          </a:xfrm>
          <a:prstGeom prst="rect">
            <a:avLst/>
          </a:prstGeom>
          <a:solidFill>
            <a:schemeClr val="bg2"/>
          </a:solidFill>
          <a:ln>
            <a:noFill/>
          </a:ln>
        </p:spPr>
        <p:txBody>
          <a:bodyPr anchor="t"/>
          <a:lstStyle>
            <a:lvl1pPr marL="0" indent="0" algn="ctr">
              <a:lnSpc>
                <a:spcPct val="100000"/>
              </a:lnSpc>
              <a:spcBef>
                <a:spcPts val="2000"/>
              </a:spcBef>
              <a:buNone/>
              <a:defRPr sz="3000" baseline="0">
                <a:solidFill>
                  <a:srgbClr val="454347"/>
                </a:solidFill>
              </a:defRPr>
            </a:lvl1pPr>
          </a:lstStyle>
          <a:p>
            <a:r>
              <a:rPr lang="en-US"/>
              <a:t>Click icon to add picture</a:t>
            </a:r>
            <a:endParaRPr lang="en-AU" dirty="0"/>
          </a:p>
        </p:txBody>
      </p:sp>
      <p:pic>
        <p:nvPicPr>
          <p:cNvPr id="4" name="Picture 3"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9638" y="5654898"/>
            <a:ext cx="2017706" cy="720000"/>
          </a:xfrm>
          <a:prstGeom prst="rect">
            <a:avLst/>
          </a:prstGeom>
        </p:spPr>
      </p:pic>
      <p:sp>
        <p:nvSpPr>
          <p:cNvPr id="5" name="Text Placeholder 14"/>
          <p:cNvSpPr>
            <a:spLocks noGrp="1"/>
          </p:cNvSpPr>
          <p:nvPr>
            <p:ph type="body" sz="quarter" idx="13" hasCustomPrompt="1"/>
          </p:nvPr>
        </p:nvSpPr>
        <p:spPr>
          <a:xfrm>
            <a:off x="504885" y="3155270"/>
            <a:ext cx="5234268" cy="249299"/>
          </a:xfrm>
          <a:prstGeom prst="rect">
            <a:avLst/>
          </a:prstGeom>
        </p:spPr>
        <p:txBody>
          <a:bodyPr wrap="square" lIns="0" tIns="0" rIns="0" bIns="0">
            <a:spAutoFit/>
          </a:bodyPr>
          <a:lstStyle>
            <a:lvl1pPr marL="0" indent="0">
              <a:spcBef>
                <a:spcPts val="0"/>
              </a:spcBef>
              <a:buNone/>
              <a:defRPr sz="1800"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dirty="0"/>
              <a:t>Speaker/Business unit name</a:t>
            </a:r>
          </a:p>
        </p:txBody>
      </p:sp>
      <p:sp>
        <p:nvSpPr>
          <p:cNvPr id="6" name="Text Placeholder 18"/>
          <p:cNvSpPr>
            <a:spLocks noGrp="1"/>
          </p:cNvSpPr>
          <p:nvPr>
            <p:ph type="body" sz="quarter" idx="14" hasCustomPrompt="1"/>
          </p:nvPr>
        </p:nvSpPr>
        <p:spPr>
          <a:xfrm>
            <a:off x="504000" y="509055"/>
            <a:ext cx="5236040" cy="249299"/>
          </a:xfrm>
          <a:prstGeom prst="rect">
            <a:avLst/>
          </a:prstGeom>
        </p:spPr>
        <p:txBody>
          <a:bodyPr lIns="0" tIns="0" rIns="0" bIns="0">
            <a:spAutoFit/>
          </a:bodyPr>
          <a:lstStyle>
            <a:lvl1pPr marL="0" indent="0">
              <a:spcBef>
                <a:spcPts val="0"/>
              </a:spcBef>
              <a:buNone/>
              <a:defRPr sz="1800" baseline="0">
                <a:solidFill>
                  <a:schemeClr val="bg1"/>
                </a:solidFill>
                <a:latin typeface="+mn-lt"/>
                <a:ea typeface="Lato Semibold" panose="020F0502020204030203" pitchFamily="34" charset="0"/>
                <a:cs typeface="Lato Semibold" panose="020F0502020204030203" pitchFamily="34" charset="0"/>
              </a:defRPr>
            </a:lvl1pPr>
          </a:lstStyle>
          <a:p>
            <a:pPr lvl="0"/>
            <a:r>
              <a:rPr lang="en-US" dirty="0"/>
              <a:t>Department of &lt;AGENCY NAME&gt;</a:t>
            </a:r>
            <a:endParaRPr lang="en-AU" dirty="0"/>
          </a:p>
        </p:txBody>
      </p:sp>
      <p:sp>
        <p:nvSpPr>
          <p:cNvPr id="7" name="Title 1"/>
          <p:cNvSpPr>
            <a:spLocks noGrp="1"/>
          </p:cNvSpPr>
          <p:nvPr>
            <p:ph type="title" hasCustomPrompt="1"/>
          </p:nvPr>
        </p:nvSpPr>
        <p:spPr>
          <a:xfrm>
            <a:off x="504000" y="1694458"/>
            <a:ext cx="5235153" cy="1322388"/>
          </a:xfrm>
          <a:prstGeom prst="rect">
            <a:avLst/>
          </a:prstGeom>
        </p:spPr>
        <p:txBody>
          <a:bodyPr lIns="0" rIns="0"/>
          <a:lstStyle>
            <a:lvl1pPr>
              <a:defRPr>
                <a:solidFill>
                  <a:schemeClr val="bg1"/>
                </a:solidFill>
              </a:defRPr>
            </a:lvl1pPr>
          </a:lstStyle>
          <a:p>
            <a:r>
              <a:rPr lang="en-US" dirty="0"/>
              <a:t>Presentation title</a:t>
            </a:r>
            <a:endParaRPr lang="en-AU" dirty="0"/>
          </a:p>
        </p:txBody>
      </p:sp>
    </p:spTree>
    <p:extLst>
      <p:ext uri="{BB962C8B-B14F-4D97-AF65-F5344CB8AC3E}">
        <p14:creationId xmlns:p14="http://schemas.microsoft.com/office/powerpoint/2010/main" val="3349422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Arafura Blue - 1 placeholder">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67600" y="355998"/>
            <a:ext cx="10508768" cy="718667"/>
          </a:xfrm>
          <a:prstGeom prst="rect">
            <a:avLst/>
          </a:prstGeom>
        </p:spPr>
        <p:txBody>
          <a:bodyPr>
            <a:noAutofit/>
          </a:bodyPr>
          <a:lstStyle>
            <a:lvl1pPr>
              <a:lnSpc>
                <a:spcPts val="4392"/>
              </a:lnSpc>
              <a:spcAft>
                <a:spcPts val="1464"/>
              </a:spcAft>
              <a:defRPr b="0" baseline="0">
                <a:solidFill>
                  <a:srgbClr val="1F1F5F"/>
                </a:solidFill>
              </a:defRPr>
            </a:lvl1pPr>
          </a:lstStyle>
          <a:p>
            <a:r>
              <a:rPr lang="en-US" dirty="0"/>
              <a:t>&lt;Heading&gt;</a:t>
            </a:r>
            <a:endParaRPr lang="en-AU" dirty="0"/>
          </a:p>
        </p:txBody>
      </p:sp>
      <p:sp>
        <p:nvSpPr>
          <p:cNvPr id="4" name="Content Placeholder 2"/>
          <p:cNvSpPr>
            <a:spLocks noGrp="1"/>
          </p:cNvSpPr>
          <p:nvPr>
            <p:ph idx="1"/>
          </p:nvPr>
        </p:nvSpPr>
        <p:spPr>
          <a:xfrm>
            <a:off x="867600" y="1314327"/>
            <a:ext cx="10508768" cy="4408312"/>
          </a:xfrm>
          <a:prstGeom prst="rect">
            <a:avLst/>
          </a:prstGeom>
        </p:spPr>
        <p:txBody>
          <a:bodyPr tIns="0">
            <a:normAutofit/>
          </a:bodyPr>
          <a:lstStyle>
            <a:lvl1pPr marL="0" indent="0">
              <a:lnSpc>
                <a:spcPts val="2662"/>
              </a:lnSpc>
              <a:spcBef>
                <a:spcPts val="0"/>
              </a:spcBef>
              <a:buFont typeface="Arial" panose="020B0604020202020204" pitchFamily="34" charset="0"/>
              <a:buNone/>
              <a:defRPr sz="2396">
                <a:solidFill>
                  <a:srgbClr val="454347"/>
                </a:solidFill>
                <a:latin typeface="+mn-lt"/>
                <a:ea typeface="Lato Light" panose="020F0502020204030203" pitchFamily="34" charset="0"/>
                <a:cs typeface="Lato Light" panose="020F0502020204030203" pitchFamily="34" charset="0"/>
              </a:defRPr>
            </a:lvl1pPr>
            <a:lvl2pPr marL="951387" indent="-342900">
              <a:buFont typeface="Arial" panose="020B0604020202020204" pitchFamily="34" charset="0"/>
              <a:buChar char="•"/>
              <a:defRPr/>
            </a:lvl2pPr>
            <a:lvl3pPr marL="1559875" indent="-342900">
              <a:buFont typeface="Arial" panose="020B0604020202020204" pitchFamily="34" charset="0"/>
              <a:buChar char="•"/>
              <a:defRPr>
                <a:solidFill>
                  <a:srgbClr val="454347"/>
                </a:solidFill>
              </a:defRPr>
            </a:lvl3pPr>
            <a:lvl4pPr marL="2111212" indent="-285750">
              <a:buFont typeface="Arial" panose="020B0604020202020204" pitchFamily="34" charset="0"/>
              <a:buChar char="•"/>
              <a:defRPr/>
            </a:lvl4pPr>
            <a:lvl5pPr marL="2719700" indent="-285750">
              <a:buFont typeface="Arial" panose="020B0604020202020204" pitchFamily="34" charset="0"/>
              <a:buChar char="•"/>
              <a:defRPr>
                <a:solidFill>
                  <a:srgbClr val="45434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5" name="Straight Connector 4"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Tree>
    <p:extLst>
      <p:ext uri="{BB962C8B-B14F-4D97-AF65-F5344CB8AC3E}">
        <p14:creationId xmlns:p14="http://schemas.microsoft.com/office/powerpoint/2010/main" val="426214648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ral Pink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chemeClr val="accent1"/>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3744580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Coral Pink - Section title">
    <p:bg>
      <p:bgPr>
        <a:solidFill>
          <a:schemeClr val="accent1"/>
        </a:solidFill>
        <a:effectLst/>
      </p:bgPr>
    </p:bg>
    <p:spTree>
      <p:nvGrpSpPr>
        <p:cNvPr id="1" name=""/>
        <p:cNvGrpSpPr/>
        <p:nvPr/>
      </p:nvGrpSpPr>
      <p:grpSpPr>
        <a:xfrm>
          <a:off x="0" y="0"/>
          <a:ext cx="0" cy="0"/>
          <a:chOff x="0" y="0"/>
          <a:chExt cx="0" cy="0"/>
        </a:xfrm>
      </p:grpSpPr>
      <p:sp>
        <p:nvSpPr>
          <p:cNvPr id="8" name="Rectangle 7"/>
          <p:cNvSpPr>
            <a:spLocks noChangeAspect="1"/>
          </p:cNvSpPr>
          <p:nvPr userDrawn="1"/>
        </p:nvSpPr>
        <p:spPr>
          <a:xfrm>
            <a:off x="-8136184" y="-1977950"/>
            <a:ext cx="15517696" cy="1551769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a:t>Section 1 heading</a:t>
            </a:r>
            <a:br>
              <a:rPr lang="en-US" dirty="0"/>
            </a:br>
            <a:r>
              <a:rPr lang="en-US" dirty="0"/>
              <a:t>second line</a:t>
            </a:r>
            <a:endParaRPr lang="en-AU" dirty="0"/>
          </a:p>
        </p:txBody>
      </p:sp>
      <p:sp>
        <p:nvSpPr>
          <p:cNvPr id="9" name="Text Placeholder 2"/>
          <p:cNvSpPr>
            <a:spLocks noGrp="1"/>
          </p:cNvSpPr>
          <p:nvPr>
            <p:ph type="body" sz="quarter" idx="11" hasCustomPrompt="1"/>
          </p:nvPr>
        </p:nvSpPr>
        <p:spPr>
          <a:xfrm>
            <a:off x="10144538" y="3463300"/>
            <a:ext cx="1785745" cy="3323987"/>
          </a:xfrm>
        </p:spPr>
        <p:txBody>
          <a:bodyPr wrap="none" lIns="0" tIns="0" rIns="0" bIns="0" anchor="ctr">
            <a:spAutoFit/>
          </a:bodyPr>
          <a:lstStyle>
            <a:lvl1pPr marL="0" indent="0" algn="ctr">
              <a:spcBef>
                <a:spcPts val="0"/>
              </a:spcBef>
              <a:buNone/>
              <a:defRPr sz="24000">
                <a:solidFill>
                  <a:schemeClr val="bg1"/>
                </a:solidFill>
                <a:latin typeface="+mj-lt"/>
              </a:defRPr>
            </a:lvl1pPr>
          </a:lstStyle>
          <a:p>
            <a:pPr lvl="0"/>
            <a:r>
              <a:rPr lang="en-AU" dirty="0"/>
              <a:t>1</a:t>
            </a:r>
          </a:p>
        </p:txBody>
      </p:sp>
    </p:spTree>
    <p:extLst>
      <p:ext uri="{BB962C8B-B14F-4D97-AF65-F5344CB8AC3E}">
        <p14:creationId xmlns:p14="http://schemas.microsoft.com/office/powerpoint/2010/main" val="1268294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ral Pink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1"/>
                </a:solidFill>
              </a:defRPr>
            </a:lvl1pPr>
          </a:lstStyle>
          <a:p>
            <a:r>
              <a:rPr lang="en-US" dirty="0"/>
              <a:t>&lt;Heading&gt;</a:t>
            </a:r>
            <a:endParaRPr lang="en-AU" dirty="0"/>
          </a:p>
        </p:txBody>
      </p:sp>
    </p:spTree>
    <p:extLst>
      <p:ext uri="{BB962C8B-B14F-4D97-AF65-F5344CB8AC3E}">
        <p14:creationId xmlns:p14="http://schemas.microsoft.com/office/powerpoint/2010/main" val="127682827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ky Blue - Section title">
    <p:bg>
      <p:bgPr>
        <a:solidFill>
          <a:schemeClr val="accent2"/>
        </a:solidFill>
        <a:effectLst/>
      </p:bgPr>
    </p:bg>
    <p:spTree>
      <p:nvGrpSpPr>
        <p:cNvPr id="1" name=""/>
        <p:cNvGrpSpPr/>
        <p:nvPr/>
      </p:nvGrpSpPr>
      <p:grpSpPr>
        <a:xfrm>
          <a:off x="0" y="0"/>
          <a:ext cx="0" cy="0"/>
          <a:chOff x="0" y="0"/>
          <a:chExt cx="0" cy="0"/>
        </a:xfrm>
      </p:grpSpPr>
      <p:sp>
        <p:nvSpPr>
          <p:cNvPr id="12" name="Rectangle 11"/>
          <p:cNvSpPr>
            <a:spLocks noChangeAspect="1"/>
          </p:cNvSpPr>
          <p:nvPr userDrawn="1"/>
        </p:nvSpPr>
        <p:spPr>
          <a:xfrm>
            <a:off x="-8102424" y="-1981620"/>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3" name="object 9"/>
          <p:cNvSpPr txBox="1">
            <a:spLocks noGrp="1"/>
          </p:cNvSpPr>
          <p:nvPr>
            <p:ph type="title" hasCustomPrompt="1"/>
          </p:nvPr>
        </p:nvSpPr>
        <p:spPr>
          <a:xfrm>
            <a:off x="489261" y="1727926"/>
            <a:ext cx="3217474" cy="1002130"/>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spc="5" dirty="0"/>
              <a:t>Section </a:t>
            </a:r>
            <a:r>
              <a:rPr lang="en-AU" spc="5" dirty="0"/>
              <a:t>2</a:t>
            </a:r>
            <a:r>
              <a:rPr spc="-90" dirty="0"/>
              <a:t> </a:t>
            </a:r>
            <a:r>
              <a:rPr dirty="0"/>
              <a:t>heading</a:t>
            </a:r>
          </a:p>
          <a:p>
            <a:pPr marL="12700">
              <a:lnSpc>
                <a:spcPts val="3760"/>
              </a:lnSpc>
            </a:pPr>
            <a:r>
              <a:rPr spc="-10" dirty="0"/>
              <a:t>second </a:t>
            </a:r>
            <a:r>
              <a:rPr spc="-5" dirty="0"/>
              <a:t>line</a:t>
            </a:r>
          </a:p>
        </p:txBody>
      </p:sp>
      <p:sp>
        <p:nvSpPr>
          <p:cNvPr id="14"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2</a:t>
            </a:r>
          </a:p>
        </p:txBody>
      </p:sp>
    </p:spTree>
    <p:extLst>
      <p:ext uri="{BB962C8B-B14F-4D97-AF65-F5344CB8AC3E}">
        <p14:creationId xmlns:p14="http://schemas.microsoft.com/office/powerpoint/2010/main" val="3645493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y Blue - Section title with image">
    <p:bg>
      <p:bgPr>
        <a:solidFill>
          <a:schemeClr val="accent2"/>
        </a:solidFill>
        <a:effectLst/>
      </p:bgPr>
    </p:bg>
    <p:spTree>
      <p:nvGrpSpPr>
        <p:cNvPr id="1" name=""/>
        <p:cNvGrpSpPr/>
        <p:nvPr/>
      </p:nvGrpSpPr>
      <p:grpSpPr>
        <a:xfrm>
          <a:off x="0" y="0"/>
          <a:ext cx="0" cy="0"/>
          <a:chOff x="0" y="0"/>
          <a:chExt cx="0" cy="0"/>
        </a:xfrm>
      </p:grpSpPr>
      <p:sp>
        <p:nvSpPr>
          <p:cNvPr id="14" name="Rectangle 13"/>
          <p:cNvSpPr>
            <a:spLocks noChangeAspect="1"/>
          </p:cNvSpPr>
          <p:nvPr userDrawn="1"/>
        </p:nvSpPr>
        <p:spPr>
          <a:xfrm>
            <a:off x="-4402529" y="-2638441"/>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2</a:t>
            </a:r>
            <a:r>
              <a:rPr lang="en-US" spc="-90" dirty="0"/>
              <a:t> </a:t>
            </a:r>
            <a:r>
              <a:rPr lang="en-US" dirty="0"/>
              <a:t>heading</a:t>
            </a:r>
            <a:br>
              <a:rPr lang="en-US" dirty="0"/>
            </a:br>
            <a:r>
              <a:rPr lang="en-US" spc="-10" dirty="0"/>
              <a:t>second </a:t>
            </a:r>
            <a:r>
              <a:rPr lang="en-US" spc="-5" dirty="0"/>
              <a:t>line</a:t>
            </a:r>
            <a:endParaRPr spc="-5" dirty="0"/>
          </a:p>
        </p:txBody>
      </p:sp>
      <p:sp>
        <p:nvSpPr>
          <p:cNvPr id="15"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2</a:t>
            </a:r>
          </a:p>
        </p:txBody>
      </p:sp>
      <p:sp>
        <p:nvSpPr>
          <p:cNvPr id="18" name="Picture Placeholder 2" descr="Decorative"/>
          <p:cNvSpPr>
            <a:spLocks noGrp="1"/>
          </p:cNvSpPr>
          <p:nvPr>
            <p:ph type="pic" sz="quarter" idx="12"/>
          </p:nvPr>
        </p:nvSpPr>
        <p:spPr>
          <a:xfrm>
            <a:off x="1" y="0"/>
            <a:ext cx="3324660" cy="6858000"/>
          </a:xfrm>
          <a:solidFill>
            <a:schemeClr val="bg2"/>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Tree>
    <p:extLst>
      <p:ext uri="{BB962C8B-B14F-4D97-AF65-F5344CB8AC3E}">
        <p14:creationId xmlns:p14="http://schemas.microsoft.com/office/powerpoint/2010/main" val="326974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ky Blu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sz="4382" b="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196185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ky Blu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2"/>
                </a:solidFill>
              </a:defRPr>
            </a:lvl1pPr>
          </a:lstStyle>
          <a:p>
            <a:r>
              <a:rPr lang="en-US" dirty="0"/>
              <a:t>&lt;Heading&gt;</a:t>
            </a:r>
            <a:endParaRPr lang="en-AU" dirty="0"/>
          </a:p>
        </p:txBody>
      </p:sp>
    </p:spTree>
    <p:extLst>
      <p:ext uri="{BB962C8B-B14F-4D97-AF65-F5344CB8AC3E}">
        <p14:creationId xmlns:p14="http://schemas.microsoft.com/office/powerpoint/2010/main" val="78382851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al Blue - Section title">
    <p:bg>
      <p:bgPr>
        <a:solidFill>
          <a:schemeClr val="accent3"/>
        </a:solidFill>
        <a:effectLst/>
      </p:bgPr>
    </p:bg>
    <p:spTree>
      <p:nvGrpSpPr>
        <p:cNvPr id="1" name=""/>
        <p:cNvGrpSpPr/>
        <p:nvPr/>
      </p:nvGrpSpPr>
      <p:grpSpPr>
        <a:xfrm>
          <a:off x="0" y="0"/>
          <a:ext cx="0" cy="0"/>
          <a:chOff x="0" y="0"/>
          <a:chExt cx="0" cy="0"/>
        </a:xfrm>
      </p:grpSpPr>
      <p:sp>
        <p:nvSpPr>
          <p:cNvPr id="12" name="Rectangle 11"/>
          <p:cNvSpPr>
            <a:spLocks noChangeAspect="1"/>
          </p:cNvSpPr>
          <p:nvPr userDrawn="1"/>
        </p:nvSpPr>
        <p:spPr>
          <a:xfrm>
            <a:off x="-8102424" y="-1981620"/>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3" name="object 9"/>
          <p:cNvSpPr txBox="1">
            <a:spLocks noGrp="1"/>
          </p:cNvSpPr>
          <p:nvPr>
            <p:ph type="title" hasCustomPrompt="1"/>
          </p:nvPr>
        </p:nvSpPr>
        <p:spPr>
          <a:xfrm>
            <a:off x="489261" y="1727926"/>
            <a:ext cx="3217474" cy="1002130"/>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spc="5" dirty="0"/>
              <a:t>Section </a:t>
            </a:r>
            <a:r>
              <a:rPr lang="en-AU" dirty="0"/>
              <a:t>3</a:t>
            </a:r>
            <a:r>
              <a:rPr spc="-90" dirty="0"/>
              <a:t> </a:t>
            </a:r>
            <a:r>
              <a:rPr dirty="0"/>
              <a:t>heading</a:t>
            </a:r>
          </a:p>
          <a:p>
            <a:pPr marL="12700">
              <a:lnSpc>
                <a:spcPts val="3760"/>
              </a:lnSpc>
            </a:pPr>
            <a:r>
              <a:rPr spc="-10" dirty="0"/>
              <a:t>second </a:t>
            </a:r>
            <a:r>
              <a:rPr spc="-5" dirty="0"/>
              <a:t>line</a:t>
            </a:r>
          </a:p>
        </p:txBody>
      </p:sp>
      <p:sp>
        <p:nvSpPr>
          <p:cNvPr id="14"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3</a:t>
            </a:r>
          </a:p>
        </p:txBody>
      </p:sp>
    </p:spTree>
    <p:extLst>
      <p:ext uri="{BB962C8B-B14F-4D97-AF65-F5344CB8AC3E}">
        <p14:creationId xmlns:p14="http://schemas.microsoft.com/office/powerpoint/2010/main" val="3716784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&lt;Heading&gt;</a:t>
            </a:r>
            <a:endParaRPr lang="en-AU" dirty="0"/>
          </a:p>
        </p:txBody>
      </p:sp>
      <p:sp>
        <p:nvSpPr>
          <p:cNvPr id="3" name="Text Placeholder 2"/>
          <p:cNvSpPr>
            <a:spLocks noGrp="1"/>
          </p:cNvSpPr>
          <p:nvPr>
            <p:ph type="body" idx="1"/>
          </p:nvPr>
        </p:nvSpPr>
        <p:spPr>
          <a:xfrm>
            <a:off x="838200" y="1825625"/>
            <a:ext cx="10515600" cy="397279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7" name="Straight Connector 6"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descr="Northern Territory Government"/>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Tree>
    <p:extLst>
      <p:ext uri="{BB962C8B-B14F-4D97-AF65-F5344CB8AC3E}">
        <p14:creationId xmlns:p14="http://schemas.microsoft.com/office/powerpoint/2010/main" val="7037705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49" r:id="rId27"/>
    <p:sldLayoutId id="2147483650" r:id="rId28"/>
    <p:sldLayoutId id="2147483692" r:id="rId29"/>
    <p:sldLayoutId id="2147483693" r:id="rId3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5434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5434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543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6B_AF2C2D1A.xm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hyperlink" Target="https://creativecommons.org/licenses/by-sa/3.0/" TargetMode="External"/><Relationship Id="rId4" Type="http://schemas.openxmlformats.org/officeDocument/2006/relationships/hyperlink" Target="http://wikitravel.org/en/Barkly_Tablelan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2.jpeg"/><Relationship Id="rId18" Type="http://schemas.openxmlformats.org/officeDocument/2006/relationships/image" Target="../media/image35.png"/><Relationship Id="rId26" Type="http://schemas.openxmlformats.org/officeDocument/2006/relationships/hyperlink" Target="https://www.iamdecals.com/catalog/icon/waste-container" TargetMode="External"/><Relationship Id="rId3" Type="http://schemas.microsoft.com/office/2014/relationships/chartEx" Target="../charts/chartEx1.xml"/><Relationship Id="rId21" Type="http://schemas.openxmlformats.org/officeDocument/2006/relationships/image" Target="../media/image37.jpeg"/><Relationship Id="rId7" Type="http://schemas.openxmlformats.org/officeDocument/2006/relationships/image" Target="../media/image28.png"/><Relationship Id="rId12" Type="http://schemas.openxmlformats.org/officeDocument/2006/relationships/hyperlink" Target="http://www.groundreport.com/easy-guide-filing-income-tax-return/" TargetMode="External"/><Relationship Id="rId17" Type="http://schemas.openxmlformats.org/officeDocument/2006/relationships/hyperlink" Target="https://pixabay.com/en/home-icon-svg-vector-button-2741413/" TargetMode="External"/><Relationship Id="rId25" Type="http://schemas.openxmlformats.org/officeDocument/2006/relationships/image" Target="../media/image39.png"/><Relationship Id="rId2" Type="http://schemas.openxmlformats.org/officeDocument/2006/relationships/notesSlide" Target="../notesSlides/notesSlide17.xml"/><Relationship Id="rId16" Type="http://schemas.openxmlformats.org/officeDocument/2006/relationships/image" Target="../media/image34.png"/><Relationship Id="rId20" Type="http://schemas.openxmlformats.org/officeDocument/2006/relationships/hyperlink" Target="https://svgsilh.com/2196f3/image/2323757.html" TargetMode="External"/><Relationship Id="rId1" Type="http://schemas.openxmlformats.org/officeDocument/2006/relationships/slideLayout" Target="../slideLayouts/slideLayout25.xml"/><Relationship Id="rId6" Type="http://schemas.openxmlformats.org/officeDocument/2006/relationships/image" Target="../media/image27.svg"/><Relationship Id="rId11" Type="http://schemas.openxmlformats.org/officeDocument/2006/relationships/image" Target="../media/image31.jpeg"/><Relationship Id="rId24" Type="http://schemas.openxmlformats.org/officeDocument/2006/relationships/hyperlink" Target="https://game-icons.net/1x1/delapouite/receive-money.html" TargetMode="External"/><Relationship Id="rId5" Type="http://schemas.openxmlformats.org/officeDocument/2006/relationships/image" Target="../media/image26.png"/><Relationship Id="rId15" Type="http://schemas.openxmlformats.org/officeDocument/2006/relationships/image" Target="../media/image33.png"/><Relationship Id="rId23" Type="http://schemas.openxmlformats.org/officeDocument/2006/relationships/image" Target="../media/image38.png"/><Relationship Id="rId28" Type="http://schemas.openxmlformats.org/officeDocument/2006/relationships/hyperlink" Target="https://game-icons.net/1x1/delapouite/pay-money.html" TargetMode="External"/><Relationship Id="rId10" Type="http://schemas.openxmlformats.org/officeDocument/2006/relationships/hyperlink" Target="https://thevirtualassist.net/how-to-apply-gst-number-online-download-certi/" TargetMode="External"/><Relationship Id="rId19" Type="http://schemas.openxmlformats.org/officeDocument/2006/relationships/image" Target="../media/image36.svg"/><Relationship Id="rId4" Type="http://schemas.openxmlformats.org/officeDocument/2006/relationships/image" Target="../media/image270.png"/><Relationship Id="rId9" Type="http://schemas.openxmlformats.org/officeDocument/2006/relationships/image" Target="../media/image30.jpeg"/><Relationship Id="rId14" Type="http://schemas.openxmlformats.org/officeDocument/2006/relationships/hyperlink" Target="https://theconversation.com/want-worker-wages-to-rise-end-the-corporate-income-tax-39287" TargetMode="External"/><Relationship Id="rId22" Type="http://schemas.openxmlformats.org/officeDocument/2006/relationships/hyperlink" Target="http://giuricivile.it/cessione-crediti-da-lavoro/" TargetMode="External"/><Relationship Id="rId27"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Z292t18D8Uc"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397FE6-E67B-4089-ACC2-E35835CF2BBE}"/>
              </a:ext>
            </a:extLst>
          </p:cNvPr>
          <p:cNvSpPr/>
          <p:nvPr/>
        </p:nvSpPr>
        <p:spPr>
          <a:xfrm>
            <a:off x="0" y="-44335"/>
            <a:ext cx="12192000" cy="6910663"/>
          </a:xfrm>
          <a:prstGeom prst="rect">
            <a:avLst/>
          </a:prstGeom>
          <a:gradFill flip="none" rotWithShape="1">
            <a:gsLst>
              <a:gs pos="0">
                <a:schemeClr val="accent2"/>
              </a:gs>
              <a:gs pos="50000">
                <a:srgbClr val="50C1FA">
                  <a:shade val="67500"/>
                  <a:satMod val="115000"/>
                </a:srgbClr>
              </a:gs>
              <a:gs pos="100000">
                <a:srgbClr val="50C1FA">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itle 6">
            <a:extLst>
              <a:ext uri="{FF2B5EF4-FFF2-40B4-BE49-F238E27FC236}">
                <a16:creationId xmlns:a16="http://schemas.microsoft.com/office/drawing/2014/main" id="{17810A4D-D041-49F5-A0F8-0A5B8F0AF100}"/>
              </a:ext>
            </a:extLst>
          </p:cNvPr>
          <p:cNvSpPr>
            <a:spLocks noGrp="1"/>
          </p:cNvSpPr>
          <p:nvPr>
            <p:ph type="title"/>
          </p:nvPr>
        </p:nvSpPr>
        <p:spPr>
          <a:xfrm>
            <a:off x="598516" y="1809758"/>
            <a:ext cx="7624156" cy="1958678"/>
          </a:xfrm>
        </p:spPr>
        <p:txBody>
          <a:bodyPr>
            <a:normAutofit/>
          </a:bodyPr>
          <a:lstStyle/>
          <a:p>
            <a:r>
              <a:rPr lang="en-AU" sz="5400" dirty="0"/>
              <a:t>Understanding Local Government</a:t>
            </a:r>
          </a:p>
        </p:txBody>
      </p:sp>
      <p:sp>
        <p:nvSpPr>
          <p:cNvPr id="9" name="Rectangle 8">
            <a:extLst>
              <a:ext uri="{FF2B5EF4-FFF2-40B4-BE49-F238E27FC236}">
                <a16:creationId xmlns:a16="http://schemas.microsoft.com/office/drawing/2014/main" id="{6EE1FD43-8B61-4971-B058-40FE0DD3F388}"/>
              </a:ext>
            </a:extLst>
          </p:cNvPr>
          <p:cNvSpPr/>
          <p:nvPr/>
        </p:nvSpPr>
        <p:spPr>
          <a:xfrm>
            <a:off x="0" y="5469775"/>
            <a:ext cx="12192000" cy="13965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descr="A picture containing text, weapon&#10;&#10;Description automatically generated">
            <a:extLst>
              <a:ext uri="{FF2B5EF4-FFF2-40B4-BE49-F238E27FC236}">
                <a16:creationId xmlns:a16="http://schemas.microsoft.com/office/drawing/2014/main" id="{9C13D26A-82B1-405B-B781-77F5C0A76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4465" y="5764253"/>
            <a:ext cx="2278927" cy="813281"/>
          </a:xfrm>
          <a:prstGeom prst="rect">
            <a:avLst/>
          </a:prstGeom>
        </p:spPr>
      </p:pic>
      <p:pic>
        <p:nvPicPr>
          <p:cNvPr id="14" name="Picture 13" descr="A picture containing text, toy, vector graphics&#10;&#10;Description automatically generated">
            <a:extLst>
              <a:ext uri="{FF2B5EF4-FFF2-40B4-BE49-F238E27FC236}">
                <a16:creationId xmlns:a16="http://schemas.microsoft.com/office/drawing/2014/main" id="{C5FFE878-42C7-4DAA-9FAF-A25E7DBE6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3049" y="687099"/>
            <a:ext cx="8502533" cy="4782675"/>
          </a:xfrm>
          <a:prstGeom prst="rect">
            <a:avLst/>
          </a:prstGeom>
        </p:spPr>
      </p:pic>
      <p:sp>
        <p:nvSpPr>
          <p:cNvPr id="15" name="TextBox 14">
            <a:extLst>
              <a:ext uri="{FF2B5EF4-FFF2-40B4-BE49-F238E27FC236}">
                <a16:creationId xmlns:a16="http://schemas.microsoft.com/office/drawing/2014/main" id="{F431D133-5F9B-4C85-A6A4-A9F809CCB9B8}"/>
              </a:ext>
            </a:extLst>
          </p:cNvPr>
          <p:cNvSpPr txBox="1"/>
          <p:nvPr/>
        </p:nvSpPr>
        <p:spPr>
          <a:xfrm>
            <a:off x="681644" y="360218"/>
            <a:ext cx="8502532" cy="369332"/>
          </a:xfrm>
          <a:prstGeom prst="rect">
            <a:avLst/>
          </a:prstGeom>
          <a:noFill/>
        </p:spPr>
        <p:txBody>
          <a:bodyPr wrap="square" rtlCol="0">
            <a:spAutoFit/>
          </a:bodyPr>
          <a:lstStyle/>
          <a:p>
            <a:r>
              <a:rPr lang="en-AU" dirty="0">
                <a:solidFill>
                  <a:schemeClr val="bg1"/>
                </a:solidFill>
              </a:rPr>
              <a:t>DEPARTMENT OF Housing, Local Government and Community Development</a:t>
            </a:r>
          </a:p>
        </p:txBody>
      </p:sp>
    </p:spTree>
    <p:extLst>
      <p:ext uri="{BB962C8B-B14F-4D97-AF65-F5344CB8AC3E}">
        <p14:creationId xmlns:p14="http://schemas.microsoft.com/office/powerpoint/2010/main" val="1923141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600" y="321733"/>
            <a:ext cx="10634590" cy="6118823"/>
          </a:xfrm>
        </p:spPr>
        <p:txBody>
          <a:bodyPr>
            <a:normAutofit/>
          </a:bodyPr>
          <a:lstStyle/>
          <a:p>
            <a:r>
              <a:rPr lang="en-AU" sz="3200" b="1" dirty="0">
                <a:solidFill>
                  <a:schemeClr val="accent2"/>
                </a:solidFill>
                <a:latin typeface="+mj-lt"/>
              </a:rPr>
              <a:t>The NT Government is responsible for:</a:t>
            </a:r>
          </a:p>
          <a:p>
            <a:pPr>
              <a:spcAft>
                <a:spcPts val="1200"/>
              </a:spcAft>
            </a:pPr>
            <a:endParaRPr lang="en-AU" sz="2400" dirty="0"/>
          </a:p>
          <a:p>
            <a:pPr>
              <a:spcAft>
                <a:spcPts val="1200"/>
              </a:spcAft>
            </a:pPr>
            <a:endParaRPr lang="en-AU" sz="2400" dirty="0"/>
          </a:p>
          <a:p>
            <a:pPr>
              <a:spcAft>
                <a:spcPts val="1200"/>
              </a:spcAft>
            </a:pPr>
            <a:endParaRPr lang="en-AU" sz="2400" dirty="0"/>
          </a:p>
          <a:p>
            <a:pPr>
              <a:spcAft>
                <a:spcPts val="1200"/>
              </a:spcAft>
            </a:pPr>
            <a:endParaRPr lang="en-AU" sz="2400" dirty="0"/>
          </a:p>
          <a:p>
            <a:pPr>
              <a:spcAft>
                <a:spcPts val="1200"/>
              </a:spcAft>
            </a:pPr>
            <a:endParaRPr lang="en-AU" sz="2400" dirty="0"/>
          </a:p>
          <a:p>
            <a:pPr>
              <a:spcAft>
                <a:spcPts val="1200"/>
              </a:spcAft>
            </a:pPr>
            <a:endParaRPr lang="en-AU" sz="2400" dirty="0"/>
          </a:p>
          <a:p>
            <a:pPr>
              <a:spcAft>
                <a:spcPts val="1200"/>
              </a:spcAft>
            </a:pPr>
            <a:endParaRPr lang="en-AU" sz="2400" dirty="0"/>
          </a:p>
          <a:p>
            <a:pPr>
              <a:spcAft>
                <a:spcPts val="1200"/>
              </a:spcAft>
            </a:pPr>
            <a:endParaRPr lang="en-AU" sz="2400" dirty="0"/>
          </a:p>
          <a:p>
            <a:r>
              <a:rPr lang="en-AU" sz="2000" dirty="0"/>
              <a:t>The NT Government is not a State Government but has similar powers and responsibilities. </a:t>
            </a:r>
          </a:p>
          <a:p>
            <a:br>
              <a:rPr lang="en-AU" sz="2000" dirty="0"/>
            </a:br>
            <a:r>
              <a:rPr lang="en-AU" sz="2000" dirty="0"/>
              <a:t>The role of the NT is set out in the </a:t>
            </a:r>
            <a:r>
              <a:rPr lang="en-AU" sz="2000" i="1" dirty="0"/>
              <a:t>Northern Territory (Self-Government) Act 1978 </a:t>
            </a:r>
            <a:r>
              <a:rPr lang="en-AU" sz="2000" dirty="0"/>
              <a:t>(</a:t>
            </a:r>
            <a:r>
              <a:rPr lang="en-AU" sz="2000" dirty="0" err="1"/>
              <a:t>Cth</a:t>
            </a:r>
            <a:r>
              <a:rPr lang="en-AU" sz="2000" dirty="0"/>
              <a:t>). </a:t>
            </a:r>
          </a:p>
          <a:p>
            <a:endParaRPr lang="en-AU" sz="24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898" t="8140" r="71806" b="67579"/>
          <a:stretch/>
        </p:blipFill>
        <p:spPr>
          <a:xfrm>
            <a:off x="885794" y="1093624"/>
            <a:ext cx="1429990" cy="1366785"/>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7842" t="3088" r="39451" b="66597"/>
          <a:stretch/>
        </p:blipFill>
        <p:spPr>
          <a:xfrm>
            <a:off x="2045263" y="2798142"/>
            <a:ext cx="1462936" cy="163727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0434" t="4365" r="6270" b="65614"/>
          <a:stretch/>
        </p:blipFill>
        <p:spPr>
          <a:xfrm>
            <a:off x="3886141" y="1143101"/>
            <a:ext cx="1532050" cy="1655041"/>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076" t="36351" r="66276" b="34176"/>
          <a:stretch/>
        </p:blipFill>
        <p:spPr>
          <a:xfrm>
            <a:off x="5234122" y="2803407"/>
            <a:ext cx="1694182" cy="1632011"/>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0668" t="36351" r="12154" b="35159"/>
          <a:stretch/>
        </p:blipFill>
        <p:spPr>
          <a:xfrm>
            <a:off x="7167167" y="1093624"/>
            <a:ext cx="1802853" cy="1584325"/>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2547" t="70456" r="21096" b="2315"/>
          <a:stretch/>
        </p:blipFill>
        <p:spPr>
          <a:xfrm>
            <a:off x="8068593" y="2854337"/>
            <a:ext cx="3903806" cy="1581081"/>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53491" t="68772" r="4742" b="14807"/>
          <a:stretch/>
        </p:blipFill>
        <p:spPr>
          <a:xfrm rot="1255807">
            <a:off x="1386092" y="2728130"/>
            <a:ext cx="765871" cy="252414"/>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53491" t="68772" r="4742" b="14807"/>
          <a:stretch/>
        </p:blipFill>
        <p:spPr>
          <a:xfrm rot="19258423">
            <a:off x="3416865" y="2958100"/>
            <a:ext cx="765871" cy="252414"/>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53491" t="68772" r="4742" b="14807"/>
          <a:stretch/>
        </p:blipFill>
        <p:spPr>
          <a:xfrm rot="13497800" flipH="1">
            <a:off x="5395389" y="2191840"/>
            <a:ext cx="765871" cy="252414"/>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53491" t="68772" r="4742" b="14807"/>
          <a:stretch/>
        </p:blipFill>
        <p:spPr>
          <a:xfrm rot="18740469">
            <a:off x="6897167" y="2991783"/>
            <a:ext cx="765871" cy="252414"/>
          </a:xfrm>
          <a:prstGeom prst="rect">
            <a:avLst/>
          </a:prstGeo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53491" t="68772" r="4742" b="14807"/>
          <a:stretch/>
        </p:blipFill>
        <p:spPr>
          <a:xfrm rot="13497800" flipH="1">
            <a:off x="9024365" y="2473454"/>
            <a:ext cx="765871" cy="252414"/>
          </a:xfrm>
          <a:prstGeom prst="rect">
            <a:avLst/>
          </a:prstGeom>
        </p:spPr>
      </p:pic>
    </p:spTree>
    <p:extLst>
      <p:ext uri="{BB962C8B-B14F-4D97-AF65-F5344CB8AC3E}">
        <p14:creationId xmlns:p14="http://schemas.microsoft.com/office/powerpoint/2010/main" val="96206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75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75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25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750"/>
                            </p:stCondLst>
                            <p:childTnLst>
                              <p:par>
                                <p:cTn id="33" presetID="10"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425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75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25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70B64D-10CF-45A7-80A7-CCB15C414F25}"/>
              </a:ext>
            </a:extLst>
          </p:cNvPr>
          <p:cNvSpPr/>
          <p:nvPr/>
        </p:nvSpPr>
        <p:spPr>
          <a:xfrm>
            <a:off x="0" y="-44335"/>
            <a:ext cx="12192000" cy="6910663"/>
          </a:xfrm>
          <a:prstGeom prst="rect">
            <a:avLst/>
          </a:prstGeom>
          <a:gradFill flip="none" rotWithShape="1">
            <a:gsLst>
              <a:gs pos="0">
                <a:schemeClr val="accent2"/>
              </a:gs>
              <a:gs pos="50000">
                <a:srgbClr val="50C1FA">
                  <a:shade val="67500"/>
                  <a:satMod val="115000"/>
                </a:srgbClr>
              </a:gs>
              <a:gs pos="100000">
                <a:srgbClr val="50C1FA">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solidFill>
                <a:schemeClr val="bg1"/>
              </a:solidFill>
            </a:endParaRPr>
          </a:p>
        </p:txBody>
      </p:sp>
      <p:sp>
        <p:nvSpPr>
          <p:cNvPr id="2" name="Title 1"/>
          <p:cNvSpPr>
            <a:spLocks noGrp="1"/>
          </p:cNvSpPr>
          <p:nvPr>
            <p:ph type="title"/>
          </p:nvPr>
        </p:nvSpPr>
        <p:spPr/>
        <p:txBody>
          <a:bodyPr/>
          <a:lstStyle/>
          <a:p>
            <a:br>
              <a:rPr lang="en-AU" dirty="0">
                <a:solidFill>
                  <a:schemeClr val="bg1"/>
                </a:solidFill>
              </a:rPr>
            </a:br>
            <a:br>
              <a:rPr lang="en-AU" dirty="0">
                <a:solidFill>
                  <a:schemeClr val="bg1"/>
                </a:solidFill>
              </a:rPr>
            </a:br>
            <a:r>
              <a:rPr lang="en-AU" dirty="0">
                <a:solidFill>
                  <a:schemeClr val="bg1"/>
                </a:solidFill>
              </a:rPr>
              <a:t>Local Governments</a:t>
            </a:r>
            <a:br>
              <a:rPr lang="en-AU" dirty="0">
                <a:solidFill>
                  <a:schemeClr val="bg1"/>
                </a:solidFill>
              </a:rPr>
            </a:br>
            <a:br>
              <a:rPr lang="en-AU" dirty="0">
                <a:solidFill>
                  <a:schemeClr val="bg1"/>
                </a:solidFill>
              </a:rPr>
            </a:br>
            <a:endParaRPr lang="en-AU" dirty="0">
              <a:solidFill>
                <a:schemeClr val="bg1"/>
              </a:solidFill>
            </a:endParaRPr>
          </a:p>
        </p:txBody>
      </p:sp>
      <p:graphicFrame>
        <p:nvGraphicFramePr>
          <p:cNvPr id="11" name="Content Placeholder 10">
            <a:extLst>
              <a:ext uri="{FF2B5EF4-FFF2-40B4-BE49-F238E27FC236}">
                <a16:creationId xmlns:a16="http://schemas.microsoft.com/office/drawing/2014/main" id="{D59AD176-6EB8-4638-A165-7B2DA46715EB}"/>
              </a:ext>
            </a:extLst>
          </p:cNvPr>
          <p:cNvGraphicFramePr>
            <a:graphicFrameLocks noGrp="1"/>
          </p:cNvGraphicFramePr>
          <p:nvPr>
            <p:ph idx="1"/>
            <p:extLst>
              <p:ext uri="{D42A27DB-BD31-4B8C-83A1-F6EECF244321}">
                <p14:modId xmlns:p14="http://schemas.microsoft.com/office/powerpoint/2010/main" val="229163468"/>
              </p:ext>
            </p:extLst>
          </p:nvPr>
        </p:nvGraphicFramePr>
        <p:xfrm>
          <a:off x="4761363" y="1453462"/>
          <a:ext cx="7153194" cy="4130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picture containing map&#10;&#10;Description automatically generated">
            <a:extLst>
              <a:ext uri="{FF2B5EF4-FFF2-40B4-BE49-F238E27FC236}">
                <a16:creationId xmlns:a16="http://schemas.microsoft.com/office/drawing/2014/main" id="{8F4F5078-695B-4B87-8997-FCB9D2353F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9456" y="1486709"/>
            <a:ext cx="4317357" cy="3917829"/>
          </a:xfrm>
          <a:prstGeom prst="rect">
            <a:avLst/>
          </a:prstGeom>
        </p:spPr>
      </p:pic>
    </p:spTree>
    <p:extLst>
      <p:ext uri="{BB962C8B-B14F-4D97-AF65-F5344CB8AC3E}">
        <p14:creationId xmlns:p14="http://schemas.microsoft.com/office/powerpoint/2010/main" val="400073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499"/>
                                          </p:stCondLst>
                                        </p:cTn>
                                        <p:tgtEl>
                                          <p:spTgt spid="11">
                                            <p:graphicEl>
                                              <a:dgm id="{C5676DF6-476F-4568-81CD-5F0D82E47C57}"/>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250"/>
                                  </p:stCondLst>
                                  <p:childTnLst>
                                    <p:set>
                                      <p:cBhvr>
                                        <p:cTn id="12" dur="1" fill="hold">
                                          <p:stCondLst>
                                            <p:cond delay="499"/>
                                          </p:stCondLst>
                                        </p:cTn>
                                        <p:tgtEl>
                                          <p:spTgt spid="11">
                                            <p:graphicEl>
                                              <a:dgm id="{65555A0D-ED85-475D-98E8-537186F65EF9}"/>
                                            </p:graphicEl>
                                          </p:spTgt>
                                        </p:tgtEl>
                                        <p:attrNameLst>
                                          <p:attrName>style.visibility</p:attrName>
                                        </p:attrNameLst>
                                      </p:cBhvr>
                                      <p:to>
                                        <p:strVal val="visible"/>
                                      </p:to>
                                    </p:set>
                                  </p:childTnLst>
                                </p:cTn>
                              </p:par>
                            </p:childTnLst>
                          </p:cTn>
                        </p:par>
                        <p:par>
                          <p:cTn id="13" fill="hold">
                            <p:stCondLst>
                              <p:cond delay="1250"/>
                            </p:stCondLst>
                            <p:childTnLst>
                              <p:par>
                                <p:cTn id="14" presetID="1" presetClass="entr" presetSubtype="0" fill="hold" grpId="0" nodeType="afterEffect">
                                  <p:stCondLst>
                                    <p:cond delay="250"/>
                                  </p:stCondLst>
                                  <p:childTnLst>
                                    <p:set>
                                      <p:cBhvr>
                                        <p:cTn id="15" dur="1" fill="hold">
                                          <p:stCondLst>
                                            <p:cond delay="499"/>
                                          </p:stCondLst>
                                        </p:cTn>
                                        <p:tgtEl>
                                          <p:spTgt spid="11">
                                            <p:graphicEl>
                                              <a:dgm id="{1887215F-4623-47C2-99D8-AE6DEB377880}"/>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250"/>
                                  </p:stCondLst>
                                  <p:childTnLst>
                                    <p:set>
                                      <p:cBhvr>
                                        <p:cTn id="18" dur="1" fill="hold">
                                          <p:stCondLst>
                                            <p:cond delay="499"/>
                                          </p:stCondLst>
                                        </p:cTn>
                                        <p:tgtEl>
                                          <p:spTgt spid="11">
                                            <p:graphicEl>
                                              <a:dgm id="{2C14958B-7DAF-4B53-BF98-9A353CEB135E}"/>
                                            </p:graphicEl>
                                          </p:spTgt>
                                        </p:tgtEl>
                                        <p:attrNameLst>
                                          <p:attrName>style.visibility</p:attrName>
                                        </p:attrNameLst>
                                      </p:cBhvr>
                                      <p:to>
                                        <p:strVal val="visible"/>
                                      </p:to>
                                    </p:set>
                                  </p:childTnLst>
                                </p:cTn>
                              </p:par>
                            </p:childTnLst>
                          </p:cTn>
                        </p:par>
                        <p:par>
                          <p:cTn id="19" fill="hold">
                            <p:stCondLst>
                              <p:cond delay="2750"/>
                            </p:stCondLst>
                            <p:childTnLst>
                              <p:par>
                                <p:cTn id="20" presetID="1" presetClass="entr" presetSubtype="0" fill="hold" grpId="0" nodeType="afterEffect">
                                  <p:stCondLst>
                                    <p:cond delay="250"/>
                                  </p:stCondLst>
                                  <p:childTnLst>
                                    <p:set>
                                      <p:cBhvr>
                                        <p:cTn id="21" dur="1" fill="hold">
                                          <p:stCondLst>
                                            <p:cond delay="499"/>
                                          </p:stCondLst>
                                        </p:cTn>
                                        <p:tgtEl>
                                          <p:spTgt spid="11">
                                            <p:graphicEl>
                                              <a:dgm id="{B470F669-F1FB-4F56-91A9-90BAAB689507}"/>
                                            </p:graphicEl>
                                          </p:spTgt>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250"/>
                                  </p:stCondLst>
                                  <p:childTnLst>
                                    <p:set>
                                      <p:cBhvr>
                                        <p:cTn id="24" dur="1" fill="hold">
                                          <p:stCondLst>
                                            <p:cond delay="499"/>
                                          </p:stCondLst>
                                        </p:cTn>
                                        <p:tgtEl>
                                          <p:spTgt spid="11">
                                            <p:graphicEl>
                                              <a:dgm id="{210232D2-1BD9-4327-86EE-610C937CF99B}"/>
                                            </p:graphicEl>
                                          </p:spTgt>
                                        </p:tgtEl>
                                        <p:attrNameLst>
                                          <p:attrName>style.visibility</p:attrName>
                                        </p:attrNameLst>
                                      </p:cBhvr>
                                      <p:to>
                                        <p:strVal val="visible"/>
                                      </p:to>
                                    </p:set>
                                  </p:childTnLst>
                                </p:cTn>
                              </p:par>
                            </p:childTnLst>
                          </p:cTn>
                        </p:par>
                        <p:par>
                          <p:cTn id="25" fill="hold">
                            <p:stCondLst>
                              <p:cond delay="4250"/>
                            </p:stCondLst>
                            <p:childTnLst>
                              <p:par>
                                <p:cTn id="26" presetID="1" presetClass="entr" presetSubtype="0" fill="hold" grpId="0" nodeType="afterEffect">
                                  <p:stCondLst>
                                    <p:cond delay="250"/>
                                  </p:stCondLst>
                                  <p:childTnLst>
                                    <p:set>
                                      <p:cBhvr>
                                        <p:cTn id="27" dur="1" fill="hold">
                                          <p:stCondLst>
                                            <p:cond delay="499"/>
                                          </p:stCondLst>
                                        </p:cTn>
                                        <p:tgtEl>
                                          <p:spTgt spid="11">
                                            <p:graphicEl>
                                              <a:dgm id="{7B2310E5-D274-4F33-A305-24B148A537F7}"/>
                                            </p:graphicEl>
                                          </p:spTgt>
                                        </p:tgtEl>
                                        <p:attrNameLst>
                                          <p:attrName>style.visibility</p:attrName>
                                        </p:attrNameLst>
                                      </p:cBhvr>
                                      <p:to>
                                        <p:strVal val="visible"/>
                                      </p:to>
                                    </p:set>
                                  </p:childTnLst>
                                </p:cTn>
                              </p:par>
                            </p:childTnLst>
                          </p:cTn>
                        </p:par>
                        <p:par>
                          <p:cTn id="28" fill="hold">
                            <p:stCondLst>
                              <p:cond delay="5000"/>
                            </p:stCondLst>
                            <p:childTnLst>
                              <p:par>
                                <p:cTn id="29" presetID="1" presetClass="entr" presetSubtype="0" fill="hold" grpId="0" nodeType="afterEffect">
                                  <p:stCondLst>
                                    <p:cond delay="250"/>
                                  </p:stCondLst>
                                  <p:childTnLst>
                                    <p:set>
                                      <p:cBhvr>
                                        <p:cTn id="30" dur="1" fill="hold">
                                          <p:stCondLst>
                                            <p:cond delay="499"/>
                                          </p:stCondLst>
                                        </p:cTn>
                                        <p:tgtEl>
                                          <p:spTgt spid="11">
                                            <p:graphicEl>
                                              <a:dgm id="{F7109D62-3886-4786-97E7-8DCC1BAD5B6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1"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825E54-C200-47AC-B788-CFEDCFACA8CB}"/>
              </a:ext>
            </a:extLst>
          </p:cNvPr>
          <p:cNvSpPr/>
          <p:nvPr/>
        </p:nvSpPr>
        <p:spPr>
          <a:xfrm>
            <a:off x="0" y="-44335"/>
            <a:ext cx="12192000" cy="6910663"/>
          </a:xfrm>
          <a:prstGeom prst="rect">
            <a:avLst/>
          </a:prstGeom>
          <a:gradFill flip="none" rotWithShape="1">
            <a:gsLst>
              <a:gs pos="0">
                <a:schemeClr val="accent2"/>
              </a:gs>
              <a:gs pos="50000">
                <a:srgbClr val="50C1FA">
                  <a:shade val="67500"/>
                  <a:satMod val="115000"/>
                </a:srgbClr>
              </a:gs>
              <a:gs pos="100000">
                <a:srgbClr val="50C1FA">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Oval 2">
            <a:extLst>
              <a:ext uri="{FF2B5EF4-FFF2-40B4-BE49-F238E27FC236}">
                <a16:creationId xmlns:a16="http://schemas.microsoft.com/office/drawing/2014/main" id="{222378EF-5B42-4822-9DEF-EA4DD4AF1517}"/>
              </a:ext>
            </a:extLst>
          </p:cNvPr>
          <p:cNvSpPr/>
          <p:nvPr/>
        </p:nvSpPr>
        <p:spPr>
          <a:xfrm>
            <a:off x="4438397" y="3224002"/>
            <a:ext cx="5031235" cy="503123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789726" y="1096686"/>
            <a:ext cx="10508768" cy="718667"/>
          </a:xfrm>
        </p:spPr>
        <p:txBody>
          <a:bodyPr/>
          <a:lstStyle/>
          <a:p>
            <a:r>
              <a:rPr lang="en-AU" dirty="0">
                <a:solidFill>
                  <a:schemeClr val="bg1"/>
                </a:solidFill>
                <a:effectLst>
                  <a:outerShdw blurRad="50800" dist="38100" dir="2700000" algn="tl" rotWithShape="0">
                    <a:prstClr val="black">
                      <a:alpha val="40000"/>
                    </a:prstClr>
                  </a:outerShdw>
                </a:effectLst>
              </a:rPr>
              <a:t>Who does what?</a:t>
            </a:r>
            <a:br>
              <a:rPr lang="en-AU" dirty="0"/>
            </a:br>
            <a:endParaRPr lang="en-AU" dirty="0"/>
          </a:p>
        </p:txBody>
      </p:sp>
      <p:sp>
        <p:nvSpPr>
          <p:cNvPr id="6" name="Content Placeholder 3"/>
          <p:cNvSpPr txBox="1">
            <a:spLocks/>
          </p:cNvSpPr>
          <p:nvPr/>
        </p:nvSpPr>
        <p:spPr>
          <a:xfrm>
            <a:off x="1153761" y="2171055"/>
            <a:ext cx="9006239" cy="1169817"/>
          </a:xfrm>
          <a:prstGeom prst="rect">
            <a:avLst/>
          </a:prstGeom>
        </p:spPr>
        <p:txBody>
          <a:bodyPr tIns="0">
            <a:noAutofit/>
          </a:bodyPr>
          <a:lstStyle>
            <a:lvl1pPr marL="0" indent="0" algn="l" defTabSz="914400" rtl="0" eaLnBrk="1" latinLnBrk="0" hangingPunct="1">
              <a:lnSpc>
                <a:spcPts val="2662"/>
              </a:lnSpc>
              <a:spcBef>
                <a:spcPts val="0"/>
              </a:spcBef>
              <a:buFont typeface="Arial" panose="020B0604020202020204" pitchFamily="34" charset="0"/>
              <a:buNone/>
              <a:defRPr sz="2396" kern="1200">
                <a:solidFill>
                  <a:srgbClr val="454347"/>
                </a:solidFill>
                <a:latin typeface="+mn-lt"/>
                <a:ea typeface="Lato Light" panose="020F0502020204030203" pitchFamily="34" charset="0"/>
                <a:cs typeface="Lato Light" panose="020F0502020204030203" pitchFamily="34" charset="0"/>
              </a:defRPr>
            </a:lvl1pPr>
            <a:lvl2pPr marL="951387"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559875" indent="-342900" algn="l" defTabSz="914400" rtl="0" eaLnBrk="1" latinLnBrk="0" hangingPunct="1">
              <a:lnSpc>
                <a:spcPct val="90000"/>
              </a:lnSpc>
              <a:spcBef>
                <a:spcPts val="500"/>
              </a:spcBef>
              <a:buFont typeface="Arial" panose="020B0604020202020204" pitchFamily="34" charset="0"/>
              <a:buChar char="•"/>
              <a:defRPr sz="2000" kern="1200">
                <a:solidFill>
                  <a:srgbClr val="454347"/>
                </a:solidFill>
                <a:latin typeface="+mn-lt"/>
                <a:ea typeface="+mn-ea"/>
                <a:cs typeface="+mn-cs"/>
              </a:defRPr>
            </a:lvl3pPr>
            <a:lvl4pPr marL="2111212"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719700" indent="-285750" algn="l" defTabSz="914400" rtl="0" eaLnBrk="1" latinLnBrk="0" hangingPunct="1">
              <a:lnSpc>
                <a:spcPct val="90000"/>
              </a:lnSpc>
              <a:spcBef>
                <a:spcPts val="500"/>
              </a:spcBef>
              <a:buFont typeface="Arial" panose="020B0604020202020204" pitchFamily="34" charset="0"/>
              <a:buChar char="•"/>
              <a:defRPr sz="1800" kern="1200">
                <a:solidFill>
                  <a:srgbClr val="4543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500" dirty="0"/>
          </a:p>
        </p:txBody>
      </p:sp>
      <p:sp>
        <p:nvSpPr>
          <p:cNvPr id="7" name="Content Placeholder 3"/>
          <p:cNvSpPr txBox="1">
            <a:spLocks/>
          </p:cNvSpPr>
          <p:nvPr/>
        </p:nvSpPr>
        <p:spPr>
          <a:xfrm>
            <a:off x="1087955" y="3553069"/>
            <a:ext cx="9232912" cy="801995"/>
          </a:xfrm>
          <a:prstGeom prst="rect">
            <a:avLst/>
          </a:prstGeom>
        </p:spPr>
        <p:txBody>
          <a:bodyPr tIns="0">
            <a:normAutofit/>
          </a:bodyPr>
          <a:lstStyle>
            <a:lvl1pPr marL="0" indent="0" algn="l" defTabSz="914400" rtl="0" eaLnBrk="1" latinLnBrk="0" hangingPunct="1">
              <a:lnSpc>
                <a:spcPts val="2662"/>
              </a:lnSpc>
              <a:spcBef>
                <a:spcPts val="0"/>
              </a:spcBef>
              <a:buFont typeface="Arial" panose="020B0604020202020204" pitchFamily="34" charset="0"/>
              <a:buNone/>
              <a:defRPr sz="2396" kern="1200">
                <a:solidFill>
                  <a:srgbClr val="454347"/>
                </a:solidFill>
                <a:latin typeface="+mn-lt"/>
                <a:ea typeface="Lato Light" panose="020F0502020204030203" pitchFamily="34" charset="0"/>
                <a:cs typeface="Lato Light" panose="020F0502020204030203" pitchFamily="34" charset="0"/>
              </a:defRPr>
            </a:lvl1pPr>
            <a:lvl2pPr marL="951387"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559875" indent="-342900" algn="l" defTabSz="914400" rtl="0" eaLnBrk="1" latinLnBrk="0" hangingPunct="1">
              <a:lnSpc>
                <a:spcPct val="90000"/>
              </a:lnSpc>
              <a:spcBef>
                <a:spcPts val="500"/>
              </a:spcBef>
              <a:buFont typeface="Arial" panose="020B0604020202020204" pitchFamily="34" charset="0"/>
              <a:buChar char="•"/>
              <a:defRPr sz="2000" kern="1200">
                <a:solidFill>
                  <a:srgbClr val="454347"/>
                </a:solidFill>
                <a:latin typeface="+mn-lt"/>
                <a:ea typeface="+mn-ea"/>
                <a:cs typeface="+mn-cs"/>
              </a:defRPr>
            </a:lvl3pPr>
            <a:lvl4pPr marL="2111212"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719700" indent="-285750" algn="l" defTabSz="914400" rtl="0" eaLnBrk="1" latinLnBrk="0" hangingPunct="1">
              <a:lnSpc>
                <a:spcPct val="90000"/>
              </a:lnSpc>
              <a:spcBef>
                <a:spcPts val="500"/>
              </a:spcBef>
              <a:buFont typeface="Arial" panose="020B0604020202020204" pitchFamily="34" charset="0"/>
              <a:buChar char="•"/>
              <a:defRPr sz="1800" kern="1200">
                <a:solidFill>
                  <a:srgbClr val="4543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500" dirty="0"/>
          </a:p>
        </p:txBody>
      </p:sp>
      <p:sp>
        <p:nvSpPr>
          <p:cNvPr id="12" name="Content Placeholder 2"/>
          <p:cNvSpPr>
            <a:spLocks noGrp="1"/>
          </p:cNvSpPr>
          <p:nvPr>
            <p:ph idx="4294967295"/>
          </p:nvPr>
        </p:nvSpPr>
        <p:spPr>
          <a:xfrm>
            <a:off x="789727" y="1344823"/>
            <a:ext cx="4494884" cy="4416491"/>
          </a:xfrm>
          <a:prstGeom prst="rect">
            <a:avLst/>
          </a:prstGeom>
        </p:spPr>
        <p:txBody>
          <a:bodyPr anchor="ctr">
            <a:normAutofit/>
          </a:bodyPr>
          <a:lstStyle/>
          <a:p>
            <a:pPr>
              <a:spcAft>
                <a:spcPts val="600"/>
              </a:spcAft>
            </a:pPr>
            <a:r>
              <a:rPr lang="en-AU" sz="3200" dirty="0">
                <a:solidFill>
                  <a:schemeClr val="bg1"/>
                </a:solidFill>
              </a:rPr>
              <a:t>It all seems so clear….. But is it? </a:t>
            </a:r>
          </a:p>
        </p:txBody>
      </p:sp>
      <p:pic>
        <p:nvPicPr>
          <p:cNvPr id="5" name="Picture 4">
            <a:extLst>
              <a:ext uri="{FF2B5EF4-FFF2-40B4-BE49-F238E27FC236}">
                <a16:creationId xmlns:a16="http://schemas.microsoft.com/office/drawing/2014/main" id="{8D4D5A2F-7F8B-4E25-B3DC-F490F27945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41860" y="-150074"/>
            <a:ext cx="7186384" cy="7334405"/>
          </a:xfrm>
          <a:prstGeom prst="rect">
            <a:avLst/>
          </a:prstGeom>
        </p:spPr>
      </p:pic>
    </p:spTree>
    <p:extLst>
      <p:ext uri="{BB962C8B-B14F-4D97-AF65-F5344CB8AC3E}">
        <p14:creationId xmlns:p14="http://schemas.microsoft.com/office/powerpoint/2010/main" val="8079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10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169C5D-E26A-4B13-8F41-0D78034D310C}"/>
              </a:ext>
            </a:extLst>
          </p:cNvPr>
          <p:cNvSpPr>
            <a:spLocks noGrp="1"/>
          </p:cNvSpPr>
          <p:nvPr>
            <p:ph sz="half" idx="2"/>
          </p:nvPr>
        </p:nvSpPr>
        <p:spPr>
          <a:xfrm>
            <a:off x="6314221" y="1314327"/>
            <a:ext cx="5109768" cy="4408312"/>
          </a:xfrm>
        </p:spPr>
        <p:txBody>
          <a:bodyPr anchor="ctr">
            <a:normAutofit fontScale="92500" lnSpcReduction="10000"/>
          </a:bodyPr>
          <a:lstStyle/>
          <a:p>
            <a:pPr>
              <a:spcAft>
                <a:spcPts val="600"/>
              </a:spcAft>
            </a:pPr>
            <a:r>
              <a:rPr lang="en-US" kern="1200" dirty="0"/>
              <a:t>There is sometimes confusion about roles, they might overlap or there might be gaps where no-one is taking responsibility. </a:t>
            </a:r>
          </a:p>
          <a:p>
            <a:pPr>
              <a:spcAft>
                <a:spcPts val="600"/>
              </a:spcAft>
            </a:pPr>
            <a:endParaRPr lang="en-US" b="1" i="1" kern="1200" dirty="0"/>
          </a:p>
          <a:p>
            <a:pPr>
              <a:spcAft>
                <a:spcPts val="600"/>
              </a:spcAft>
            </a:pPr>
            <a:r>
              <a:rPr lang="en-US" b="1" i="1" kern="1200" dirty="0"/>
              <a:t>For example:</a:t>
            </a:r>
          </a:p>
          <a:p>
            <a:pPr>
              <a:spcAft>
                <a:spcPts val="600"/>
              </a:spcAft>
            </a:pPr>
            <a:r>
              <a:rPr lang="en-US" kern="1200" dirty="0"/>
              <a:t>Roads might be the responsibility of the Commonwealth, NT or local government or even the homeland.  </a:t>
            </a:r>
            <a:r>
              <a:rPr lang="en-US" dirty="0"/>
              <a:t>It is often hard to know which is which.</a:t>
            </a:r>
            <a:endParaRPr lang="en-GB" dirty="0"/>
          </a:p>
          <a:p>
            <a:pPr>
              <a:spcAft>
                <a:spcPts val="600"/>
              </a:spcAft>
            </a:pPr>
            <a:r>
              <a:rPr lang="en-GB" dirty="0"/>
              <a:t>Early childhood centres could be funded by Commonwealth (private), NTG or council.</a:t>
            </a:r>
            <a:endParaRPr lang="en-US" dirty="0"/>
          </a:p>
        </p:txBody>
      </p:sp>
      <p:sp>
        <p:nvSpPr>
          <p:cNvPr id="2" name="Title 1">
            <a:extLst>
              <a:ext uri="{FF2B5EF4-FFF2-40B4-BE49-F238E27FC236}">
                <a16:creationId xmlns:a16="http://schemas.microsoft.com/office/drawing/2014/main" id="{E6DB6235-2FEB-4700-BF7D-74B16F99ADB7}"/>
              </a:ext>
            </a:extLst>
          </p:cNvPr>
          <p:cNvSpPr>
            <a:spLocks noGrp="1"/>
          </p:cNvSpPr>
          <p:nvPr>
            <p:ph type="title"/>
          </p:nvPr>
        </p:nvSpPr>
        <p:spPr>
          <a:xfrm>
            <a:off x="867600" y="355998"/>
            <a:ext cx="10556389" cy="718667"/>
          </a:xfrm>
        </p:spPr>
        <p:txBody>
          <a:bodyPr anchor="ctr">
            <a:normAutofit/>
          </a:bodyPr>
          <a:lstStyle/>
          <a:p>
            <a:r>
              <a:rPr lang="en-GB" dirty="0">
                <a:solidFill>
                  <a:schemeClr val="accent2"/>
                </a:solidFill>
              </a:rPr>
              <a:t>Overlaps and gaps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00" y="1485930"/>
            <a:ext cx="5344357" cy="4480163"/>
          </a:xfrm>
          <a:prstGeom prst="rect">
            <a:avLst/>
          </a:prstGeom>
        </p:spPr>
      </p:pic>
    </p:spTree>
    <p:extLst>
      <p:ext uri="{BB962C8B-B14F-4D97-AF65-F5344CB8AC3E}">
        <p14:creationId xmlns:p14="http://schemas.microsoft.com/office/powerpoint/2010/main" val="154196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E0517-5980-4D4A-A154-C737B7B593A2}"/>
              </a:ext>
            </a:extLst>
          </p:cNvPr>
          <p:cNvSpPr>
            <a:spLocks noGrp="1"/>
          </p:cNvSpPr>
          <p:nvPr>
            <p:ph type="title"/>
          </p:nvPr>
        </p:nvSpPr>
        <p:spPr>
          <a:xfrm>
            <a:off x="864000" y="356659"/>
            <a:ext cx="10512587" cy="720000"/>
          </a:xfrm>
        </p:spPr>
        <p:txBody>
          <a:bodyPr anchor="ctr">
            <a:normAutofit/>
          </a:bodyPr>
          <a:lstStyle/>
          <a:p>
            <a:r>
              <a:rPr lang="en-GB" dirty="0"/>
              <a:t>Changes in roles</a:t>
            </a:r>
          </a:p>
        </p:txBody>
      </p:sp>
      <p:sp>
        <p:nvSpPr>
          <p:cNvPr id="4" name="Content Placeholder 3">
            <a:extLst>
              <a:ext uri="{FF2B5EF4-FFF2-40B4-BE49-F238E27FC236}">
                <a16:creationId xmlns:a16="http://schemas.microsoft.com/office/drawing/2014/main" id="{AE46D051-734C-4535-8102-294807795634}"/>
              </a:ext>
            </a:extLst>
          </p:cNvPr>
          <p:cNvSpPr>
            <a:spLocks noGrp="1"/>
          </p:cNvSpPr>
          <p:nvPr>
            <p:ph sz="half" idx="2"/>
          </p:nvPr>
        </p:nvSpPr>
        <p:spPr>
          <a:xfrm>
            <a:off x="6146799" y="1316765"/>
            <a:ext cx="5229787" cy="4416491"/>
          </a:xfrm>
        </p:spPr>
        <p:txBody>
          <a:bodyPr anchor="ctr"/>
          <a:lstStyle/>
          <a:p>
            <a:pPr lvl="0"/>
            <a:r>
              <a:rPr lang="en-AU" dirty="0"/>
              <a:t>Roles can also change from time to time. </a:t>
            </a:r>
            <a:endParaRPr lang="en-US" dirty="0"/>
          </a:p>
          <a:p>
            <a:pPr lvl="0"/>
            <a:endParaRPr lang="en-AU" b="1" i="1" dirty="0"/>
          </a:p>
          <a:p>
            <a:pPr lvl="0"/>
            <a:r>
              <a:rPr lang="en-AU" b="1" i="1" dirty="0"/>
              <a:t>For example: </a:t>
            </a:r>
          </a:p>
          <a:p>
            <a:pPr lvl="0"/>
            <a:r>
              <a:rPr lang="en-AU" dirty="0"/>
              <a:t>States and Territories used to be responsible for Disability Services but they contributed money to the Federal Government to run NDIS.  Local Government still provides disability support, often where there are no other services.</a:t>
            </a:r>
            <a:endParaRPr lang="en-US" dirty="0"/>
          </a:p>
        </p:txBody>
      </p:sp>
      <p:pic>
        <p:nvPicPr>
          <p:cNvPr id="5" name="Content Placeholder 4"/>
          <p:cNvPicPr>
            <a:picLocks noGrp="1" noChangeAspect="1"/>
          </p:cNvPicPr>
          <p:nvPr>
            <p:ph idx="10"/>
          </p:nvPr>
        </p:nvPicPr>
        <p:blipFill rotWithShape="1">
          <a:blip r:embed="rId4">
            <a:extLst>
              <a:ext uri="{28A0092B-C50C-407E-A947-70E740481C1C}">
                <a14:useLocalDpi xmlns:a14="http://schemas.microsoft.com/office/drawing/2010/main" val="0"/>
              </a:ext>
            </a:extLst>
          </a:blip>
          <a:srcRect l="13049" t="17528" r="20177"/>
          <a:stretch/>
        </p:blipFill>
        <p:spPr>
          <a:xfrm>
            <a:off x="249471" y="1593349"/>
            <a:ext cx="5680266" cy="3947886"/>
          </a:xfrm>
        </p:spPr>
      </p:pic>
    </p:spTree>
    <p:extLst>
      <p:ext uri="{BB962C8B-B14F-4D97-AF65-F5344CB8AC3E}">
        <p14:creationId xmlns:p14="http://schemas.microsoft.com/office/powerpoint/2010/main" val="2938907930"/>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5406A3-E555-49A1-9E85-8A58DDA335A0}"/>
              </a:ext>
            </a:extLst>
          </p:cNvPr>
          <p:cNvSpPr>
            <a:spLocks noGrp="1"/>
          </p:cNvSpPr>
          <p:nvPr>
            <p:ph idx="10"/>
          </p:nvPr>
        </p:nvSpPr>
        <p:spPr>
          <a:xfrm>
            <a:off x="863999" y="1316765"/>
            <a:ext cx="5227949" cy="4416491"/>
          </a:xfrm>
        </p:spPr>
        <p:txBody>
          <a:bodyPr anchor="ctr">
            <a:normAutofit/>
          </a:bodyPr>
          <a:lstStyle/>
          <a:p>
            <a:pPr>
              <a:spcAft>
                <a:spcPts val="600"/>
              </a:spcAft>
            </a:pPr>
            <a:r>
              <a:rPr lang="en-AU" dirty="0"/>
              <a:t>And when things work well, roles and responsibilities are coordinated so services and infrastructure work together and complement each other. </a:t>
            </a:r>
          </a:p>
          <a:p>
            <a:pPr>
              <a:spcAft>
                <a:spcPts val="600"/>
              </a:spcAft>
            </a:pPr>
            <a:endParaRPr lang="en-AU" b="1" i="1" dirty="0"/>
          </a:p>
          <a:p>
            <a:pPr>
              <a:spcAft>
                <a:spcPts val="600"/>
              </a:spcAft>
            </a:pPr>
            <a:r>
              <a:rPr lang="en-AU" b="1" i="1" dirty="0"/>
              <a:t>For example:</a:t>
            </a:r>
          </a:p>
          <a:p>
            <a:pPr>
              <a:spcAft>
                <a:spcPts val="600"/>
              </a:spcAft>
            </a:pPr>
            <a:r>
              <a:rPr lang="en-AU" dirty="0"/>
              <a:t>The Barkly Regional Deal brings together Commonwealth, NT and Local Governments to work together under a community governance model to improve outcomes for the region.</a:t>
            </a:r>
            <a:endParaRPr lang="en-GB" dirty="0"/>
          </a:p>
        </p:txBody>
      </p:sp>
      <p:pic>
        <p:nvPicPr>
          <p:cNvPr id="13" name="Content Placeholder 12" descr="Map&#10;&#10;Description automatically generated">
            <a:extLst>
              <a:ext uri="{FF2B5EF4-FFF2-40B4-BE49-F238E27FC236}">
                <a16:creationId xmlns:a16="http://schemas.microsoft.com/office/drawing/2014/main" id="{C9BF5E76-F080-48F1-8CAB-3DC730871329}"/>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95515" y="1586554"/>
            <a:ext cx="5227949" cy="3973240"/>
          </a:xfrm>
        </p:spPr>
      </p:pic>
      <p:sp>
        <p:nvSpPr>
          <p:cNvPr id="2" name="Title 1">
            <a:extLst>
              <a:ext uri="{FF2B5EF4-FFF2-40B4-BE49-F238E27FC236}">
                <a16:creationId xmlns:a16="http://schemas.microsoft.com/office/drawing/2014/main" id="{B128FD3E-0B81-46AB-9AF6-35AF3F07CE8D}"/>
              </a:ext>
            </a:extLst>
          </p:cNvPr>
          <p:cNvSpPr>
            <a:spLocks noGrp="1"/>
          </p:cNvSpPr>
          <p:nvPr>
            <p:ph type="title"/>
          </p:nvPr>
        </p:nvSpPr>
        <p:spPr>
          <a:xfrm>
            <a:off x="864000" y="356659"/>
            <a:ext cx="10512587" cy="720000"/>
          </a:xfrm>
        </p:spPr>
        <p:txBody>
          <a:bodyPr anchor="ctr">
            <a:normAutofit/>
          </a:bodyPr>
          <a:lstStyle/>
          <a:p>
            <a:r>
              <a:rPr lang="en-GB" dirty="0">
                <a:solidFill>
                  <a:schemeClr val="accent2"/>
                </a:solidFill>
              </a:rPr>
              <a:t>Collaboration and coordination</a:t>
            </a:r>
          </a:p>
        </p:txBody>
      </p:sp>
      <p:sp>
        <p:nvSpPr>
          <p:cNvPr id="14" name="TextBox 13">
            <a:extLst>
              <a:ext uri="{FF2B5EF4-FFF2-40B4-BE49-F238E27FC236}">
                <a16:creationId xmlns:a16="http://schemas.microsoft.com/office/drawing/2014/main" id="{10473616-4E96-4765-8BCF-8892DE078FDF}"/>
              </a:ext>
            </a:extLst>
          </p:cNvPr>
          <p:cNvSpPr txBox="1"/>
          <p:nvPr/>
        </p:nvSpPr>
        <p:spPr>
          <a:xfrm>
            <a:off x="6220753" y="5733256"/>
            <a:ext cx="3384720" cy="230832"/>
          </a:xfrm>
          <a:prstGeom prst="rect">
            <a:avLst/>
          </a:prstGeom>
          <a:noFill/>
        </p:spPr>
        <p:txBody>
          <a:bodyPr wrap="square" rtlCol="0">
            <a:spAutoFit/>
          </a:bodyPr>
          <a:lstStyle/>
          <a:p>
            <a:r>
              <a:rPr lang="en-GB" sz="900" dirty="0">
                <a:hlinkClick r:id="rId4" tooltip="http://wikitravel.org/en/Barkly_Tableland"/>
              </a:rPr>
              <a:t>This Photo</a:t>
            </a:r>
            <a:r>
              <a:rPr lang="en-GB" sz="900" dirty="0"/>
              <a:t> by Unknown Author is licensed under </a:t>
            </a:r>
            <a:r>
              <a:rPr lang="en-GB" sz="900" dirty="0">
                <a:hlinkClick r:id="rId5" tooltip="https://creativecommons.org/licenses/by-sa/3.0/"/>
              </a:rPr>
              <a:t>CC BY-SA</a:t>
            </a:r>
            <a:endParaRPr lang="en-GB" sz="900" dirty="0"/>
          </a:p>
        </p:txBody>
      </p:sp>
    </p:spTree>
    <p:extLst>
      <p:ext uri="{BB962C8B-B14F-4D97-AF65-F5344CB8AC3E}">
        <p14:creationId xmlns:p14="http://schemas.microsoft.com/office/powerpoint/2010/main" val="3032011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593A0-AC11-47A1-828F-CB5125AD3DAF}"/>
              </a:ext>
            </a:extLst>
          </p:cNvPr>
          <p:cNvSpPr/>
          <p:nvPr/>
        </p:nvSpPr>
        <p:spPr>
          <a:xfrm>
            <a:off x="0" y="-44335"/>
            <a:ext cx="12192000" cy="6910663"/>
          </a:xfrm>
          <a:prstGeom prst="rect">
            <a:avLst/>
          </a:prstGeom>
          <a:gradFill flip="none" rotWithShape="1">
            <a:gsLst>
              <a:gs pos="0">
                <a:schemeClr val="accent2"/>
              </a:gs>
              <a:gs pos="50000">
                <a:srgbClr val="50C1FA">
                  <a:shade val="67500"/>
                  <a:satMod val="115000"/>
                </a:srgbClr>
              </a:gs>
              <a:gs pos="100000">
                <a:srgbClr val="50C1FA">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solidFill>
                <a:schemeClr val="bg1"/>
              </a:solidFill>
            </a:endParaRPr>
          </a:p>
        </p:txBody>
      </p:sp>
      <p:sp>
        <p:nvSpPr>
          <p:cNvPr id="2" name="Title 1">
            <a:extLst>
              <a:ext uri="{FF2B5EF4-FFF2-40B4-BE49-F238E27FC236}">
                <a16:creationId xmlns:a16="http://schemas.microsoft.com/office/drawing/2014/main" id="{88AD2002-7186-4538-BEF2-6C9B93120BF0}"/>
              </a:ext>
            </a:extLst>
          </p:cNvPr>
          <p:cNvSpPr>
            <a:spLocks noGrp="1"/>
          </p:cNvSpPr>
          <p:nvPr>
            <p:ph type="title"/>
          </p:nvPr>
        </p:nvSpPr>
        <p:spPr>
          <a:xfrm>
            <a:off x="923658" y="2766218"/>
            <a:ext cx="4007265" cy="1325563"/>
          </a:xfrm>
        </p:spPr>
        <p:txBody>
          <a:bodyPr/>
          <a:lstStyle/>
          <a:p>
            <a:r>
              <a:rPr lang="en-GB" dirty="0"/>
              <a:t>Money matters</a:t>
            </a:r>
          </a:p>
        </p:txBody>
      </p:sp>
      <p:pic>
        <p:nvPicPr>
          <p:cNvPr id="9" name="Picture 8" descr="A picture containing text, toy, vector graphics&#10;&#10;Description automatically generated">
            <a:extLst>
              <a:ext uri="{FF2B5EF4-FFF2-40B4-BE49-F238E27FC236}">
                <a16:creationId xmlns:a16="http://schemas.microsoft.com/office/drawing/2014/main" id="{E6E0810F-38E7-4AE5-9D6D-36453EB9E0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0130" y="939906"/>
            <a:ext cx="9195206" cy="5172303"/>
          </a:xfrm>
          <a:prstGeom prst="rect">
            <a:avLst/>
          </a:prstGeom>
        </p:spPr>
      </p:pic>
    </p:spTree>
    <p:extLst>
      <p:ext uri="{BB962C8B-B14F-4D97-AF65-F5344CB8AC3E}">
        <p14:creationId xmlns:p14="http://schemas.microsoft.com/office/powerpoint/2010/main" val="4200364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E4E0B-EBF3-4089-BC65-4236FFCF82B2}"/>
              </a:ext>
            </a:extLst>
          </p:cNvPr>
          <p:cNvSpPr>
            <a:spLocks noGrp="1"/>
          </p:cNvSpPr>
          <p:nvPr>
            <p:ph type="title"/>
          </p:nvPr>
        </p:nvSpPr>
        <p:spPr/>
        <p:txBody>
          <a:bodyPr/>
          <a:lstStyle/>
          <a:p>
            <a:r>
              <a:rPr lang="en-GB" dirty="0">
                <a:solidFill>
                  <a:schemeClr val="accent2"/>
                </a:solidFill>
              </a:rPr>
              <a:t>Where does the money come from?</a:t>
            </a:r>
            <a:endParaRPr lang="en-GB" dirty="0"/>
          </a:p>
        </p:txBody>
      </p:sp>
      <mc:AlternateContent xmlns:mc="http://schemas.openxmlformats.org/markup-compatibility/2006" xmlns:cx2="http://schemas.microsoft.com/office/drawing/2015/10/21/chartex">
        <mc:Choice Requires="cx2">
          <p:graphicFrame>
            <p:nvGraphicFramePr>
              <p:cNvPr id="6" name="Content Placeholder 5">
                <a:extLst>
                  <a:ext uri="{FF2B5EF4-FFF2-40B4-BE49-F238E27FC236}">
                    <a16:creationId xmlns:a16="http://schemas.microsoft.com/office/drawing/2014/main" id="{6F2F6ECC-5A85-44CF-8F8B-415F3A1171B6}"/>
                  </a:ext>
                </a:extLst>
              </p:cNvPr>
              <p:cNvGraphicFramePr>
                <a:graphicFrameLocks noGrp="1"/>
              </p:cNvGraphicFramePr>
              <p:nvPr>
                <p:ph idx="1"/>
                <p:extLst>
                  <p:ext uri="{D42A27DB-BD31-4B8C-83A1-F6EECF244321}">
                    <p14:modId xmlns:p14="http://schemas.microsoft.com/office/powerpoint/2010/main" val="2520962323"/>
                  </p:ext>
                </p:extLst>
              </p:nvPr>
            </p:nvGraphicFramePr>
            <p:xfrm>
              <a:off x="868363" y="1314450"/>
              <a:ext cx="10507662" cy="4408488"/>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6" name="Content Placeholder 5">
                <a:extLst>
                  <a:ext uri="{FF2B5EF4-FFF2-40B4-BE49-F238E27FC236}">
                    <a16:creationId xmlns:a16="http://schemas.microsoft.com/office/drawing/2014/main" id="{6F2F6ECC-5A85-44CF-8F8B-415F3A1171B6}"/>
                  </a:ext>
                </a:extLst>
              </p:cNvPr>
              <p:cNvPicPr>
                <a:picLocks noGrp="1" noRot="1" noChangeAspect="1" noMove="1" noResize="1" noEditPoints="1" noAdjustHandles="1" noChangeArrowheads="1" noChangeShapeType="1"/>
              </p:cNvPicPr>
              <p:nvPr/>
            </p:nvPicPr>
            <p:blipFill>
              <a:blip r:embed="rId4"/>
              <a:stretch>
                <a:fillRect/>
              </a:stretch>
            </p:blipFill>
            <p:spPr>
              <a:xfrm>
                <a:off x="868363" y="1314450"/>
                <a:ext cx="10507662" cy="4408488"/>
              </a:xfrm>
              <a:prstGeom prst="rect">
                <a:avLst/>
              </a:prstGeom>
            </p:spPr>
          </p:pic>
        </mc:Fallback>
      </mc:AlternateContent>
      <p:pic>
        <p:nvPicPr>
          <p:cNvPr id="10" name="Graphic 9" descr="Construction worker female with solid fill">
            <a:extLst>
              <a:ext uri="{FF2B5EF4-FFF2-40B4-BE49-F238E27FC236}">
                <a16:creationId xmlns:a16="http://schemas.microsoft.com/office/drawing/2014/main" id="{E9D9BB4F-FAF8-49BA-9A92-2EC89336102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11753" y="1911485"/>
            <a:ext cx="914400" cy="914400"/>
          </a:xfrm>
          <a:prstGeom prst="rect">
            <a:avLst/>
          </a:prstGeom>
        </p:spPr>
      </p:pic>
      <p:pic>
        <p:nvPicPr>
          <p:cNvPr id="12" name="Graphic 11" descr="Construction worker male with solid fill">
            <a:extLst>
              <a:ext uri="{FF2B5EF4-FFF2-40B4-BE49-F238E27FC236}">
                <a16:creationId xmlns:a16="http://schemas.microsoft.com/office/drawing/2014/main" id="{C22D88E8-C417-4330-94B1-96E30966168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97353" y="1911485"/>
            <a:ext cx="914400" cy="914400"/>
          </a:xfrm>
          <a:prstGeom prst="rect">
            <a:avLst/>
          </a:prstGeom>
        </p:spPr>
      </p:pic>
      <p:pic>
        <p:nvPicPr>
          <p:cNvPr id="14" name="Picture 13" descr="Logo, company name&#10;&#10;Description automatically generated">
            <a:extLst>
              <a:ext uri="{FF2B5EF4-FFF2-40B4-BE49-F238E27FC236}">
                <a16:creationId xmlns:a16="http://schemas.microsoft.com/office/drawing/2014/main" id="{9271F33A-BE81-47A2-8B17-50E4B5FCF7B7}"/>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114563" y="1911485"/>
            <a:ext cx="1625602" cy="914401"/>
          </a:xfrm>
          <a:prstGeom prst="rect">
            <a:avLst/>
          </a:prstGeom>
        </p:spPr>
      </p:pic>
      <p:pic>
        <p:nvPicPr>
          <p:cNvPr id="17" name="Picture 16" descr="A picture containing icon&#10;&#10;Description automatically generated">
            <a:extLst>
              <a:ext uri="{FF2B5EF4-FFF2-40B4-BE49-F238E27FC236}">
                <a16:creationId xmlns:a16="http://schemas.microsoft.com/office/drawing/2014/main" id="{2B2C27AF-53C4-4E6A-B2D6-ACAFD4C2B72C}"/>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5549129" y="1911485"/>
            <a:ext cx="1371600" cy="914400"/>
          </a:xfrm>
          <a:prstGeom prst="rect">
            <a:avLst/>
          </a:prstGeom>
        </p:spPr>
      </p:pic>
      <p:pic>
        <p:nvPicPr>
          <p:cNvPr id="20" name="Picture 19" descr="Diagram&#10;&#10;Description automatically generated">
            <a:extLst>
              <a:ext uri="{FF2B5EF4-FFF2-40B4-BE49-F238E27FC236}">
                <a16:creationId xmlns:a16="http://schemas.microsoft.com/office/drawing/2014/main" id="{880CB37E-D09E-4EBA-BCF5-9D38C06B7202}"/>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9075358" y="1895544"/>
            <a:ext cx="2025698" cy="997910"/>
          </a:xfrm>
          <a:prstGeom prst="rect">
            <a:avLst/>
          </a:prstGeom>
        </p:spPr>
      </p:pic>
      <p:pic>
        <p:nvPicPr>
          <p:cNvPr id="22" name="Picture 21" descr="Logo, company name&#10;&#10;Description automatically generated">
            <a:extLst>
              <a:ext uri="{FF2B5EF4-FFF2-40B4-BE49-F238E27FC236}">
                <a16:creationId xmlns:a16="http://schemas.microsoft.com/office/drawing/2014/main" id="{072F333E-8DBE-4238-B281-C58D4B4C2B6A}"/>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174787" y="1911484"/>
            <a:ext cx="1625602" cy="914401"/>
          </a:xfrm>
          <a:prstGeom prst="rect">
            <a:avLst/>
          </a:prstGeom>
        </p:spPr>
      </p:pic>
      <p:pic>
        <p:nvPicPr>
          <p:cNvPr id="25" name="Picture 24">
            <a:extLst>
              <a:ext uri="{FF2B5EF4-FFF2-40B4-BE49-F238E27FC236}">
                <a16:creationId xmlns:a16="http://schemas.microsoft.com/office/drawing/2014/main" id="{2833AAB6-651D-485D-BEDC-C076DCB4172C}"/>
              </a:ext>
            </a:extLst>
          </p:cNvPr>
          <p:cNvPicPr>
            <a:picLocks noChangeAspect="1"/>
          </p:cNvPicPr>
          <p:nvPr/>
        </p:nvPicPr>
        <p:blipFill>
          <a:blip r:embed="rId15"/>
          <a:stretch>
            <a:fillRect/>
          </a:stretch>
        </p:blipFill>
        <p:spPr>
          <a:xfrm>
            <a:off x="4285404" y="3254212"/>
            <a:ext cx="1185544" cy="666036"/>
          </a:xfrm>
          <a:prstGeom prst="rect">
            <a:avLst/>
          </a:prstGeom>
        </p:spPr>
      </p:pic>
      <p:sp>
        <p:nvSpPr>
          <p:cNvPr id="26" name="Arrow: Down 25">
            <a:extLst>
              <a:ext uri="{FF2B5EF4-FFF2-40B4-BE49-F238E27FC236}">
                <a16:creationId xmlns:a16="http://schemas.microsoft.com/office/drawing/2014/main" id="{0C79A5D1-AC1D-4EC9-BA0E-0E28D30A8CA1}"/>
              </a:ext>
            </a:extLst>
          </p:cNvPr>
          <p:cNvSpPr/>
          <p:nvPr/>
        </p:nvSpPr>
        <p:spPr>
          <a:xfrm>
            <a:off x="7114563" y="2893454"/>
            <a:ext cx="60224" cy="45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Down 26">
            <a:extLst>
              <a:ext uri="{FF2B5EF4-FFF2-40B4-BE49-F238E27FC236}">
                <a16:creationId xmlns:a16="http://schemas.microsoft.com/office/drawing/2014/main" id="{4775BC3B-0D23-46A3-8D88-7D31EB815CC2}"/>
              </a:ext>
            </a:extLst>
          </p:cNvPr>
          <p:cNvSpPr/>
          <p:nvPr/>
        </p:nvSpPr>
        <p:spPr>
          <a:xfrm>
            <a:off x="6787681" y="2723745"/>
            <a:ext cx="484632" cy="652783"/>
          </a:xfrm>
          <a:prstGeom prst="downArrow">
            <a:avLst/>
          </a:prstGeom>
          <a:solidFill>
            <a:srgbClr val="2423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Down 27">
            <a:extLst>
              <a:ext uri="{FF2B5EF4-FFF2-40B4-BE49-F238E27FC236}">
                <a16:creationId xmlns:a16="http://schemas.microsoft.com/office/drawing/2014/main" id="{515B94AD-BCB7-4DE7-87D4-9D8AA0FAE76B}"/>
              </a:ext>
            </a:extLst>
          </p:cNvPr>
          <p:cNvSpPr/>
          <p:nvPr/>
        </p:nvSpPr>
        <p:spPr>
          <a:xfrm>
            <a:off x="6806628" y="4023718"/>
            <a:ext cx="484632" cy="762105"/>
          </a:xfrm>
          <a:prstGeom prst="downArrow">
            <a:avLst/>
          </a:prstGeom>
          <a:solidFill>
            <a:srgbClr val="4543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Down 28">
            <a:extLst>
              <a:ext uri="{FF2B5EF4-FFF2-40B4-BE49-F238E27FC236}">
                <a16:creationId xmlns:a16="http://schemas.microsoft.com/office/drawing/2014/main" id="{D304C012-9638-4897-83D1-82E218C6A950}"/>
              </a:ext>
            </a:extLst>
          </p:cNvPr>
          <p:cNvSpPr/>
          <p:nvPr/>
        </p:nvSpPr>
        <p:spPr>
          <a:xfrm>
            <a:off x="6806628" y="3422920"/>
            <a:ext cx="501769" cy="497327"/>
          </a:xfrm>
          <a:prstGeom prst="downArrow">
            <a:avLst/>
          </a:prstGeom>
          <a:solidFill>
            <a:srgbClr val="2423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Icon&#10;&#10;Description automatically generated">
            <a:extLst>
              <a:ext uri="{FF2B5EF4-FFF2-40B4-BE49-F238E27FC236}">
                <a16:creationId xmlns:a16="http://schemas.microsoft.com/office/drawing/2014/main" id="{175EC8D6-2630-4E88-963C-4438808CF78A}"/>
              </a:ext>
            </a:extLst>
          </p:cNvPr>
          <p:cNvPicPr>
            <a:picLocks noChangeAspect="1"/>
          </p:cNvPicPr>
          <p:nvPr/>
        </p:nvPicPr>
        <p:blipFill>
          <a:blip r:embed="rId16" cstate="print">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9056445" y="3255439"/>
            <a:ext cx="953317" cy="953317"/>
          </a:xfrm>
          <a:prstGeom prst="rect">
            <a:avLst/>
          </a:prstGeom>
        </p:spPr>
      </p:pic>
      <p:pic>
        <p:nvPicPr>
          <p:cNvPr id="39" name="Graphic 38" descr="NPA&#10;">
            <a:extLst>
              <a:ext uri="{FF2B5EF4-FFF2-40B4-BE49-F238E27FC236}">
                <a16:creationId xmlns:a16="http://schemas.microsoft.com/office/drawing/2014/main" id="{04E0BF7E-D6DD-4ED6-921B-59329477002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 uri="{837473B0-CC2E-450A-ABE3-18F120FF3D39}">
                <a1611:picAttrSrcUrl xmlns:a1611="http://schemas.microsoft.com/office/drawing/2016/11/main" r:id="rId20"/>
              </a:ext>
            </a:extLst>
          </a:blip>
          <a:stretch>
            <a:fillRect/>
          </a:stretch>
        </p:blipFill>
        <p:spPr>
          <a:xfrm>
            <a:off x="7646877" y="3159113"/>
            <a:ext cx="1277506" cy="1049642"/>
          </a:xfrm>
          <a:prstGeom prst="rect">
            <a:avLst/>
          </a:prstGeom>
        </p:spPr>
      </p:pic>
      <p:sp>
        <p:nvSpPr>
          <p:cNvPr id="40" name="TextBox 39">
            <a:extLst>
              <a:ext uri="{FF2B5EF4-FFF2-40B4-BE49-F238E27FC236}">
                <a16:creationId xmlns:a16="http://schemas.microsoft.com/office/drawing/2014/main" id="{F79FD33B-8BD4-44FC-A08F-1A7A26B18308}"/>
              </a:ext>
            </a:extLst>
          </p:cNvPr>
          <p:cNvSpPr txBox="1"/>
          <p:nvPr/>
        </p:nvSpPr>
        <p:spPr>
          <a:xfrm>
            <a:off x="8472791" y="3920247"/>
            <a:ext cx="578656" cy="281161"/>
          </a:xfrm>
          <a:prstGeom prst="rect">
            <a:avLst/>
          </a:prstGeom>
          <a:noFill/>
        </p:spPr>
        <p:txBody>
          <a:bodyPr wrap="square" rtlCol="0">
            <a:spAutoFit/>
          </a:bodyPr>
          <a:lstStyle/>
          <a:p>
            <a:r>
              <a:rPr lang="en-GB" sz="1200" b="1" dirty="0">
                <a:latin typeface="+mj-lt"/>
              </a:rPr>
              <a:t> FFA</a:t>
            </a:r>
          </a:p>
        </p:txBody>
      </p:sp>
      <p:pic>
        <p:nvPicPr>
          <p:cNvPr id="42" name="Picture 41" descr="Icon&#10;&#10;Description automatically generated">
            <a:extLst>
              <a:ext uri="{FF2B5EF4-FFF2-40B4-BE49-F238E27FC236}">
                <a16:creationId xmlns:a16="http://schemas.microsoft.com/office/drawing/2014/main" id="{8F6E424E-BC9A-41FD-9D11-2C389360CD43}"/>
              </a:ext>
            </a:extLst>
          </p:cNvPr>
          <p:cNvPicPr>
            <a:picLocks noChangeAspect="1"/>
          </p:cNvPicPr>
          <p:nvPr/>
        </p:nvPicPr>
        <p:blipFill>
          <a:blip r:embed="rId21" cstate="print">
            <a:extLst>
              <a:ext uri="{28A0092B-C50C-407E-A947-70E740481C1C}">
                <a14:useLocalDpi xmlns:a14="http://schemas.microsoft.com/office/drawing/2010/main" val="0"/>
              </a:ext>
              <a:ext uri="{837473B0-CC2E-450A-ABE3-18F120FF3D39}">
                <a1611:picAttrSrcUrl xmlns:a1611="http://schemas.microsoft.com/office/drawing/2016/11/main" r:id="rId22"/>
              </a:ext>
            </a:extLst>
          </a:blip>
          <a:stretch>
            <a:fillRect/>
          </a:stretch>
        </p:blipFill>
        <p:spPr>
          <a:xfrm>
            <a:off x="5667222" y="3150444"/>
            <a:ext cx="1042278" cy="1042278"/>
          </a:xfrm>
          <a:prstGeom prst="rect">
            <a:avLst/>
          </a:prstGeom>
        </p:spPr>
      </p:pic>
      <p:pic>
        <p:nvPicPr>
          <p:cNvPr id="45" name="Picture 44" descr="Icon&#10;&#10;Description automatically generated">
            <a:extLst>
              <a:ext uri="{FF2B5EF4-FFF2-40B4-BE49-F238E27FC236}">
                <a16:creationId xmlns:a16="http://schemas.microsoft.com/office/drawing/2014/main" id="{7A85CA11-9F0C-47F6-92EF-25DA132E0188}"/>
              </a:ext>
            </a:extLst>
          </p:cNvPr>
          <p:cNvPicPr>
            <a:picLocks noChangeAspect="1"/>
          </p:cNvPicPr>
          <p:nvPr/>
        </p:nvPicPr>
        <p:blipFill>
          <a:blip r:embed="rId23" cstate="print">
            <a:duotone>
              <a:schemeClr val="accent5">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24"/>
              </a:ext>
            </a:extLst>
          </a:blip>
          <a:stretch>
            <a:fillRect/>
          </a:stretch>
        </p:blipFill>
        <p:spPr>
          <a:xfrm>
            <a:off x="5301574" y="4465246"/>
            <a:ext cx="1291320" cy="944203"/>
          </a:xfrm>
          <a:prstGeom prst="rect">
            <a:avLst/>
          </a:prstGeom>
          <a:solidFill>
            <a:srgbClr val="00B050"/>
          </a:solidFill>
          <a:ln>
            <a:solidFill>
              <a:srgbClr val="00B050"/>
            </a:solidFill>
          </a:ln>
        </p:spPr>
      </p:pic>
      <p:pic>
        <p:nvPicPr>
          <p:cNvPr id="51" name="Picture 50" descr="Icon&#10;&#10;Description automatically generated">
            <a:extLst>
              <a:ext uri="{FF2B5EF4-FFF2-40B4-BE49-F238E27FC236}">
                <a16:creationId xmlns:a16="http://schemas.microsoft.com/office/drawing/2014/main" id="{829DB750-F3D9-454B-8A79-567F5CE8C373}"/>
              </a:ext>
            </a:extLst>
          </p:cNvPr>
          <p:cNvPicPr>
            <a:picLocks noChangeAspect="1"/>
          </p:cNvPicPr>
          <p:nvPr/>
        </p:nvPicPr>
        <p:blipFill>
          <a:blip r:embed="rId25">
            <a:duotone>
              <a:schemeClr val="accent3">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26"/>
              </a:ext>
            </a:extLst>
          </a:blip>
          <a:stretch>
            <a:fillRect/>
          </a:stretch>
        </p:blipFill>
        <p:spPr>
          <a:xfrm>
            <a:off x="8463321" y="4478396"/>
            <a:ext cx="1042277" cy="1042277"/>
          </a:xfrm>
          <a:prstGeom prst="rect">
            <a:avLst/>
          </a:prstGeom>
          <a:ln>
            <a:noFill/>
          </a:ln>
        </p:spPr>
      </p:pic>
      <p:pic>
        <p:nvPicPr>
          <p:cNvPr id="48" name="Picture 47">
            <a:extLst>
              <a:ext uri="{FF2B5EF4-FFF2-40B4-BE49-F238E27FC236}">
                <a16:creationId xmlns:a16="http://schemas.microsoft.com/office/drawing/2014/main" id="{CBB94ECA-6772-42FF-8F6C-4D9B41F7DD8B}"/>
              </a:ext>
            </a:extLst>
          </p:cNvPr>
          <p:cNvPicPr>
            <a:picLocks noChangeAspect="1"/>
          </p:cNvPicPr>
          <p:nvPr/>
        </p:nvPicPr>
        <p:blipFill>
          <a:blip r:embed="rId27" cstate="print">
            <a:duotone>
              <a:schemeClr val="accent4">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28"/>
              </a:ext>
            </a:extLst>
          </a:blip>
          <a:srcRect/>
          <a:stretch/>
        </p:blipFill>
        <p:spPr>
          <a:xfrm>
            <a:off x="7308397" y="4508647"/>
            <a:ext cx="914399" cy="914399"/>
          </a:xfrm>
          <a:prstGeom prst="rect">
            <a:avLst/>
          </a:prstGeom>
          <a:solidFill>
            <a:schemeClr val="bg1"/>
          </a:solidFill>
          <a:ln>
            <a:solidFill>
              <a:schemeClr val="bg2"/>
            </a:solidFill>
          </a:ln>
        </p:spPr>
      </p:pic>
    </p:spTree>
    <p:extLst>
      <p:ext uri="{BB962C8B-B14F-4D97-AF65-F5344CB8AC3E}">
        <p14:creationId xmlns:p14="http://schemas.microsoft.com/office/powerpoint/2010/main" val="2118966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593A0-AC11-47A1-828F-CB5125AD3DAF}"/>
              </a:ext>
            </a:extLst>
          </p:cNvPr>
          <p:cNvSpPr/>
          <p:nvPr/>
        </p:nvSpPr>
        <p:spPr>
          <a:xfrm>
            <a:off x="-566058" y="-52663"/>
            <a:ext cx="12192000" cy="6910663"/>
          </a:xfrm>
          <a:prstGeom prst="rect">
            <a:avLst/>
          </a:prstGeom>
          <a:gradFill flip="none" rotWithShape="1">
            <a:gsLst>
              <a:gs pos="0">
                <a:schemeClr val="accent2"/>
              </a:gs>
              <a:gs pos="50000">
                <a:srgbClr val="50C1FA">
                  <a:shade val="67500"/>
                  <a:satMod val="115000"/>
                </a:srgbClr>
              </a:gs>
              <a:gs pos="100000">
                <a:srgbClr val="50C1FA">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solidFill>
                <a:schemeClr val="bg1"/>
              </a:solidFill>
            </a:endParaRPr>
          </a:p>
        </p:txBody>
      </p:sp>
      <p:sp>
        <p:nvSpPr>
          <p:cNvPr id="2" name="Title 1">
            <a:extLst>
              <a:ext uri="{FF2B5EF4-FFF2-40B4-BE49-F238E27FC236}">
                <a16:creationId xmlns:a16="http://schemas.microsoft.com/office/drawing/2014/main" id="{88AD2002-7186-4538-BEF2-6C9B93120BF0}"/>
              </a:ext>
            </a:extLst>
          </p:cNvPr>
          <p:cNvSpPr>
            <a:spLocks noGrp="1"/>
          </p:cNvSpPr>
          <p:nvPr>
            <p:ph type="title"/>
          </p:nvPr>
        </p:nvSpPr>
        <p:spPr>
          <a:xfrm>
            <a:off x="923658" y="2766218"/>
            <a:ext cx="4007265" cy="1325563"/>
          </a:xfrm>
        </p:spPr>
        <p:txBody>
          <a:bodyPr/>
          <a:lstStyle/>
          <a:p>
            <a:r>
              <a:rPr lang="en-GB" dirty="0"/>
              <a:t>Support and guidance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1703" y="712588"/>
            <a:ext cx="6792685" cy="5432821"/>
          </a:xfrm>
          <a:prstGeom prst="rect">
            <a:avLst/>
          </a:prstGeom>
        </p:spPr>
      </p:pic>
    </p:spTree>
    <p:extLst>
      <p:ext uri="{BB962C8B-B14F-4D97-AF65-F5344CB8AC3E}">
        <p14:creationId xmlns:p14="http://schemas.microsoft.com/office/powerpoint/2010/main" val="4109750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E71D8-2999-49FD-879D-C8C0039A3406}"/>
              </a:ext>
            </a:extLst>
          </p:cNvPr>
          <p:cNvSpPr>
            <a:spLocks noGrp="1"/>
          </p:cNvSpPr>
          <p:nvPr>
            <p:ph type="title"/>
          </p:nvPr>
        </p:nvSpPr>
        <p:spPr>
          <a:xfrm>
            <a:off x="864000" y="356659"/>
            <a:ext cx="10512587" cy="720000"/>
          </a:xfrm>
        </p:spPr>
        <p:txBody>
          <a:bodyPr anchor="ctr">
            <a:normAutofit/>
          </a:bodyPr>
          <a:lstStyle/>
          <a:p>
            <a:r>
              <a:rPr lang="en-GB" dirty="0">
                <a:solidFill>
                  <a:schemeClr val="accent2"/>
                </a:solidFill>
              </a:rPr>
              <a:t>Support for Local Government</a:t>
            </a:r>
          </a:p>
        </p:txBody>
      </p:sp>
      <p:sp>
        <p:nvSpPr>
          <p:cNvPr id="8" name="Content Placeholder 7">
            <a:extLst>
              <a:ext uri="{FF2B5EF4-FFF2-40B4-BE49-F238E27FC236}">
                <a16:creationId xmlns:a16="http://schemas.microsoft.com/office/drawing/2014/main" id="{ACB7817D-314A-4A8B-AA37-AAF6E9CBAAB1}"/>
              </a:ext>
            </a:extLst>
          </p:cNvPr>
          <p:cNvSpPr>
            <a:spLocks noGrp="1"/>
          </p:cNvSpPr>
          <p:nvPr>
            <p:ph sz="half" idx="2"/>
          </p:nvPr>
        </p:nvSpPr>
        <p:spPr>
          <a:xfrm>
            <a:off x="5272779" y="1960266"/>
            <a:ext cx="6501284" cy="2984480"/>
          </a:xfrm>
        </p:spPr>
        <p:txBody>
          <a:bodyPr anchor="ctr">
            <a:noAutofit/>
          </a:bodyPr>
          <a:lstStyle/>
          <a:p>
            <a:pPr lvl="0"/>
            <a:r>
              <a:rPr lang="en-AU" sz="2200" dirty="0"/>
              <a:t>The NT Government seeks funding from the Commonwealth government for local government, and also provides its own additional funding programs. </a:t>
            </a:r>
            <a:endParaRPr lang="en-US" sz="2200" dirty="0"/>
          </a:p>
          <a:p>
            <a:pPr lvl="0"/>
            <a:endParaRPr lang="en-AU" sz="2200" dirty="0"/>
          </a:p>
          <a:p>
            <a:pPr lvl="0"/>
            <a:r>
              <a:rPr lang="en-AU" sz="2200" dirty="0"/>
              <a:t>The Department of Housing, Local Government and Community Development provides information, training, advice and assistance to councils. </a:t>
            </a:r>
            <a:endParaRPr lang="en-US" sz="2200" dirty="0"/>
          </a:p>
        </p:txBody>
      </p:sp>
      <p:pic>
        <p:nvPicPr>
          <p:cNvPr id="4" name="Content Placeholder 3"/>
          <p:cNvPicPr>
            <a:picLocks noGrp="1" noChangeAspect="1"/>
          </p:cNvPicPr>
          <p:nvPr>
            <p:ph idx="10"/>
          </p:nvPr>
        </p:nvPicPr>
        <p:blipFill>
          <a:blip r:embed="rId3" cstate="print">
            <a:extLst>
              <a:ext uri="{28A0092B-C50C-407E-A947-70E740481C1C}">
                <a14:useLocalDpi xmlns:a14="http://schemas.microsoft.com/office/drawing/2010/main" val="0"/>
              </a:ext>
            </a:extLst>
          </a:blip>
          <a:srcRect l="7634" r="7634"/>
          <a:stretch/>
        </p:blipFill>
        <p:spPr>
          <a:xfrm>
            <a:off x="93133" y="1452631"/>
            <a:ext cx="4944534" cy="4349410"/>
          </a:xfrm>
          <a:prstGeom prst="rect">
            <a:avLst/>
          </a:prstGeom>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24005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000"/>
                                        <p:tgtEl>
                                          <p:spTgt spid="8">
                                            <p:txEl>
                                              <p:pRg st="2" end="2"/>
                                            </p:txEl>
                                          </p:spTgt>
                                        </p:tgtEl>
                                      </p:cBhvr>
                                    </p:animEffect>
                                    <p:anim calcmode="lin" valueType="num">
                                      <p:cBhvr>
                                        <p:cTn id="1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E478EF-F771-4D9B-B245-77F20FE89ECA}"/>
              </a:ext>
            </a:extLst>
          </p:cNvPr>
          <p:cNvSpPr/>
          <p:nvPr/>
        </p:nvSpPr>
        <p:spPr>
          <a:xfrm>
            <a:off x="0" y="0"/>
            <a:ext cx="12192000" cy="6910663"/>
          </a:xfrm>
          <a:prstGeom prst="rect">
            <a:avLst/>
          </a:prstGeom>
          <a:gradFill flip="none" rotWithShape="1">
            <a:gsLst>
              <a:gs pos="0">
                <a:schemeClr val="accent2"/>
              </a:gs>
              <a:gs pos="50000">
                <a:srgbClr val="50C1FA">
                  <a:shade val="67500"/>
                  <a:satMod val="115000"/>
                </a:srgbClr>
              </a:gs>
              <a:gs pos="100000">
                <a:srgbClr val="50C1FA">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13E31889-0FBA-4C8E-ADED-8C438844B4FB}"/>
              </a:ext>
            </a:extLst>
          </p:cNvPr>
          <p:cNvSpPr>
            <a:spLocks noGrp="1"/>
          </p:cNvSpPr>
          <p:nvPr>
            <p:ph type="title"/>
          </p:nvPr>
        </p:nvSpPr>
        <p:spPr>
          <a:xfrm>
            <a:off x="841616" y="711982"/>
            <a:ext cx="10508768" cy="718667"/>
          </a:xfrm>
        </p:spPr>
        <p:txBody>
          <a:bodyPr>
            <a:normAutofit/>
          </a:bodyPr>
          <a:lstStyle/>
          <a:p>
            <a:r>
              <a:rPr lang="en-GB" dirty="0">
                <a:solidFill>
                  <a:schemeClr val="bg1"/>
                </a:solidFill>
                <a:effectLst>
                  <a:outerShdw blurRad="50800" dist="38100" dir="2700000" algn="tl" rotWithShape="0">
                    <a:prstClr val="black">
                      <a:alpha val="40000"/>
                    </a:prstClr>
                  </a:outerShdw>
                </a:effectLst>
              </a:rPr>
              <a:t>Course</a:t>
            </a:r>
            <a:r>
              <a:rPr lang="en-GB" dirty="0">
                <a:solidFill>
                  <a:schemeClr val="bg1"/>
                </a:solidFill>
              </a:rPr>
              <a:t> </a:t>
            </a:r>
            <a:r>
              <a:rPr lang="en-GB" dirty="0">
                <a:solidFill>
                  <a:schemeClr val="bg1"/>
                </a:solidFill>
                <a:effectLst>
                  <a:outerShdw blurRad="50800" dist="38100" dir="2700000" algn="tl" rotWithShape="0">
                    <a:prstClr val="black">
                      <a:alpha val="40000"/>
                    </a:prstClr>
                  </a:outerShdw>
                </a:effectLst>
              </a:rPr>
              <a:t>overview</a:t>
            </a:r>
          </a:p>
        </p:txBody>
      </p:sp>
      <p:sp>
        <p:nvSpPr>
          <p:cNvPr id="6" name="Rounded Rectangle 5"/>
          <p:cNvSpPr/>
          <p:nvPr/>
        </p:nvSpPr>
        <p:spPr>
          <a:xfrm>
            <a:off x="2416867" y="1384575"/>
            <a:ext cx="9354325" cy="3551476"/>
          </a:xfrm>
          <a:prstGeom prst="roundRect">
            <a:avLst/>
          </a:prstGeom>
          <a:solidFill>
            <a:srgbClr val="B9D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4453650" y="1871494"/>
            <a:ext cx="6713632" cy="2677656"/>
          </a:xfrm>
          <a:prstGeom prst="rect">
            <a:avLst/>
          </a:prstGeom>
        </p:spPr>
        <p:txBody>
          <a:bodyPr wrap="square">
            <a:spAutoFit/>
          </a:bodyPr>
          <a:lstStyle/>
          <a:p>
            <a:pPr marL="342900" lvl="0" indent="-342900">
              <a:buFont typeface="+mj-lt"/>
              <a:buAutoNum type="arabicPeriod"/>
            </a:pPr>
            <a:r>
              <a:rPr lang="en-AU" sz="2400" dirty="0">
                <a:solidFill>
                  <a:srgbClr val="242325"/>
                </a:solidFill>
              </a:rPr>
              <a:t>What is local government?</a:t>
            </a:r>
          </a:p>
          <a:p>
            <a:pPr marL="342900" lvl="0" indent="-342900">
              <a:buFont typeface="+mj-lt"/>
              <a:buAutoNum type="arabicPeriod"/>
            </a:pPr>
            <a:r>
              <a:rPr lang="en-AU" sz="2400" dirty="0">
                <a:solidFill>
                  <a:srgbClr val="242325"/>
                </a:solidFill>
              </a:rPr>
              <a:t>What do other governments do?</a:t>
            </a:r>
          </a:p>
          <a:p>
            <a:pPr marL="342900" lvl="0" indent="-342900">
              <a:buFont typeface="+mj-lt"/>
              <a:buAutoNum type="arabicPeriod"/>
            </a:pPr>
            <a:r>
              <a:rPr lang="en-AU" sz="2400" dirty="0">
                <a:solidFill>
                  <a:srgbClr val="242325"/>
                </a:solidFill>
              </a:rPr>
              <a:t>Where does the money come from?</a:t>
            </a:r>
          </a:p>
          <a:p>
            <a:pPr marL="342900" lvl="0" indent="-342900">
              <a:buFont typeface="+mj-lt"/>
              <a:buAutoNum type="arabicPeriod"/>
            </a:pPr>
            <a:r>
              <a:rPr lang="en-AU" sz="2400" dirty="0">
                <a:solidFill>
                  <a:srgbClr val="242325"/>
                </a:solidFill>
              </a:rPr>
              <a:t>Where can I get support?</a:t>
            </a:r>
          </a:p>
          <a:p>
            <a:pPr marL="342900" lvl="0" indent="-342900">
              <a:buFont typeface="+mj-lt"/>
              <a:buAutoNum type="arabicPeriod"/>
            </a:pPr>
            <a:r>
              <a:rPr lang="en-AU" sz="2400" dirty="0">
                <a:solidFill>
                  <a:srgbClr val="242325"/>
                </a:solidFill>
              </a:rPr>
              <a:t>How do I get to represent my community?</a:t>
            </a:r>
          </a:p>
          <a:p>
            <a:pPr marL="342900" lvl="0" indent="-342900">
              <a:buFont typeface="+mj-lt"/>
              <a:buAutoNum type="arabicPeriod"/>
            </a:pPr>
            <a:r>
              <a:rPr lang="en-AU" sz="2400" dirty="0">
                <a:solidFill>
                  <a:srgbClr val="242325"/>
                </a:solidFill>
              </a:rPr>
              <a:t>How do Councils work with Local Authorities? </a:t>
            </a:r>
          </a:p>
        </p:txBody>
      </p:sp>
      <p:grpSp>
        <p:nvGrpSpPr>
          <p:cNvPr id="3" name="Group 2"/>
          <p:cNvGrpSpPr/>
          <p:nvPr/>
        </p:nvGrpSpPr>
        <p:grpSpPr>
          <a:xfrm>
            <a:off x="632662" y="1803916"/>
            <a:ext cx="3667662" cy="3748986"/>
            <a:chOff x="632662" y="1803916"/>
            <a:chExt cx="3667662" cy="3748986"/>
          </a:xfrm>
        </p:grpSpPr>
        <p:sp>
          <p:nvSpPr>
            <p:cNvPr id="11" name="Oval 10"/>
            <p:cNvSpPr/>
            <p:nvPr/>
          </p:nvSpPr>
          <p:spPr>
            <a:xfrm>
              <a:off x="632662" y="1803916"/>
              <a:ext cx="3667662" cy="37489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686" y="2380622"/>
              <a:ext cx="2324940" cy="2555429"/>
            </a:xfrm>
            <a:prstGeom prst="rect">
              <a:avLst/>
            </a:prstGeom>
          </p:spPr>
        </p:pic>
      </p:grpSp>
    </p:spTree>
    <p:extLst>
      <p:ext uri="{BB962C8B-B14F-4D97-AF65-F5344CB8AC3E}">
        <p14:creationId xmlns:p14="http://schemas.microsoft.com/office/powerpoint/2010/main" val="1985182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E270815-4211-47FD-A893-9C1074D6E910}"/>
              </a:ext>
            </a:extLst>
          </p:cNvPr>
          <p:cNvPicPr>
            <a:picLocks noChangeAspect="1"/>
          </p:cNvPicPr>
          <p:nvPr/>
        </p:nvPicPr>
        <p:blipFill>
          <a:blip r:embed="rId3" cstate="print">
            <a:extLst>
              <a:ext uri="{28A0092B-C50C-407E-A947-70E740481C1C}">
                <a14:useLocalDpi xmlns:a14="http://schemas.microsoft.com/office/drawing/2010/main" val="0"/>
              </a:ext>
            </a:extLst>
          </a:blip>
          <a:srcRect l="14913" r="14913"/>
          <a:stretch/>
        </p:blipFill>
        <p:spPr>
          <a:xfrm>
            <a:off x="5639141" y="1972760"/>
            <a:ext cx="4901397" cy="3928816"/>
          </a:xfrm>
          <a:prstGeom prst="rect">
            <a:avLst/>
          </a:prstGeom>
        </p:spPr>
      </p:pic>
      <p:sp>
        <p:nvSpPr>
          <p:cNvPr id="3" name="Content Placeholder 2"/>
          <p:cNvSpPr>
            <a:spLocks noGrp="1"/>
          </p:cNvSpPr>
          <p:nvPr>
            <p:ph idx="10"/>
          </p:nvPr>
        </p:nvSpPr>
        <p:spPr>
          <a:xfrm>
            <a:off x="863999" y="1316765"/>
            <a:ext cx="5227949" cy="4416491"/>
          </a:xfrm>
        </p:spPr>
        <p:txBody>
          <a:bodyPr anchor="ctr">
            <a:normAutofit/>
          </a:bodyPr>
          <a:lstStyle/>
          <a:p>
            <a:pPr>
              <a:spcAft>
                <a:spcPts val="600"/>
              </a:spcAft>
            </a:pPr>
            <a:r>
              <a:rPr lang="en-AU" sz="2200" dirty="0"/>
              <a:t>The NT Government is also responsible for making sure that councils comply with the law and the principles of good governance, including management of their money.</a:t>
            </a:r>
          </a:p>
          <a:p>
            <a:pPr>
              <a:spcAft>
                <a:spcPts val="600"/>
              </a:spcAft>
            </a:pPr>
            <a:endParaRPr lang="en-AU" sz="2200" dirty="0"/>
          </a:p>
          <a:p>
            <a:pPr>
              <a:spcAft>
                <a:spcPts val="600"/>
              </a:spcAft>
            </a:pPr>
            <a:r>
              <a:rPr lang="en-AU" sz="2200" dirty="0"/>
              <a:t>The </a:t>
            </a:r>
            <a:r>
              <a:rPr lang="en-AU" sz="2200" i="1" dirty="0"/>
              <a:t>Local Government Act 2019 </a:t>
            </a:r>
            <a:r>
              <a:rPr lang="en-AU" sz="2200" dirty="0"/>
              <a:t>sets out the rules and standards for local governments to follow.  </a:t>
            </a:r>
          </a:p>
        </p:txBody>
      </p:sp>
      <p:sp>
        <p:nvSpPr>
          <p:cNvPr id="2" name="Title 1">
            <a:extLst>
              <a:ext uri="{FF2B5EF4-FFF2-40B4-BE49-F238E27FC236}">
                <a16:creationId xmlns:a16="http://schemas.microsoft.com/office/drawing/2014/main" id="{A1B040B9-5EC4-4206-B2BD-0D36CB1C3336}"/>
              </a:ext>
            </a:extLst>
          </p:cNvPr>
          <p:cNvSpPr>
            <a:spLocks noGrp="1"/>
          </p:cNvSpPr>
          <p:nvPr>
            <p:ph type="title"/>
          </p:nvPr>
        </p:nvSpPr>
        <p:spPr>
          <a:xfrm>
            <a:off x="835654" y="547127"/>
            <a:ext cx="10512587" cy="720000"/>
          </a:xfrm>
        </p:spPr>
        <p:txBody>
          <a:bodyPr anchor="ctr">
            <a:normAutofit/>
          </a:bodyPr>
          <a:lstStyle/>
          <a:p>
            <a:r>
              <a:rPr lang="en-GB" sz="3600" dirty="0">
                <a:solidFill>
                  <a:schemeClr val="accent2"/>
                </a:solidFill>
              </a:rPr>
              <a:t>The NT Government regulates local government</a:t>
            </a:r>
            <a:endParaRPr lang="en-AU" sz="3600" b="1" dirty="0">
              <a:solidFill>
                <a:schemeClr val="accent2"/>
              </a:solidFill>
            </a:endParaRPr>
          </a:p>
        </p:txBody>
      </p:sp>
      <p:sp>
        <p:nvSpPr>
          <p:cNvPr id="4" name="Content Placeholder 2"/>
          <p:cNvSpPr txBox="1">
            <a:spLocks/>
          </p:cNvSpPr>
          <p:nvPr/>
        </p:nvSpPr>
        <p:spPr>
          <a:xfrm>
            <a:off x="465966" y="1859599"/>
            <a:ext cx="8418701" cy="4082952"/>
          </a:xfrm>
          <a:prstGeom prst="rect">
            <a:avLst/>
          </a:prstGeom>
        </p:spPr>
        <p:txBody>
          <a:bodyPr tIns="0">
            <a:normAutofit/>
          </a:bodyPr>
          <a:lstStyle>
            <a:lvl1pPr marL="0" indent="0" algn="l" defTabSz="914400" rtl="0" eaLnBrk="1" latinLnBrk="0" hangingPunct="1">
              <a:lnSpc>
                <a:spcPts val="2662"/>
              </a:lnSpc>
              <a:spcBef>
                <a:spcPts val="0"/>
              </a:spcBef>
              <a:buFont typeface="Arial" panose="020B0604020202020204" pitchFamily="34" charset="0"/>
              <a:buNone/>
              <a:defRPr sz="2396" kern="1200">
                <a:solidFill>
                  <a:srgbClr val="454347"/>
                </a:solidFill>
                <a:latin typeface="+mn-lt"/>
                <a:ea typeface="Lato Light" panose="020F0502020204030203" pitchFamily="34" charset="0"/>
                <a:cs typeface="Lato Light" panose="020F0502020204030203" pitchFamily="34" charset="0"/>
              </a:defRPr>
            </a:lvl1pPr>
            <a:lvl2pPr marL="951387"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559875" indent="-342900" algn="l" defTabSz="914400" rtl="0" eaLnBrk="1" latinLnBrk="0" hangingPunct="1">
              <a:lnSpc>
                <a:spcPct val="90000"/>
              </a:lnSpc>
              <a:spcBef>
                <a:spcPts val="500"/>
              </a:spcBef>
              <a:buFont typeface="Arial" panose="020B0604020202020204" pitchFamily="34" charset="0"/>
              <a:buChar char="•"/>
              <a:defRPr sz="2000" kern="1200">
                <a:solidFill>
                  <a:srgbClr val="454347"/>
                </a:solidFill>
                <a:latin typeface="+mn-lt"/>
                <a:ea typeface="+mn-ea"/>
                <a:cs typeface="+mn-cs"/>
              </a:defRPr>
            </a:lvl3pPr>
            <a:lvl4pPr marL="2111212"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719700" indent="-285750" algn="l" defTabSz="914400" rtl="0" eaLnBrk="1" latinLnBrk="0" hangingPunct="1">
              <a:lnSpc>
                <a:spcPct val="90000"/>
              </a:lnSpc>
              <a:spcBef>
                <a:spcPts val="500"/>
              </a:spcBef>
              <a:buFont typeface="Arial" panose="020B0604020202020204" pitchFamily="34" charset="0"/>
              <a:buChar char="•"/>
              <a:defRPr sz="1800" kern="1200">
                <a:solidFill>
                  <a:srgbClr val="4543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dirty="0"/>
          </a:p>
        </p:txBody>
      </p:sp>
      <p:pic>
        <p:nvPicPr>
          <p:cNvPr id="7" name="Picture 6">
            <a:extLst>
              <a:ext uri="{FF2B5EF4-FFF2-40B4-BE49-F238E27FC236}">
                <a16:creationId xmlns:a16="http://schemas.microsoft.com/office/drawing/2014/main" id="{C5557F0E-87CC-4D1B-8B0C-DAC69F9569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076" r="33639"/>
          <a:stretch/>
        </p:blipFill>
        <p:spPr>
          <a:xfrm>
            <a:off x="8628612" y="1859599"/>
            <a:ext cx="2993866" cy="4286724"/>
          </a:xfrm>
          <a:prstGeom prst="rect">
            <a:avLst/>
          </a:prstGeom>
        </p:spPr>
      </p:pic>
    </p:spTree>
    <p:extLst>
      <p:ext uri="{BB962C8B-B14F-4D97-AF65-F5344CB8AC3E}">
        <p14:creationId xmlns:p14="http://schemas.microsoft.com/office/powerpoint/2010/main" val="1622830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02A2C8-DED8-4FFE-94CD-EC32B698C463}"/>
              </a:ext>
            </a:extLst>
          </p:cNvPr>
          <p:cNvSpPr/>
          <p:nvPr/>
        </p:nvSpPr>
        <p:spPr>
          <a:xfrm>
            <a:off x="0" y="-52663"/>
            <a:ext cx="12192000" cy="6910663"/>
          </a:xfrm>
          <a:prstGeom prst="rect">
            <a:avLst/>
          </a:prstGeom>
          <a:gradFill flip="none" rotWithShape="1">
            <a:gsLst>
              <a:gs pos="0">
                <a:schemeClr val="accent2"/>
              </a:gs>
              <a:gs pos="50000">
                <a:srgbClr val="50C1FA">
                  <a:shade val="67500"/>
                  <a:satMod val="115000"/>
                </a:srgbClr>
              </a:gs>
              <a:gs pos="100000">
                <a:srgbClr val="50C1FA">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solidFill>
                <a:schemeClr val="bg1"/>
              </a:solidFill>
            </a:endParaRPr>
          </a:p>
        </p:txBody>
      </p:sp>
      <p:sp>
        <p:nvSpPr>
          <p:cNvPr id="9" name="Rectangle 8">
            <a:extLst>
              <a:ext uri="{FF2B5EF4-FFF2-40B4-BE49-F238E27FC236}">
                <a16:creationId xmlns:a16="http://schemas.microsoft.com/office/drawing/2014/main" id="{C9D5BEAD-33E4-4C12-A67F-CC8774F78B6F}"/>
              </a:ext>
            </a:extLst>
          </p:cNvPr>
          <p:cNvSpPr/>
          <p:nvPr/>
        </p:nvSpPr>
        <p:spPr>
          <a:xfrm>
            <a:off x="0" y="5501390"/>
            <a:ext cx="12192000" cy="1364938"/>
          </a:xfrm>
          <a:prstGeom prst="rect">
            <a:avLst/>
          </a:prstGeom>
          <a:solidFill>
            <a:srgbClr val="76D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013F9C7A-35A4-46DD-996A-BE8C17671A1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682948"/>
            <a:ext cx="8294914" cy="4665890"/>
          </a:xfrm>
          <a:prstGeom prst="rect">
            <a:avLst/>
          </a:prstGeom>
        </p:spPr>
      </p:pic>
      <p:sp>
        <p:nvSpPr>
          <p:cNvPr id="2" name="Title 1">
            <a:extLst>
              <a:ext uri="{FF2B5EF4-FFF2-40B4-BE49-F238E27FC236}">
                <a16:creationId xmlns:a16="http://schemas.microsoft.com/office/drawing/2014/main" id="{F90EF607-A4F9-427D-BB5A-42818F765657}"/>
              </a:ext>
            </a:extLst>
          </p:cNvPr>
          <p:cNvSpPr>
            <a:spLocks noGrp="1"/>
          </p:cNvSpPr>
          <p:nvPr>
            <p:ph type="title"/>
          </p:nvPr>
        </p:nvSpPr>
        <p:spPr>
          <a:xfrm>
            <a:off x="1145498" y="292308"/>
            <a:ext cx="6543312" cy="1325563"/>
          </a:xfrm>
        </p:spPr>
        <p:txBody>
          <a:bodyPr/>
          <a:lstStyle/>
          <a:p>
            <a:r>
              <a:rPr lang="en-GB" dirty="0"/>
              <a:t>Representing your community</a:t>
            </a:r>
          </a:p>
        </p:txBody>
      </p:sp>
    </p:spTree>
    <p:extLst>
      <p:ext uri="{BB962C8B-B14F-4D97-AF65-F5344CB8AC3E}">
        <p14:creationId xmlns:p14="http://schemas.microsoft.com/office/powerpoint/2010/main" val="2006572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4519BCC-5BE1-41C2-AE8B-8D801A94EF1E}"/>
              </a:ext>
            </a:extLst>
          </p:cNvPr>
          <p:cNvSpPr/>
          <p:nvPr/>
        </p:nvSpPr>
        <p:spPr>
          <a:xfrm>
            <a:off x="6560457" y="4826000"/>
            <a:ext cx="4390572" cy="718667"/>
          </a:xfrm>
          <a:prstGeom prst="ellipse">
            <a:avLst/>
          </a:prstGeom>
          <a:solidFill>
            <a:schemeClr val="accent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6" name="Content Placeholder 5">
            <a:extLst>
              <a:ext uri="{FF2B5EF4-FFF2-40B4-BE49-F238E27FC236}">
                <a16:creationId xmlns:a16="http://schemas.microsoft.com/office/drawing/2014/main" id="{B2CD8044-A5F0-433F-8258-0A406918B179}"/>
              </a:ext>
            </a:extLst>
          </p:cNvPr>
          <p:cNvSpPr>
            <a:spLocks noGrp="1"/>
          </p:cNvSpPr>
          <p:nvPr>
            <p:ph idx="10"/>
          </p:nvPr>
        </p:nvSpPr>
        <p:spPr>
          <a:xfrm>
            <a:off x="867600" y="1503557"/>
            <a:ext cx="4996487" cy="4613686"/>
          </a:xfrm>
        </p:spPr>
        <p:txBody>
          <a:bodyPr anchor="ctr">
            <a:noAutofit/>
          </a:bodyPr>
          <a:lstStyle/>
          <a:p>
            <a:r>
              <a:rPr lang="en-GB" sz="2400" dirty="0"/>
              <a:t>People nominate for council because they have ideas, interests and experience that they think will benefit the community.  People often represent different views or are seeking change.  </a:t>
            </a:r>
          </a:p>
          <a:p>
            <a:endParaRPr lang="en-GB" sz="2400" dirty="0"/>
          </a:p>
          <a:p>
            <a:r>
              <a:rPr lang="en-GB" sz="2400" dirty="0"/>
              <a:t>Once a person is elected to council, the council come together as a group to make decisions.  The council together represents all the people in their council area. </a:t>
            </a:r>
          </a:p>
          <a:p>
            <a:endParaRPr lang="en-GB" sz="2000" dirty="0"/>
          </a:p>
        </p:txBody>
      </p:sp>
      <p:sp>
        <p:nvSpPr>
          <p:cNvPr id="5" name="Title 4">
            <a:extLst>
              <a:ext uri="{FF2B5EF4-FFF2-40B4-BE49-F238E27FC236}">
                <a16:creationId xmlns:a16="http://schemas.microsoft.com/office/drawing/2014/main" id="{5D3F94CC-5A06-409B-8A19-9477741CDD45}"/>
              </a:ext>
            </a:extLst>
          </p:cNvPr>
          <p:cNvSpPr>
            <a:spLocks noGrp="1"/>
          </p:cNvSpPr>
          <p:nvPr>
            <p:ph type="title"/>
          </p:nvPr>
        </p:nvSpPr>
        <p:spPr>
          <a:xfrm>
            <a:off x="867600" y="622711"/>
            <a:ext cx="10556389" cy="718667"/>
          </a:xfrm>
        </p:spPr>
        <p:txBody>
          <a:bodyPr anchor="ctr">
            <a:normAutofit/>
          </a:bodyPr>
          <a:lstStyle/>
          <a:p>
            <a:r>
              <a:rPr lang="en-GB" dirty="0">
                <a:solidFill>
                  <a:schemeClr val="accent2"/>
                </a:solidFill>
              </a:rPr>
              <a:t>Representation</a:t>
            </a:r>
          </a:p>
        </p:txBody>
      </p:sp>
      <p:pic>
        <p:nvPicPr>
          <p:cNvPr id="4" name="Picture 3" descr="A group of people in clothing&#10;&#10;Description automatically generated with medium confidence">
            <a:extLst>
              <a:ext uri="{FF2B5EF4-FFF2-40B4-BE49-F238E27FC236}">
                <a16:creationId xmlns:a16="http://schemas.microsoft.com/office/drawing/2014/main" id="{38F09196-1DE2-487B-9D43-80CE77E27A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7915" y="507999"/>
            <a:ext cx="4781062" cy="4833257"/>
          </a:xfrm>
          <a:prstGeom prst="rect">
            <a:avLst/>
          </a:prstGeom>
        </p:spPr>
      </p:pic>
    </p:spTree>
    <p:extLst>
      <p:ext uri="{BB962C8B-B14F-4D97-AF65-F5344CB8AC3E}">
        <p14:creationId xmlns:p14="http://schemas.microsoft.com/office/powerpoint/2010/main" val="2033296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5645462" y="1656190"/>
            <a:ext cx="5934441" cy="3811041"/>
          </a:xfrm>
        </p:spPr>
        <p:txBody>
          <a:bodyPr>
            <a:normAutofit/>
          </a:bodyPr>
          <a:lstStyle/>
          <a:p>
            <a:pPr>
              <a:spcAft>
                <a:spcPts val="1200"/>
              </a:spcAft>
            </a:pPr>
            <a:r>
              <a:rPr lang="en-AU" sz="3200" b="1" dirty="0">
                <a:solidFill>
                  <a:schemeClr val="accent2"/>
                </a:solidFill>
              </a:rPr>
              <a:t>Council elections are held every four years.</a:t>
            </a:r>
            <a:r>
              <a:rPr lang="en-AU" sz="2800" b="1" dirty="0"/>
              <a:t> </a:t>
            </a:r>
            <a:endParaRPr lang="en-AU" sz="2800" dirty="0"/>
          </a:p>
          <a:p>
            <a:r>
              <a:rPr lang="en-AU" sz="2400" dirty="0"/>
              <a:t>A by-election may be held if and when a position becomes vacant. </a:t>
            </a:r>
          </a:p>
          <a:p>
            <a:endParaRPr lang="en-AU" sz="2400" dirty="0"/>
          </a:p>
          <a:p>
            <a:r>
              <a:rPr lang="en-AU" sz="2400" dirty="0"/>
              <a:t>Council members are elected to represent the interests of all people in their council area (not just their ward or their community). </a:t>
            </a:r>
          </a:p>
        </p:txBody>
      </p:sp>
      <p:sp>
        <p:nvSpPr>
          <p:cNvPr id="4" name="Title 3"/>
          <p:cNvSpPr>
            <a:spLocks noGrp="1"/>
          </p:cNvSpPr>
          <p:nvPr>
            <p:ph type="title"/>
          </p:nvPr>
        </p:nvSpPr>
        <p:spPr>
          <a:xfrm>
            <a:off x="890085" y="445939"/>
            <a:ext cx="10556389" cy="718667"/>
          </a:xfrm>
        </p:spPr>
        <p:txBody>
          <a:bodyPr/>
          <a:lstStyle/>
          <a:p>
            <a:br>
              <a:rPr lang="en-AU" b="1" dirty="0">
                <a:solidFill>
                  <a:schemeClr val="accent2"/>
                </a:solidFill>
              </a:rPr>
            </a:br>
            <a:br>
              <a:rPr lang="en-AU" b="1" dirty="0">
                <a:solidFill>
                  <a:schemeClr val="accent2"/>
                </a:solidFill>
              </a:rPr>
            </a:br>
            <a:r>
              <a:rPr lang="en-AU" b="1" dirty="0">
                <a:solidFill>
                  <a:schemeClr val="accent2"/>
                </a:solidFill>
              </a:rPr>
              <a:t>Local Government Elections</a:t>
            </a:r>
            <a:br>
              <a:rPr lang="en-AU" b="1" dirty="0">
                <a:solidFill>
                  <a:schemeClr val="accent2"/>
                </a:solidFill>
              </a:rPr>
            </a:br>
            <a:br>
              <a:rPr lang="en-AU" dirty="0">
                <a:solidFill>
                  <a:schemeClr val="accent2"/>
                </a:solidFill>
              </a:rPr>
            </a:br>
            <a:endParaRPr lang="en-AU" dirty="0">
              <a:solidFill>
                <a:schemeClr val="accent2"/>
              </a:solidFill>
            </a:endParaRPr>
          </a:p>
        </p:txBody>
      </p:sp>
      <p:pic>
        <p:nvPicPr>
          <p:cNvPr id="6" name="Picture 5" descr="A picture containing chart&#10;&#10;Description automatically generated">
            <a:extLst>
              <a:ext uri="{FF2B5EF4-FFF2-40B4-BE49-F238E27FC236}">
                <a16:creationId xmlns:a16="http://schemas.microsoft.com/office/drawing/2014/main" id="{4FE56402-EB7B-4474-9E06-77DF1C6373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60" y="1656190"/>
            <a:ext cx="6835342" cy="3844880"/>
          </a:xfrm>
          <a:prstGeom prst="rect">
            <a:avLst/>
          </a:prstGeom>
        </p:spPr>
      </p:pic>
    </p:spTree>
    <p:extLst>
      <p:ext uri="{BB962C8B-B14F-4D97-AF65-F5344CB8AC3E}">
        <p14:creationId xmlns:p14="http://schemas.microsoft.com/office/powerpoint/2010/main" val="3139456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38B727-4FE4-4136-83D2-C011263AD135}"/>
              </a:ext>
            </a:extLst>
          </p:cNvPr>
          <p:cNvSpPr/>
          <p:nvPr/>
        </p:nvSpPr>
        <p:spPr>
          <a:xfrm>
            <a:off x="0" y="-44335"/>
            <a:ext cx="12192000" cy="6910663"/>
          </a:xfrm>
          <a:prstGeom prst="rect">
            <a:avLst/>
          </a:prstGeom>
          <a:gradFill flip="none" rotWithShape="1">
            <a:gsLst>
              <a:gs pos="0">
                <a:schemeClr val="accent2"/>
              </a:gs>
              <a:gs pos="50000">
                <a:srgbClr val="50C1FA">
                  <a:shade val="67500"/>
                  <a:satMod val="115000"/>
                </a:srgbClr>
              </a:gs>
              <a:gs pos="100000">
                <a:srgbClr val="50C1FA">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solidFill>
                <a:schemeClr val="bg1"/>
              </a:solidFill>
            </a:endParaRPr>
          </a:p>
        </p:txBody>
      </p:sp>
      <p:sp>
        <p:nvSpPr>
          <p:cNvPr id="9" name="Oval 8">
            <a:extLst>
              <a:ext uri="{FF2B5EF4-FFF2-40B4-BE49-F238E27FC236}">
                <a16:creationId xmlns:a16="http://schemas.microsoft.com/office/drawing/2014/main" id="{74EE0038-D0F9-4309-9243-2F25CFE7235D}"/>
              </a:ext>
            </a:extLst>
          </p:cNvPr>
          <p:cNvSpPr/>
          <p:nvPr/>
        </p:nvSpPr>
        <p:spPr>
          <a:xfrm>
            <a:off x="5610367" y="1809758"/>
            <a:ext cx="4826000" cy="4826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A2B2DDAB-7FEB-4696-ABEC-D765FB9DB670}"/>
              </a:ext>
            </a:extLst>
          </p:cNvPr>
          <p:cNvSpPr>
            <a:spLocks noGrp="1"/>
          </p:cNvSpPr>
          <p:nvPr>
            <p:ph type="title"/>
          </p:nvPr>
        </p:nvSpPr>
        <p:spPr>
          <a:xfrm>
            <a:off x="758206" y="3061186"/>
            <a:ext cx="5226665" cy="1933601"/>
          </a:xfrm>
        </p:spPr>
        <p:txBody>
          <a:bodyPr/>
          <a:lstStyle/>
          <a:p>
            <a:r>
              <a:rPr lang="en-GB" dirty="0"/>
              <a:t>Working with Local</a:t>
            </a:r>
            <a:br>
              <a:rPr lang="en-GB" dirty="0"/>
            </a:br>
            <a:r>
              <a:rPr lang="en-GB" dirty="0"/>
              <a:t>Authorities </a:t>
            </a:r>
          </a:p>
        </p:txBody>
      </p:sp>
      <p:pic>
        <p:nvPicPr>
          <p:cNvPr id="8" name="Picture 7" descr="Icon&#10;&#10;Description automatically generated">
            <a:extLst>
              <a:ext uri="{FF2B5EF4-FFF2-40B4-BE49-F238E27FC236}">
                <a16:creationId xmlns:a16="http://schemas.microsoft.com/office/drawing/2014/main" id="{7A808EF1-CFA4-4DB6-BA57-E753930FA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7658" y="-100379"/>
            <a:ext cx="7646831" cy="7858263"/>
          </a:xfrm>
          <a:prstGeom prst="rect">
            <a:avLst/>
          </a:prstGeom>
        </p:spPr>
      </p:pic>
    </p:spTree>
    <p:extLst>
      <p:ext uri="{BB962C8B-B14F-4D97-AF65-F5344CB8AC3E}">
        <p14:creationId xmlns:p14="http://schemas.microsoft.com/office/powerpoint/2010/main" val="820256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892344" y="1316764"/>
            <a:ext cx="5985534" cy="4416491"/>
          </a:xfrm>
        </p:spPr>
        <p:txBody>
          <a:bodyPr>
            <a:normAutofit/>
          </a:bodyPr>
          <a:lstStyle/>
          <a:p>
            <a:pPr>
              <a:spcAft>
                <a:spcPts val="600"/>
              </a:spcAft>
            </a:pPr>
            <a:endParaRPr lang="en-AU" sz="2200" dirty="0"/>
          </a:p>
          <a:p>
            <a:pPr>
              <a:spcAft>
                <a:spcPts val="600"/>
              </a:spcAft>
            </a:pPr>
            <a:endParaRPr lang="en-AU" sz="2200" dirty="0"/>
          </a:p>
          <a:p>
            <a:pPr>
              <a:spcAft>
                <a:spcPts val="600"/>
              </a:spcAft>
            </a:pPr>
            <a:r>
              <a:rPr lang="en-AU" sz="2200" dirty="0"/>
              <a:t>Local authorities provide local communities a voice to regional councils. </a:t>
            </a:r>
          </a:p>
          <a:p>
            <a:pPr>
              <a:spcAft>
                <a:spcPts val="600"/>
              </a:spcAft>
            </a:pPr>
            <a:endParaRPr lang="en-AU" sz="2200" dirty="0"/>
          </a:p>
          <a:p>
            <a:pPr>
              <a:spcAft>
                <a:spcPts val="600"/>
              </a:spcAft>
            </a:pPr>
            <a:r>
              <a:rPr lang="en-AU" sz="2200" dirty="0"/>
              <a:t>Councils </a:t>
            </a:r>
            <a:r>
              <a:rPr lang="en-AU" sz="2200" b="1" dirty="0"/>
              <a:t>must</a:t>
            </a:r>
            <a:r>
              <a:rPr lang="en-AU" sz="2200" dirty="0"/>
              <a:t> work with local authorities to ensure all communities within the region are represented and get to have their say.</a:t>
            </a:r>
          </a:p>
        </p:txBody>
      </p:sp>
      <p:sp>
        <p:nvSpPr>
          <p:cNvPr id="2" name="Title 1"/>
          <p:cNvSpPr>
            <a:spLocks noGrp="1"/>
          </p:cNvSpPr>
          <p:nvPr>
            <p:ph type="title"/>
          </p:nvPr>
        </p:nvSpPr>
        <p:spPr>
          <a:xfrm>
            <a:off x="864000" y="356659"/>
            <a:ext cx="10512587" cy="720000"/>
          </a:xfrm>
        </p:spPr>
        <p:txBody>
          <a:bodyPr anchor="ctr">
            <a:normAutofit/>
          </a:bodyPr>
          <a:lstStyle/>
          <a:p>
            <a:r>
              <a:rPr lang="en-AU" sz="3400" b="1" dirty="0">
                <a:solidFill>
                  <a:schemeClr val="accent2"/>
                </a:solidFill>
              </a:rPr>
              <a:t>How do councils and local authorities work together?</a:t>
            </a:r>
            <a:endParaRPr lang="en-AU" sz="3400" dirty="0">
              <a:solidFill>
                <a:schemeClr val="accent2"/>
              </a:solidFill>
            </a:endParaRPr>
          </a:p>
        </p:txBody>
      </p:sp>
      <p:pic>
        <p:nvPicPr>
          <p:cNvPr id="6" name="Picture 5" descr="A group of people&#10;&#10;Description automatically generated with low confidence">
            <a:extLst>
              <a:ext uri="{FF2B5EF4-FFF2-40B4-BE49-F238E27FC236}">
                <a16:creationId xmlns:a16="http://schemas.microsoft.com/office/drawing/2014/main" id="{C90F85E2-91D3-4501-B736-289E42A07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6381" y="841855"/>
            <a:ext cx="8673982" cy="4879116"/>
          </a:xfrm>
          <a:prstGeom prst="rect">
            <a:avLst/>
          </a:prstGeom>
        </p:spPr>
      </p:pic>
      <p:pic>
        <p:nvPicPr>
          <p:cNvPr id="8" name="Picture 7" descr="Icon&#10;&#10;Description automatically generated">
            <a:extLst>
              <a:ext uri="{FF2B5EF4-FFF2-40B4-BE49-F238E27FC236}">
                <a16:creationId xmlns:a16="http://schemas.microsoft.com/office/drawing/2014/main" id="{39D6D7EB-CD32-4242-954D-01A5311BDE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9" y="3691782"/>
            <a:ext cx="2781763" cy="2029189"/>
          </a:xfrm>
          <a:prstGeom prst="rect">
            <a:avLst/>
          </a:prstGeom>
        </p:spPr>
      </p:pic>
    </p:spTree>
    <p:extLst>
      <p:ext uri="{BB962C8B-B14F-4D97-AF65-F5344CB8AC3E}">
        <p14:creationId xmlns:p14="http://schemas.microsoft.com/office/powerpoint/2010/main" val="2067874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1155834" y="1334205"/>
            <a:ext cx="5249732" cy="4408312"/>
          </a:xfrm>
        </p:spPr>
        <p:txBody>
          <a:bodyPr>
            <a:normAutofit/>
          </a:bodyPr>
          <a:lstStyle/>
          <a:p>
            <a:pPr>
              <a:spcAft>
                <a:spcPts val="600"/>
              </a:spcAft>
            </a:pPr>
            <a:r>
              <a:rPr lang="en-AU" dirty="0"/>
              <a:t>A council must seek advice and recommendations from the local authority about the council’s:</a:t>
            </a:r>
          </a:p>
          <a:p>
            <a:pPr>
              <a:spcAft>
                <a:spcPts val="600"/>
              </a:spcAft>
            </a:pPr>
            <a:endParaRPr lang="en-AU" dirty="0"/>
          </a:p>
          <a:p>
            <a:pPr marL="342900" indent="-342900">
              <a:spcAft>
                <a:spcPts val="600"/>
              </a:spcAft>
              <a:buFont typeface="Wingdings" panose="05000000000000000000" pitchFamily="2" charset="2"/>
              <a:buChar char="§"/>
            </a:pPr>
            <a:r>
              <a:rPr lang="en-AU" dirty="0"/>
              <a:t>budget</a:t>
            </a:r>
          </a:p>
          <a:p>
            <a:pPr marL="342900" indent="-342900">
              <a:spcAft>
                <a:spcPts val="600"/>
              </a:spcAft>
              <a:buFont typeface="Wingdings" panose="05000000000000000000" pitchFamily="2" charset="2"/>
              <a:buChar char="§"/>
            </a:pPr>
            <a:r>
              <a:rPr lang="en-AU" dirty="0"/>
              <a:t>priorities for expenditure</a:t>
            </a:r>
          </a:p>
          <a:p>
            <a:pPr marL="342900" indent="-342900">
              <a:spcAft>
                <a:spcPts val="600"/>
              </a:spcAft>
              <a:buFont typeface="Wingdings" panose="05000000000000000000" pitchFamily="2" charset="2"/>
              <a:buChar char="§"/>
            </a:pPr>
            <a:r>
              <a:rPr lang="en-AU" dirty="0"/>
              <a:t>service delivery</a:t>
            </a:r>
          </a:p>
          <a:p>
            <a:pPr marL="342900" indent="-342900">
              <a:spcAft>
                <a:spcPts val="600"/>
              </a:spcAft>
              <a:buFont typeface="Wingdings" panose="05000000000000000000" pitchFamily="2" charset="2"/>
              <a:buChar char="§"/>
            </a:pPr>
            <a:r>
              <a:rPr lang="en-AU" dirty="0"/>
              <a:t>regional plans</a:t>
            </a:r>
          </a:p>
          <a:p>
            <a:pPr marL="342900" indent="-342900">
              <a:spcAft>
                <a:spcPts val="600"/>
              </a:spcAft>
              <a:buFont typeface="Wingdings" panose="05000000000000000000" pitchFamily="2" charset="2"/>
              <a:buChar char="§"/>
            </a:pPr>
            <a:r>
              <a:rPr lang="en-AU" dirty="0"/>
              <a:t>strategic directions</a:t>
            </a:r>
          </a:p>
          <a:p>
            <a:pPr marL="342900" indent="-342900">
              <a:spcAft>
                <a:spcPts val="600"/>
              </a:spcAft>
              <a:buFont typeface="Wingdings" panose="05000000000000000000" pitchFamily="2" charset="2"/>
              <a:buChar char="§"/>
            </a:pPr>
            <a:r>
              <a:rPr lang="en-AU" dirty="0"/>
              <a:t>funding</a:t>
            </a:r>
          </a:p>
          <a:p>
            <a:pPr>
              <a:spcAft>
                <a:spcPts val="600"/>
              </a:spcAft>
            </a:pPr>
            <a:endParaRPr lang="en-AU" dirty="0"/>
          </a:p>
        </p:txBody>
      </p:sp>
      <p:sp>
        <p:nvSpPr>
          <p:cNvPr id="2" name="Title 1"/>
          <p:cNvSpPr>
            <a:spLocks noGrp="1"/>
          </p:cNvSpPr>
          <p:nvPr>
            <p:ph type="title"/>
          </p:nvPr>
        </p:nvSpPr>
        <p:spPr>
          <a:xfrm>
            <a:off x="1127371" y="425572"/>
            <a:ext cx="10556389" cy="718667"/>
          </a:xfrm>
        </p:spPr>
        <p:txBody>
          <a:bodyPr anchor="ctr">
            <a:normAutofit/>
          </a:bodyPr>
          <a:lstStyle/>
          <a:p>
            <a:r>
              <a:rPr lang="en-AU" dirty="0">
                <a:solidFill>
                  <a:schemeClr val="accent2"/>
                </a:solidFill>
              </a:rPr>
              <a:t>Advice to council</a:t>
            </a:r>
          </a:p>
        </p:txBody>
      </p:sp>
      <p:pic>
        <p:nvPicPr>
          <p:cNvPr id="6" name="Picture 5" descr="A picture containing text, businesscard, vector graphics&#10;&#10;Description automatically generated">
            <a:extLst>
              <a:ext uri="{FF2B5EF4-FFF2-40B4-BE49-F238E27FC236}">
                <a16:creationId xmlns:a16="http://schemas.microsoft.com/office/drawing/2014/main" id="{F7146239-9AB1-45FD-90CC-5CB115D349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0560" y="784905"/>
            <a:ext cx="6710275" cy="4408312"/>
          </a:xfrm>
          <a:prstGeom prst="rect">
            <a:avLst/>
          </a:prstGeom>
        </p:spPr>
      </p:pic>
    </p:spTree>
    <p:extLst>
      <p:ext uri="{BB962C8B-B14F-4D97-AF65-F5344CB8AC3E}">
        <p14:creationId xmlns:p14="http://schemas.microsoft.com/office/powerpoint/2010/main" val="369693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EB2CA9-86C8-4E99-B8F1-11007E28FED2}"/>
              </a:ext>
            </a:extLst>
          </p:cNvPr>
          <p:cNvSpPr/>
          <p:nvPr/>
        </p:nvSpPr>
        <p:spPr>
          <a:xfrm>
            <a:off x="0" y="-44335"/>
            <a:ext cx="12192000" cy="6910663"/>
          </a:xfrm>
          <a:prstGeom prst="rect">
            <a:avLst/>
          </a:prstGeom>
          <a:gradFill flip="none" rotWithShape="1">
            <a:gsLst>
              <a:gs pos="0">
                <a:schemeClr val="accent2"/>
              </a:gs>
              <a:gs pos="50000">
                <a:srgbClr val="50C1FA">
                  <a:shade val="67500"/>
                  <a:satMod val="115000"/>
                </a:srgbClr>
              </a:gs>
              <a:gs pos="100000">
                <a:srgbClr val="50C1FA">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solidFill>
                <a:schemeClr val="bg1"/>
              </a:solidFill>
            </a:endParaRPr>
          </a:p>
        </p:txBody>
      </p:sp>
      <p:sp>
        <p:nvSpPr>
          <p:cNvPr id="2" name="Title 1">
            <a:extLst>
              <a:ext uri="{FF2B5EF4-FFF2-40B4-BE49-F238E27FC236}">
                <a16:creationId xmlns:a16="http://schemas.microsoft.com/office/drawing/2014/main" id="{90DCED61-86A8-4AC7-8510-32ACA8901954}"/>
              </a:ext>
            </a:extLst>
          </p:cNvPr>
          <p:cNvSpPr>
            <a:spLocks noGrp="1"/>
          </p:cNvSpPr>
          <p:nvPr>
            <p:ph type="title"/>
          </p:nvPr>
        </p:nvSpPr>
        <p:spPr>
          <a:xfrm>
            <a:off x="838200" y="1809758"/>
            <a:ext cx="7182678" cy="1325563"/>
          </a:xfrm>
        </p:spPr>
        <p:txBody>
          <a:bodyPr/>
          <a:lstStyle/>
          <a:p>
            <a:r>
              <a:rPr lang="en-GB" i="1" dirty="0"/>
              <a:t>Local Government Act 2019</a:t>
            </a:r>
          </a:p>
        </p:txBody>
      </p:sp>
      <p:pic>
        <p:nvPicPr>
          <p:cNvPr id="10" name="Picture 9" descr="Graphical user interface, diagram&#10;&#10;Description automatically generated">
            <a:extLst>
              <a:ext uri="{FF2B5EF4-FFF2-40B4-BE49-F238E27FC236}">
                <a16:creationId xmlns:a16="http://schemas.microsoft.com/office/drawing/2014/main" id="{24567612-DB3B-4E57-83B3-A8D74BB2D6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124" y="536783"/>
            <a:ext cx="11739071" cy="6603228"/>
          </a:xfrm>
          <a:prstGeom prst="rect">
            <a:avLst/>
          </a:prstGeom>
        </p:spPr>
      </p:pic>
    </p:spTree>
    <p:extLst>
      <p:ext uri="{BB962C8B-B14F-4D97-AF65-F5344CB8AC3E}">
        <p14:creationId xmlns:p14="http://schemas.microsoft.com/office/powerpoint/2010/main" val="796933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5931334" y="1482211"/>
            <a:ext cx="6153872" cy="3958385"/>
          </a:xfrm>
        </p:spPr>
        <p:txBody>
          <a:bodyPr>
            <a:normAutofit/>
          </a:bodyPr>
          <a:lstStyle/>
          <a:p>
            <a:pPr>
              <a:spcAft>
                <a:spcPts val="1200"/>
              </a:spcAft>
            </a:pPr>
            <a:r>
              <a:rPr lang="en-AU" sz="2800" b="1" dirty="0">
                <a:solidFill>
                  <a:schemeClr val="accent2"/>
                </a:solidFill>
              </a:rPr>
              <a:t>Councils are bound by the </a:t>
            </a:r>
            <a:br>
              <a:rPr lang="en-AU" sz="2800" b="1" dirty="0">
                <a:solidFill>
                  <a:schemeClr val="accent2"/>
                </a:solidFill>
              </a:rPr>
            </a:br>
            <a:r>
              <a:rPr lang="en-AU" sz="2800" b="1" i="1" dirty="0">
                <a:solidFill>
                  <a:schemeClr val="accent2"/>
                </a:solidFill>
              </a:rPr>
              <a:t>Local Government Act 2019</a:t>
            </a:r>
            <a:endParaRPr lang="en-AU" sz="2800" b="1" dirty="0">
              <a:solidFill>
                <a:schemeClr val="accent2"/>
              </a:solidFill>
            </a:endParaRPr>
          </a:p>
          <a:p>
            <a:pPr>
              <a:spcAft>
                <a:spcPts val="1200"/>
              </a:spcAft>
            </a:pPr>
            <a:r>
              <a:rPr lang="en-AU" dirty="0"/>
              <a:t>The Act sets out the principles for local government councils in the Northern Territory, the roles and responsibilities of council members.</a:t>
            </a:r>
          </a:p>
          <a:p>
            <a:pPr>
              <a:spcAft>
                <a:spcPts val="1200"/>
              </a:spcAft>
            </a:pPr>
            <a:r>
              <a:rPr lang="en-AU" dirty="0"/>
              <a:t>It also sets out the requirements and guidance for carrying out local government functions.</a:t>
            </a:r>
          </a:p>
        </p:txBody>
      </p:sp>
      <p:sp>
        <p:nvSpPr>
          <p:cNvPr id="2" name="Title 1">
            <a:extLst>
              <a:ext uri="{FF2B5EF4-FFF2-40B4-BE49-F238E27FC236}">
                <a16:creationId xmlns:a16="http://schemas.microsoft.com/office/drawing/2014/main" id="{B4B1CC6C-0496-4814-A8D4-FE68106429FC}"/>
              </a:ext>
            </a:extLst>
          </p:cNvPr>
          <p:cNvSpPr>
            <a:spLocks noGrp="1"/>
          </p:cNvSpPr>
          <p:nvPr>
            <p:ph type="title"/>
          </p:nvPr>
        </p:nvSpPr>
        <p:spPr>
          <a:xfrm>
            <a:off x="817805" y="346270"/>
            <a:ext cx="10556389" cy="718667"/>
          </a:xfrm>
        </p:spPr>
        <p:txBody>
          <a:bodyPr>
            <a:noAutofit/>
          </a:bodyPr>
          <a:lstStyle/>
          <a:p>
            <a:br>
              <a:rPr lang="en-AU" b="1" dirty="0">
                <a:solidFill>
                  <a:schemeClr val="accent2"/>
                </a:solidFill>
              </a:rPr>
            </a:br>
            <a:r>
              <a:rPr lang="en-AU" b="1" dirty="0">
                <a:solidFill>
                  <a:schemeClr val="accent2"/>
                </a:solidFill>
              </a:rPr>
              <a:t>Local Government Act 2019</a:t>
            </a:r>
            <a:br>
              <a:rPr lang="en-AU" b="1" dirty="0">
                <a:solidFill>
                  <a:schemeClr val="accent2"/>
                </a:solidFill>
              </a:rPr>
            </a:br>
            <a:endParaRPr lang="en-GB" dirty="0">
              <a:solidFill>
                <a:schemeClr val="accent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88" y="1316333"/>
            <a:ext cx="5414646" cy="3922856"/>
          </a:xfrm>
          <a:prstGeom prst="rect">
            <a:avLst/>
          </a:prstGeom>
        </p:spPr>
      </p:pic>
    </p:spTree>
    <p:extLst>
      <p:ext uri="{BB962C8B-B14F-4D97-AF65-F5344CB8AC3E}">
        <p14:creationId xmlns:p14="http://schemas.microsoft.com/office/powerpoint/2010/main" val="53110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a:gsLst>
              <a:gs pos="0">
                <a:srgbClr val="0071BC"/>
              </a:gs>
              <a:gs pos="59000">
                <a:srgbClr val="00A7BC"/>
              </a:gs>
              <a:gs pos="100000">
                <a:srgbClr val="00A7B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Content Placeholder 9"/>
          <p:cNvSpPr>
            <a:spLocks noGrp="1"/>
          </p:cNvSpPr>
          <p:nvPr>
            <p:ph idx="10"/>
          </p:nvPr>
        </p:nvSpPr>
        <p:spPr>
          <a:xfrm>
            <a:off x="4561725" y="2094190"/>
            <a:ext cx="6806679" cy="3557003"/>
          </a:xfrm>
        </p:spPr>
        <p:txBody>
          <a:bodyPr>
            <a:normAutofit fontScale="77500" lnSpcReduction="20000"/>
          </a:bodyPr>
          <a:lstStyle/>
          <a:p>
            <a:r>
              <a:rPr lang="en-AU" sz="2800" b="1" dirty="0">
                <a:solidFill>
                  <a:schemeClr val="bg1"/>
                </a:solidFill>
              </a:rPr>
              <a:t>For more information, view the following resources:</a:t>
            </a:r>
          </a:p>
          <a:p>
            <a:pPr marL="342900" indent="-342900">
              <a:buFont typeface="Arial" panose="020B0604020202020204" pitchFamily="34" charset="0"/>
              <a:buChar char="•"/>
            </a:pPr>
            <a:endParaRPr lang="en-AU" sz="3100" dirty="0">
              <a:solidFill>
                <a:schemeClr val="bg1"/>
              </a:solidFill>
            </a:endParaRPr>
          </a:p>
          <a:p>
            <a:pPr marL="342900" indent="-342900">
              <a:spcAft>
                <a:spcPts val="1200"/>
              </a:spcAft>
              <a:buFont typeface="Arial" panose="020B0604020202020204" pitchFamily="34" charset="0"/>
              <a:buChar char="•"/>
            </a:pPr>
            <a:r>
              <a:rPr lang="en-AU" sz="3100" dirty="0">
                <a:solidFill>
                  <a:schemeClr val="bg1"/>
                </a:solidFill>
              </a:rPr>
              <a:t>Local government areas – s.15of the </a:t>
            </a:r>
            <a:r>
              <a:rPr lang="en-AU" sz="3100" i="1" dirty="0">
                <a:solidFill>
                  <a:schemeClr val="bg1"/>
                </a:solidFill>
              </a:rPr>
              <a:t>Local Government Act 2019</a:t>
            </a:r>
          </a:p>
          <a:p>
            <a:pPr marL="342900" indent="-342900">
              <a:spcAft>
                <a:spcPts val="1200"/>
              </a:spcAft>
              <a:buFont typeface="Arial" panose="020B0604020202020204" pitchFamily="34" charset="0"/>
              <a:buChar char="•"/>
            </a:pPr>
            <a:r>
              <a:rPr lang="en-AU" sz="3100" dirty="0">
                <a:solidFill>
                  <a:schemeClr val="bg1"/>
                </a:solidFill>
              </a:rPr>
              <a:t>Compliance - Chapter 15 of the </a:t>
            </a:r>
            <a:r>
              <a:rPr lang="en-AU" sz="3100" i="1" dirty="0">
                <a:solidFill>
                  <a:schemeClr val="bg1"/>
                </a:solidFill>
              </a:rPr>
              <a:t>Local Government Act 2019</a:t>
            </a:r>
          </a:p>
          <a:p>
            <a:pPr marL="342900" indent="-342900">
              <a:spcAft>
                <a:spcPts val="1200"/>
              </a:spcAft>
              <a:buFont typeface="Arial" panose="020B0604020202020204" pitchFamily="34" charset="0"/>
              <a:buChar char="•"/>
            </a:pPr>
            <a:r>
              <a:rPr lang="en-AU" sz="3100" dirty="0">
                <a:solidFill>
                  <a:schemeClr val="bg1"/>
                </a:solidFill>
              </a:rPr>
              <a:t>Elections-  Chapter 8 of the </a:t>
            </a:r>
            <a:r>
              <a:rPr lang="en-AU" sz="3100" i="1" dirty="0">
                <a:solidFill>
                  <a:schemeClr val="bg1"/>
                </a:solidFill>
              </a:rPr>
              <a:t>Local Government Act 2019</a:t>
            </a:r>
            <a:br>
              <a:rPr lang="en-AU" sz="3100" i="1" dirty="0">
                <a:solidFill>
                  <a:schemeClr val="bg1"/>
                </a:solidFill>
              </a:rPr>
            </a:br>
            <a:endParaRPr lang="en-AU" sz="3100" i="1" dirty="0"/>
          </a:p>
        </p:txBody>
      </p:sp>
      <p:sp>
        <p:nvSpPr>
          <p:cNvPr id="6" name="Title 5"/>
          <p:cNvSpPr>
            <a:spLocks noGrp="1"/>
          </p:cNvSpPr>
          <p:nvPr>
            <p:ph type="title"/>
          </p:nvPr>
        </p:nvSpPr>
        <p:spPr>
          <a:xfrm>
            <a:off x="4561726" y="589238"/>
            <a:ext cx="10512587" cy="720000"/>
          </a:xfrm>
        </p:spPr>
        <p:txBody>
          <a:bodyPr/>
          <a:lstStyle/>
          <a:p>
            <a:pPr lvl="0"/>
            <a:r>
              <a:rPr lang="en-AU" dirty="0">
                <a:solidFill>
                  <a:schemeClr val="bg1"/>
                </a:solidFill>
              </a:rPr>
              <a:t>Resources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571" y="1603632"/>
            <a:ext cx="6996405" cy="3820314"/>
          </a:xfrm>
          <a:prstGeom prst="rect">
            <a:avLst/>
          </a:prstGeom>
        </p:spPr>
      </p:pic>
    </p:spTree>
    <p:extLst>
      <p:ext uri="{BB962C8B-B14F-4D97-AF65-F5344CB8AC3E}">
        <p14:creationId xmlns:p14="http://schemas.microsoft.com/office/powerpoint/2010/main" val="3632906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F29CDB-1206-4378-BB7D-BBDBB32127FD}"/>
              </a:ext>
            </a:extLst>
          </p:cNvPr>
          <p:cNvSpPr/>
          <p:nvPr/>
        </p:nvSpPr>
        <p:spPr>
          <a:xfrm>
            <a:off x="0" y="-52663"/>
            <a:ext cx="12192000" cy="6910663"/>
          </a:xfrm>
          <a:prstGeom prst="rect">
            <a:avLst/>
          </a:prstGeom>
          <a:gradFill flip="none" rotWithShape="1">
            <a:gsLst>
              <a:gs pos="0">
                <a:schemeClr val="accent2"/>
              </a:gs>
              <a:gs pos="50000">
                <a:srgbClr val="50C1FA">
                  <a:shade val="67500"/>
                  <a:satMod val="115000"/>
                </a:srgbClr>
              </a:gs>
              <a:gs pos="100000">
                <a:srgbClr val="50C1FA">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dirty="0">
              <a:solidFill>
                <a:srgbClr val="8C4799"/>
              </a:solidFill>
              <a:hlinkClick r:id="rId3">
                <a:extLst>
                  <a:ext uri="{A12FA001-AC4F-418D-AE19-62706E023703}">
                    <ahyp:hlinkClr xmlns:ahyp="http://schemas.microsoft.com/office/drawing/2018/hyperlinkcolor" val="tx"/>
                  </a:ext>
                </a:extLst>
              </a:hlinkClick>
            </a:endParaRPr>
          </a:p>
          <a:p>
            <a:endParaRPr lang="en-AU" dirty="0">
              <a:solidFill>
                <a:srgbClr val="8C4799"/>
              </a:solidFill>
              <a:hlinkClick r:id="rId3">
                <a:extLst>
                  <a:ext uri="{A12FA001-AC4F-418D-AE19-62706E023703}">
                    <ahyp:hlinkClr xmlns:ahyp="http://schemas.microsoft.com/office/drawing/2018/hyperlinkcolor" val="tx"/>
                  </a:ext>
                </a:extLst>
              </a:hlinkClick>
            </a:endParaRPr>
          </a:p>
          <a:p>
            <a:endParaRPr lang="en-AU" dirty="0">
              <a:solidFill>
                <a:srgbClr val="8C4799"/>
              </a:solidFill>
              <a:hlinkClick r:id="rId3">
                <a:extLst>
                  <a:ext uri="{A12FA001-AC4F-418D-AE19-62706E023703}">
                    <ahyp:hlinkClr xmlns:ahyp="http://schemas.microsoft.com/office/drawing/2018/hyperlinkcolor" val="tx"/>
                  </a:ext>
                </a:extLst>
              </a:hlinkClick>
            </a:endParaRPr>
          </a:p>
          <a:p>
            <a:endParaRPr lang="en-AU" dirty="0">
              <a:solidFill>
                <a:srgbClr val="8C4799"/>
              </a:solidFill>
              <a:hlinkClick r:id="rId3">
                <a:extLst>
                  <a:ext uri="{A12FA001-AC4F-418D-AE19-62706E023703}">
                    <ahyp:hlinkClr xmlns:ahyp="http://schemas.microsoft.com/office/drawing/2018/hyperlinkcolor" val="tx"/>
                  </a:ext>
                </a:extLst>
              </a:hlinkClick>
            </a:endParaRPr>
          </a:p>
          <a:p>
            <a:endParaRPr lang="en-AU" dirty="0">
              <a:solidFill>
                <a:srgbClr val="8C4799"/>
              </a:solidFill>
              <a:hlinkClick r:id="rId3">
                <a:extLst>
                  <a:ext uri="{A12FA001-AC4F-418D-AE19-62706E023703}">
                    <ahyp:hlinkClr xmlns:ahyp="http://schemas.microsoft.com/office/drawing/2018/hyperlinkcolor" val="tx"/>
                  </a:ext>
                </a:extLst>
              </a:hlinkClick>
            </a:endParaRPr>
          </a:p>
          <a:p>
            <a:endParaRPr lang="en-AU" dirty="0">
              <a:solidFill>
                <a:srgbClr val="8C4799"/>
              </a:solidFill>
              <a:hlinkClick r:id="rId3">
                <a:extLst>
                  <a:ext uri="{A12FA001-AC4F-418D-AE19-62706E023703}">
                    <ahyp:hlinkClr xmlns:ahyp="http://schemas.microsoft.com/office/drawing/2018/hyperlinkcolor" val="tx"/>
                  </a:ext>
                </a:extLst>
              </a:hlinkClick>
            </a:endParaRPr>
          </a:p>
          <a:p>
            <a:endParaRPr lang="en-AU" dirty="0">
              <a:solidFill>
                <a:srgbClr val="8C4799"/>
              </a:solidFill>
              <a:hlinkClick r:id="rId3">
                <a:extLst>
                  <a:ext uri="{A12FA001-AC4F-418D-AE19-62706E023703}">
                    <ahyp:hlinkClr xmlns:ahyp="http://schemas.microsoft.com/office/drawing/2018/hyperlinkcolor" val="tx"/>
                  </a:ext>
                </a:extLst>
              </a:hlinkClick>
            </a:endParaRPr>
          </a:p>
          <a:p>
            <a:pPr lvl="2"/>
            <a:r>
              <a:rPr lang="en-AU" sz="2000" dirty="0">
                <a:solidFill>
                  <a:schemeClr val="tx1"/>
                </a:solidFill>
                <a:hlinkClick r:id="rId3">
                  <a:extLst>
                    <a:ext uri="{A12FA001-AC4F-418D-AE19-62706E023703}">
                      <ahyp:hlinkClr xmlns:ahyp="http://schemas.microsoft.com/office/drawing/2018/hyperlinkcolor" val="tx"/>
                    </a:ext>
                  </a:extLst>
                </a:hlinkClick>
              </a:rPr>
              <a:t>https://youtu.be/Z292t18D8Uc</a:t>
            </a:r>
            <a:endParaRPr lang="en-AU" sz="2000" dirty="0">
              <a:solidFill>
                <a:schemeClr val="tx1"/>
              </a:solidFill>
            </a:endParaRPr>
          </a:p>
        </p:txBody>
      </p:sp>
      <p:sp>
        <p:nvSpPr>
          <p:cNvPr id="2" name="Title 1">
            <a:extLst>
              <a:ext uri="{FF2B5EF4-FFF2-40B4-BE49-F238E27FC236}">
                <a16:creationId xmlns:a16="http://schemas.microsoft.com/office/drawing/2014/main" id="{3C6F6405-0731-400F-8421-C6394E22D6A4}"/>
              </a:ext>
            </a:extLst>
          </p:cNvPr>
          <p:cNvSpPr>
            <a:spLocks noGrp="1"/>
          </p:cNvSpPr>
          <p:nvPr>
            <p:ph type="title"/>
          </p:nvPr>
        </p:nvSpPr>
        <p:spPr>
          <a:xfrm>
            <a:off x="869539" y="2486663"/>
            <a:ext cx="5452905" cy="1479665"/>
          </a:xfrm>
        </p:spPr>
        <p:txBody>
          <a:bodyPr anchor="ctr">
            <a:normAutofit/>
          </a:bodyPr>
          <a:lstStyle/>
          <a:p>
            <a:r>
              <a:rPr lang="en-GB" sz="4800" dirty="0">
                <a:effectLst>
                  <a:outerShdw blurRad="38100" dist="38100" dir="2700000" algn="tl">
                    <a:srgbClr val="000000">
                      <a:alpha val="43137"/>
                    </a:srgbClr>
                  </a:outerShdw>
                </a:effectLst>
              </a:rPr>
              <a:t>What is Local </a:t>
            </a:r>
            <a:br>
              <a:rPr lang="en-GB" sz="4800" dirty="0">
                <a:effectLst>
                  <a:outerShdw blurRad="38100" dist="38100" dir="2700000" algn="tl">
                    <a:srgbClr val="000000">
                      <a:alpha val="43137"/>
                    </a:srgbClr>
                  </a:outerShdw>
                </a:effectLst>
              </a:rPr>
            </a:br>
            <a:r>
              <a:rPr lang="en-GB" sz="4800" dirty="0">
                <a:effectLst>
                  <a:outerShdw blurRad="38100" dist="38100" dir="2700000" algn="tl">
                    <a:srgbClr val="000000">
                      <a:alpha val="43137"/>
                    </a:srgbClr>
                  </a:outerShdw>
                </a:effectLst>
              </a:rPr>
              <a:t>Government?</a:t>
            </a:r>
          </a:p>
        </p:txBody>
      </p:sp>
      <p:pic>
        <p:nvPicPr>
          <p:cNvPr id="7" name="Picture 6">
            <a:extLst>
              <a:ext uri="{FF2B5EF4-FFF2-40B4-BE49-F238E27FC236}">
                <a16:creationId xmlns:a16="http://schemas.microsoft.com/office/drawing/2014/main" id="{EE096FBD-C065-46FA-B3CB-E2C056EA8AC7}"/>
              </a:ext>
            </a:extLst>
          </p:cNvPr>
          <p:cNvPicPr>
            <a:picLocks noChangeAspect="1"/>
          </p:cNvPicPr>
          <p:nvPr/>
        </p:nvPicPr>
        <p:blipFill rotWithShape="1">
          <a:blip r:embed="rId4">
            <a:extLst>
              <a:ext uri="{28A0092B-C50C-407E-A947-70E740481C1C}">
                <a14:useLocalDpi xmlns:a14="http://schemas.microsoft.com/office/drawing/2010/main" val="0"/>
              </a:ext>
            </a:extLst>
          </a:blip>
          <a:srcRect l="19088" r="19771"/>
          <a:stretch/>
        </p:blipFill>
        <p:spPr>
          <a:xfrm>
            <a:off x="5610093" y="834652"/>
            <a:ext cx="5639864" cy="5188697"/>
          </a:xfrm>
          <a:prstGeom prst="rect">
            <a:avLst/>
          </a:prstGeom>
        </p:spPr>
      </p:pic>
    </p:spTree>
    <p:extLst>
      <p:ext uri="{BB962C8B-B14F-4D97-AF65-F5344CB8AC3E}">
        <p14:creationId xmlns:p14="http://schemas.microsoft.com/office/powerpoint/2010/main" val="3890065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709449-D61A-4498-A711-7388347FF3E5}"/>
              </a:ext>
            </a:extLst>
          </p:cNvPr>
          <p:cNvSpPr/>
          <p:nvPr/>
        </p:nvSpPr>
        <p:spPr>
          <a:xfrm>
            <a:off x="0" y="-44335"/>
            <a:ext cx="12192000" cy="6910663"/>
          </a:xfrm>
          <a:prstGeom prst="rect">
            <a:avLst/>
          </a:prstGeom>
          <a:gradFill flip="none" rotWithShape="1">
            <a:gsLst>
              <a:gs pos="0">
                <a:schemeClr val="accent2"/>
              </a:gs>
              <a:gs pos="50000">
                <a:srgbClr val="50C1FA">
                  <a:shade val="67500"/>
                  <a:satMod val="115000"/>
                </a:srgbClr>
              </a:gs>
              <a:gs pos="100000">
                <a:srgbClr val="50C1FA">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solidFill>
                <a:schemeClr val="bg1"/>
              </a:solidFill>
            </a:endParaRPr>
          </a:p>
        </p:txBody>
      </p:sp>
      <p:sp>
        <p:nvSpPr>
          <p:cNvPr id="2" name="Title 1">
            <a:extLst>
              <a:ext uri="{FF2B5EF4-FFF2-40B4-BE49-F238E27FC236}">
                <a16:creationId xmlns:a16="http://schemas.microsoft.com/office/drawing/2014/main" id="{A8182844-4347-4878-9694-3E65ED72F615}"/>
              </a:ext>
            </a:extLst>
          </p:cNvPr>
          <p:cNvSpPr>
            <a:spLocks noGrp="1"/>
          </p:cNvSpPr>
          <p:nvPr>
            <p:ph type="title"/>
          </p:nvPr>
        </p:nvSpPr>
        <p:spPr>
          <a:xfrm>
            <a:off x="6573127" y="2780547"/>
            <a:ext cx="3378820" cy="918646"/>
          </a:xfrm>
        </p:spPr>
        <p:txBody>
          <a:bodyPr/>
          <a:lstStyle/>
          <a:p>
            <a:r>
              <a:rPr lang="en-GB" dirty="0">
                <a:solidFill>
                  <a:schemeClr val="bg1"/>
                </a:solidFill>
                <a:effectLst>
                  <a:outerShdw blurRad="50800" dist="38100" dir="2700000" algn="tl" rotWithShape="0">
                    <a:prstClr val="black">
                      <a:alpha val="40000"/>
                    </a:prstClr>
                  </a:outerShdw>
                </a:effectLst>
              </a:rPr>
              <a:t>Quiz</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544" y="1516565"/>
            <a:ext cx="4418039" cy="4650059"/>
          </a:xfrm>
          <a:prstGeom prst="rect">
            <a:avLst/>
          </a:prstGeom>
        </p:spPr>
      </p:pic>
    </p:spTree>
    <p:extLst>
      <p:ext uri="{BB962C8B-B14F-4D97-AF65-F5344CB8AC3E}">
        <p14:creationId xmlns:p14="http://schemas.microsoft.com/office/powerpoint/2010/main" val="1192173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D8ED-8F29-4E13-AD3A-A00DAB3B6EC3}"/>
              </a:ext>
            </a:extLst>
          </p:cNvPr>
          <p:cNvSpPr>
            <a:spLocks noGrp="1"/>
          </p:cNvSpPr>
          <p:nvPr>
            <p:ph type="title"/>
          </p:nvPr>
        </p:nvSpPr>
        <p:spPr>
          <a:xfrm>
            <a:off x="833417" y="663646"/>
            <a:ext cx="10508768" cy="718667"/>
          </a:xfrm>
        </p:spPr>
        <p:txBody>
          <a:bodyPr/>
          <a:lstStyle/>
          <a:p>
            <a:pPr>
              <a:lnSpc>
                <a:spcPct val="100000"/>
              </a:lnSpc>
            </a:pPr>
            <a:r>
              <a:rPr lang="en-AU" sz="2800" b="1" dirty="0">
                <a:latin typeface="Lato" panose="020F0502020204030203"/>
                <a:ea typeface="Calibri" panose="020F0502020204030204" pitchFamily="34" charset="0"/>
                <a:cs typeface="Times New Roman" panose="02020603050405020304" pitchFamily="18" charset="0"/>
              </a:rPr>
              <a:t>1. </a:t>
            </a:r>
            <a:r>
              <a:rPr lang="en-AU" sz="2800" dirty="0"/>
              <a:t>Local government is the government closest to the community:</a:t>
            </a:r>
            <a:br>
              <a:rPr lang="en-AU" dirty="0"/>
            </a:br>
            <a:br>
              <a:rPr lang="en-GB" sz="2800" dirty="0">
                <a:latin typeface="Lato" panose="020F0502020204030203"/>
                <a:ea typeface="Calibri" panose="020F0502020204030204" pitchFamily="34" charset="0"/>
                <a:cs typeface="Times New Roman" panose="02020603050405020304" pitchFamily="18" charset="0"/>
              </a:rPr>
            </a:br>
            <a:endParaRPr lang="en-GB" sz="2800" dirty="0"/>
          </a:p>
        </p:txBody>
      </p:sp>
      <p:sp>
        <p:nvSpPr>
          <p:cNvPr id="3" name="Content Placeholder 2">
            <a:extLst>
              <a:ext uri="{FF2B5EF4-FFF2-40B4-BE49-F238E27FC236}">
                <a16:creationId xmlns:a16="http://schemas.microsoft.com/office/drawing/2014/main" id="{D05DCC4A-2CA1-4C52-81CC-AC89F9CF5EF7}"/>
              </a:ext>
            </a:extLst>
          </p:cNvPr>
          <p:cNvSpPr>
            <a:spLocks noGrp="1"/>
          </p:cNvSpPr>
          <p:nvPr>
            <p:ph idx="1"/>
          </p:nvPr>
        </p:nvSpPr>
        <p:spPr>
          <a:xfrm>
            <a:off x="921099" y="1545261"/>
            <a:ext cx="10508768" cy="3913251"/>
          </a:xfrm>
        </p:spPr>
        <p:txBody>
          <a:bodyPr/>
          <a:lstStyle/>
          <a:p>
            <a:pPr marL="1408587" lvl="1" indent="-457200">
              <a:spcAft>
                <a:spcPts val="1000"/>
              </a:spcAft>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Yes </a:t>
            </a:r>
          </a:p>
          <a:p>
            <a:pPr marL="1408587" lvl="1" indent="-457200">
              <a:spcAft>
                <a:spcPts val="1000"/>
              </a:spcAft>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No</a:t>
            </a:r>
          </a:p>
          <a:p>
            <a:pPr>
              <a:spcAft>
                <a:spcPts val="1000"/>
              </a:spcAft>
            </a:pPr>
            <a:endParaRPr lang="en-AU" sz="1800" b="1" dirty="0">
              <a:solidFill>
                <a:srgbClr val="000000"/>
              </a:solidFill>
              <a:ea typeface="Calibri" panose="020F0502020204030204" pitchFamily="34" charset="0"/>
              <a:cs typeface="Lato" panose="020F0502020204030203"/>
            </a:endParaRPr>
          </a:p>
          <a:p>
            <a:pPr>
              <a:spcAft>
                <a:spcPts val="1200"/>
              </a:spcAft>
            </a:pPr>
            <a:r>
              <a:rPr lang="en-AU" sz="2400" b="1" dirty="0">
                <a:solidFill>
                  <a:srgbClr val="000000"/>
                </a:solidFill>
                <a:ea typeface="Calibri" panose="020F0502020204030204" pitchFamily="34" charset="0"/>
                <a:cs typeface="Lato" panose="020F0502020204030203"/>
              </a:rPr>
              <a:t>Correct. </a:t>
            </a:r>
            <a:r>
              <a:rPr lang="en-AU" dirty="0"/>
              <a:t>Local government is based nearest to where people live, in the towns and regions across the country. Local councillors are often people you know and the work of local government is visible around where you live.</a:t>
            </a:r>
            <a:endParaRPr lang="en-AU" sz="1800" b="1" dirty="0">
              <a:solidFill>
                <a:srgbClr val="000000"/>
              </a:solidFill>
              <a:effectLst/>
              <a:latin typeface="Lato" panose="020F0502020204030203"/>
              <a:ea typeface="Calibri" panose="020F0502020204030204" pitchFamily="34" charset="0"/>
              <a:cs typeface="Lato" panose="020F0502020204030203"/>
            </a:endParaRPr>
          </a:p>
          <a:p>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2998" y="1545261"/>
            <a:ext cx="366546" cy="300985"/>
          </a:xfrm>
          <a:prstGeom prst="rect">
            <a:avLst/>
          </a:prstGeom>
        </p:spPr>
      </p:pic>
    </p:spTree>
    <p:extLst>
      <p:ext uri="{BB962C8B-B14F-4D97-AF65-F5344CB8AC3E}">
        <p14:creationId xmlns:p14="http://schemas.microsoft.com/office/powerpoint/2010/main" val="4070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rgbClr val="00B050"/>
                                      </p:to>
                                    </p:animClr>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D8ED-8F29-4E13-AD3A-A00DAB3B6EC3}"/>
              </a:ext>
            </a:extLst>
          </p:cNvPr>
          <p:cNvSpPr>
            <a:spLocks noGrp="1"/>
          </p:cNvSpPr>
          <p:nvPr>
            <p:ph type="title"/>
          </p:nvPr>
        </p:nvSpPr>
        <p:spPr>
          <a:xfrm>
            <a:off x="833417" y="663646"/>
            <a:ext cx="10508768" cy="718667"/>
          </a:xfrm>
        </p:spPr>
        <p:txBody>
          <a:bodyPr/>
          <a:lstStyle/>
          <a:p>
            <a:pPr>
              <a:lnSpc>
                <a:spcPct val="100000"/>
              </a:lnSpc>
            </a:pPr>
            <a:r>
              <a:rPr lang="en-AU" sz="2800" b="1" dirty="0">
                <a:latin typeface="Lato" panose="020F0502020204030203"/>
                <a:ea typeface="Calibri" panose="020F0502020204030204" pitchFamily="34" charset="0"/>
                <a:cs typeface="Times New Roman" panose="02020603050405020304" pitchFamily="18" charset="0"/>
              </a:rPr>
              <a:t>2. </a:t>
            </a:r>
            <a:r>
              <a:rPr lang="en-AU" sz="2800" dirty="0"/>
              <a:t>Local government gets its powers from:</a:t>
            </a:r>
            <a:br>
              <a:rPr lang="en-AU" dirty="0"/>
            </a:br>
            <a:br>
              <a:rPr lang="en-GB" sz="2800" dirty="0">
                <a:latin typeface="Lato" panose="020F0502020204030203"/>
                <a:ea typeface="Calibri" panose="020F0502020204030204" pitchFamily="34" charset="0"/>
                <a:cs typeface="Times New Roman" panose="02020603050405020304" pitchFamily="18" charset="0"/>
              </a:rPr>
            </a:br>
            <a:endParaRPr lang="en-GB" sz="2800" dirty="0"/>
          </a:p>
        </p:txBody>
      </p:sp>
      <p:sp>
        <p:nvSpPr>
          <p:cNvPr id="3" name="Content Placeholder 2">
            <a:extLst>
              <a:ext uri="{FF2B5EF4-FFF2-40B4-BE49-F238E27FC236}">
                <a16:creationId xmlns:a16="http://schemas.microsoft.com/office/drawing/2014/main" id="{D05DCC4A-2CA1-4C52-81CC-AC89F9CF5EF7}"/>
              </a:ext>
            </a:extLst>
          </p:cNvPr>
          <p:cNvSpPr>
            <a:spLocks noGrp="1"/>
          </p:cNvSpPr>
          <p:nvPr>
            <p:ph idx="1"/>
          </p:nvPr>
        </p:nvSpPr>
        <p:spPr>
          <a:xfrm>
            <a:off x="921099" y="1545261"/>
            <a:ext cx="10508768" cy="3913251"/>
          </a:xfrm>
        </p:spPr>
        <p:txBody>
          <a:bodyPr/>
          <a:lstStyle/>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The Australian Constitution</a:t>
            </a: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The </a:t>
            </a:r>
            <a:r>
              <a:rPr lang="en-AU" sz="2396" i="1" dirty="0">
                <a:solidFill>
                  <a:srgbClr val="454347"/>
                </a:solidFill>
                <a:ea typeface="Lato Light" panose="020F0502020204030203" pitchFamily="34" charset="0"/>
                <a:cs typeface="Lato Light" panose="020F0502020204030203" pitchFamily="34" charset="0"/>
              </a:rPr>
              <a:t>Northern Territory Self-Government Act 1978</a:t>
            </a: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The Northern Territory Constitution</a:t>
            </a: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The </a:t>
            </a:r>
            <a:r>
              <a:rPr lang="en-AU" sz="2396" i="1" dirty="0">
                <a:solidFill>
                  <a:srgbClr val="454347"/>
                </a:solidFill>
                <a:ea typeface="Lato Light" panose="020F0502020204030203" pitchFamily="34" charset="0"/>
                <a:cs typeface="Lato Light" panose="020F0502020204030203" pitchFamily="34" charset="0"/>
              </a:rPr>
              <a:t>Local Government Act 2019 </a:t>
            </a:r>
            <a:r>
              <a:rPr lang="en-AU" sz="2396" dirty="0">
                <a:solidFill>
                  <a:srgbClr val="454347"/>
                </a:solidFill>
                <a:ea typeface="Lato Light" panose="020F0502020204030203" pitchFamily="34" charset="0"/>
                <a:cs typeface="Lato Light" panose="020F0502020204030203" pitchFamily="34" charset="0"/>
              </a:rPr>
              <a:t>(NT)</a:t>
            </a:r>
          </a:p>
          <a:p>
            <a:pPr>
              <a:spcAft>
                <a:spcPts val="1000"/>
              </a:spcAft>
            </a:pPr>
            <a:endParaRPr lang="en-AU" sz="1800" b="1" dirty="0">
              <a:solidFill>
                <a:srgbClr val="000000"/>
              </a:solidFill>
              <a:ea typeface="Calibri" panose="020F0502020204030204" pitchFamily="34" charset="0"/>
              <a:cs typeface="Lato" panose="020F0502020204030203"/>
            </a:endParaRPr>
          </a:p>
          <a:p>
            <a:pPr>
              <a:spcAft>
                <a:spcPts val="1200"/>
              </a:spcAft>
            </a:pPr>
            <a:r>
              <a:rPr lang="en-AU" sz="2400" b="1" dirty="0">
                <a:solidFill>
                  <a:srgbClr val="000000"/>
                </a:solidFill>
                <a:ea typeface="Calibri" panose="020F0502020204030204" pitchFamily="34" charset="0"/>
                <a:cs typeface="Lato" panose="020F0502020204030203"/>
              </a:rPr>
              <a:t>Correct. </a:t>
            </a:r>
            <a:r>
              <a:rPr lang="en-AU" dirty="0"/>
              <a:t>Local government is formed by an act of the NT parliament and its powers and duties are set out in legislation.</a:t>
            </a:r>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9321" y="2722707"/>
            <a:ext cx="366546" cy="300985"/>
          </a:xfrm>
          <a:prstGeom prst="rect">
            <a:avLst/>
          </a:prstGeom>
        </p:spPr>
      </p:pic>
    </p:spTree>
    <p:extLst>
      <p:ext uri="{BB962C8B-B14F-4D97-AF65-F5344CB8AC3E}">
        <p14:creationId xmlns:p14="http://schemas.microsoft.com/office/powerpoint/2010/main" val="376966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3" end="3"/>
                                            </p:txEl>
                                          </p:spTgt>
                                        </p:tgtEl>
                                        <p:attrNameLst>
                                          <p:attrName>style.color</p:attrName>
                                        </p:attrNameLst>
                                      </p:cBhvr>
                                      <p:to>
                                        <a:srgbClr val="00B050"/>
                                      </p:to>
                                    </p:animClr>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D8ED-8F29-4E13-AD3A-A00DAB3B6EC3}"/>
              </a:ext>
            </a:extLst>
          </p:cNvPr>
          <p:cNvSpPr>
            <a:spLocks noGrp="1"/>
          </p:cNvSpPr>
          <p:nvPr>
            <p:ph type="title"/>
          </p:nvPr>
        </p:nvSpPr>
        <p:spPr>
          <a:xfrm>
            <a:off x="833417" y="663646"/>
            <a:ext cx="10508768" cy="718667"/>
          </a:xfrm>
        </p:spPr>
        <p:txBody>
          <a:bodyPr/>
          <a:lstStyle/>
          <a:p>
            <a:pPr>
              <a:lnSpc>
                <a:spcPct val="100000"/>
              </a:lnSpc>
            </a:pPr>
            <a:r>
              <a:rPr lang="en-AU" sz="2800" b="1" dirty="0">
                <a:latin typeface="Lato" panose="020F0502020204030203"/>
                <a:ea typeface="Calibri" panose="020F0502020204030204" pitchFamily="34" charset="0"/>
                <a:cs typeface="Times New Roman" panose="02020603050405020304" pitchFamily="18" charset="0"/>
              </a:rPr>
              <a:t>3. </a:t>
            </a:r>
            <a:r>
              <a:rPr lang="en-AU" sz="2800" b="1" dirty="0">
                <a:latin typeface="+mn-lt"/>
              </a:rPr>
              <a:t>Which of the following is a role of local government:</a:t>
            </a:r>
            <a:br>
              <a:rPr lang="en-AU" sz="2400" dirty="0"/>
            </a:br>
            <a:br>
              <a:rPr lang="en-GB" sz="2800" dirty="0">
                <a:latin typeface="Lato" panose="020F0502020204030203"/>
                <a:ea typeface="Calibri" panose="020F0502020204030204" pitchFamily="34" charset="0"/>
                <a:cs typeface="Times New Roman" panose="02020603050405020304" pitchFamily="18" charset="0"/>
              </a:rPr>
            </a:br>
            <a:endParaRPr lang="en-GB" sz="2800" dirty="0"/>
          </a:p>
        </p:txBody>
      </p:sp>
      <p:sp>
        <p:nvSpPr>
          <p:cNvPr id="3" name="Content Placeholder 2">
            <a:extLst>
              <a:ext uri="{FF2B5EF4-FFF2-40B4-BE49-F238E27FC236}">
                <a16:creationId xmlns:a16="http://schemas.microsoft.com/office/drawing/2014/main" id="{D05DCC4A-2CA1-4C52-81CC-AC89F9CF5EF7}"/>
              </a:ext>
            </a:extLst>
          </p:cNvPr>
          <p:cNvSpPr>
            <a:spLocks noGrp="1"/>
          </p:cNvSpPr>
          <p:nvPr>
            <p:ph idx="1"/>
          </p:nvPr>
        </p:nvSpPr>
        <p:spPr>
          <a:xfrm>
            <a:off x="921099" y="1545261"/>
            <a:ext cx="10508768" cy="3913251"/>
          </a:xfrm>
        </p:spPr>
        <p:txBody>
          <a:bodyPr/>
          <a:lstStyle/>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Health</a:t>
            </a: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Telecommunications (phone, internet, </a:t>
            </a:r>
            <a:r>
              <a:rPr lang="en-AU" sz="2396" dirty="0" err="1">
                <a:solidFill>
                  <a:srgbClr val="454347"/>
                </a:solidFill>
                <a:ea typeface="Lato Light" panose="020F0502020204030203" pitchFamily="34" charset="0"/>
                <a:cs typeface="Lato Light" panose="020F0502020204030203" pitchFamily="34" charset="0"/>
              </a:rPr>
              <a:t>etc</a:t>
            </a:r>
            <a:r>
              <a:rPr lang="en-AU" sz="2396" dirty="0">
                <a:solidFill>
                  <a:srgbClr val="454347"/>
                </a:solidFill>
                <a:ea typeface="Lato Light" panose="020F0502020204030203" pitchFamily="34" charset="0"/>
                <a:cs typeface="Lato Light" panose="020F0502020204030203" pitchFamily="34" charset="0"/>
              </a:rPr>
              <a:t>)</a:t>
            </a: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Rubbish collection</a:t>
            </a: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Railways</a:t>
            </a:r>
          </a:p>
          <a:p>
            <a:pPr>
              <a:spcAft>
                <a:spcPts val="1000"/>
              </a:spcAft>
            </a:pPr>
            <a:endParaRPr lang="en-AU" sz="1800" b="1" dirty="0">
              <a:solidFill>
                <a:srgbClr val="000000"/>
              </a:solidFill>
              <a:ea typeface="Calibri" panose="020F0502020204030204" pitchFamily="34" charset="0"/>
              <a:cs typeface="Lato" panose="020F0502020204030203"/>
            </a:endParaRPr>
          </a:p>
          <a:p>
            <a:pPr>
              <a:spcAft>
                <a:spcPts val="1200"/>
              </a:spcAft>
            </a:pPr>
            <a:r>
              <a:rPr lang="en-AU" sz="2400" b="1" dirty="0">
                <a:solidFill>
                  <a:srgbClr val="000000"/>
                </a:solidFill>
                <a:ea typeface="Calibri" panose="020F0502020204030204" pitchFamily="34" charset="0"/>
                <a:cs typeface="Lato" panose="020F0502020204030203"/>
              </a:rPr>
              <a:t>Correct. </a:t>
            </a:r>
            <a:r>
              <a:rPr lang="en-AU" dirty="0"/>
              <a:t>Local government is responsible for </a:t>
            </a:r>
            <a:r>
              <a:rPr lang="en-AU"/>
              <a:t>rubbish collection. </a:t>
            </a:r>
            <a:r>
              <a:rPr lang="en-AU" dirty="0"/>
              <a:t>The Federal Government is responsible for phone and internet under the Australian Constitution.  The NT government is responsible for health and railways.</a:t>
            </a:r>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6442" y="2262961"/>
            <a:ext cx="481388" cy="395286"/>
          </a:xfrm>
          <a:prstGeom prst="rect">
            <a:avLst/>
          </a:prstGeom>
        </p:spPr>
      </p:pic>
    </p:spTree>
    <p:extLst>
      <p:ext uri="{BB962C8B-B14F-4D97-AF65-F5344CB8AC3E}">
        <p14:creationId xmlns:p14="http://schemas.microsoft.com/office/powerpoint/2010/main" val="201713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D8ED-8F29-4E13-AD3A-A00DAB3B6EC3}"/>
              </a:ext>
            </a:extLst>
          </p:cNvPr>
          <p:cNvSpPr>
            <a:spLocks noGrp="1"/>
          </p:cNvSpPr>
          <p:nvPr>
            <p:ph type="title"/>
          </p:nvPr>
        </p:nvSpPr>
        <p:spPr>
          <a:xfrm>
            <a:off x="833417" y="1298122"/>
            <a:ext cx="10508768" cy="718667"/>
          </a:xfrm>
        </p:spPr>
        <p:txBody>
          <a:bodyPr/>
          <a:lstStyle/>
          <a:p>
            <a:pPr>
              <a:lnSpc>
                <a:spcPct val="100000"/>
              </a:lnSpc>
            </a:pPr>
            <a:r>
              <a:rPr lang="en-AU" sz="2800" b="1" dirty="0">
                <a:latin typeface="Lato" panose="020F0502020204030203"/>
                <a:ea typeface="Calibri" panose="020F0502020204030204" pitchFamily="34" charset="0"/>
                <a:cs typeface="Times New Roman" panose="02020603050405020304" pitchFamily="18" charset="0"/>
              </a:rPr>
              <a:t>4. </a:t>
            </a:r>
            <a:r>
              <a:rPr lang="en-AU" sz="2800" b="1" dirty="0">
                <a:latin typeface="+mn-lt"/>
              </a:rPr>
              <a:t>State/Territory governments are responsible for: </a:t>
            </a:r>
            <a:br>
              <a:rPr lang="en-AU" sz="2800" b="1" dirty="0">
                <a:latin typeface="+mn-lt"/>
              </a:rPr>
            </a:br>
            <a:r>
              <a:rPr lang="en-AU" sz="2400" dirty="0">
                <a:latin typeface="+mn-lt"/>
              </a:rPr>
              <a:t>(select all that apply)</a:t>
            </a:r>
            <a:br>
              <a:rPr lang="en-AU" sz="2800" b="1" dirty="0">
                <a:latin typeface="+mn-lt"/>
              </a:rPr>
            </a:br>
            <a:br>
              <a:rPr lang="en-AU" sz="2800" b="1" dirty="0">
                <a:latin typeface="+mn-lt"/>
              </a:rPr>
            </a:br>
            <a:br>
              <a:rPr lang="en-GB" sz="2800" dirty="0">
                <a:latin typeface="Lato" panose="020F0502020204030203"/>
                <a:ea typeface="Calibri" panose="020F0502020204030204" pitchFamily="34" charset="0"/>
                <a:cs typeface="Times New Roman" panose="02020603050405020304" pitchFamily="18" charset="0"/>
              </a:rPr>
            </a:br>
            <a:endParaRPr lang="en-GB" sz="2800" dirty="0"/>
          </a:p>
        </p:txBody>
      </p:sp>
      <p:sp>
        <p:nvSpPr>
          <p:cNvPr id="3" name="Content Placeholder 2">
            <a:extLst>
              <a:ext uri="{FF2B5EF4-FFF2-40B4-BE49-F238E27FC236}">
                <a16:creationId xmlns:a16="http://schemas.microsoft.com/office/drawing/2014/main" id="{D05DCC4A-2CA1-4C52-81CC-AC89F9CF5EF7}"/>
              </a:ext>
            </a:extLst>
          </p:cNvPr>
          <p:cNvSpPr>
            <a:spLocks noGrp="1"/>
          </p:cNvSpPr>
          <p:nvPr>
            <p:ph idx="1"/>
          </p:nvPr>
        </p:nvSpPr>
        <p:spPr>
          <a:xfrm>
            <a:off x="833417" y="1795782"/>
            <a:ext cx="10508768" cy="3913251"/>
          </a:xfrm>
        </p:spPr>
        <p:txBody>
          <a:bodyPr/>
          <a:lstStyle/>
          <a:p>
            <a:pPr marL="14085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Hospitals </a:t>
            </a:r>
          </a:p>
          <a:p>
            <a:pPr marL="14085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Schools</a:t>
            </a:r>
          </a:p>
          <a:p>
            <a:pPr marL="14085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Housing</a:t>
            </a:r>
          </a:p>
          <a:p>
            <a:pPr marL="14085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Foreign affairs and trade</a:t>
            </a:r>
          </a:p>
          <a:p>
            <a:pPr>
              <a:spcAft>
                <a:spcPts val="1000"/>
              </a:spcAft>
            </a:pPr>
            <a:endParaRPr lang="en-AU" sz="1800" b="1" dirty="0">
              <a:solidFill>
                <a:srgbClr val="000000"/>
              </a:solidFill>
              <a:ea typeface="Calibri" panose="020F0502020204030204" pitchFamily="34" charset="0"/>
              <a:cs typeface="Lato" panose="020F0502020204030203"/>
            </a:endParaRPr>
          </a:p>
          <a:p>
            <a:pPr>
              <a:spcAft>
                <a:spcPts val="1200"/>
              </a:spcAft>
            </a:pPr>
            <a:r>
              <a:rPr lang="en-AU" sz="2400" b="1" dirty="0">
                <a:solidFill>
                  <a:srgbClr val="000000"/>
                </a:solidFill>
                <a:ea typeface="Calibri" panose="020F0502020204030204" pitchFamily="34" charset="0"/>
                <a:cs typeface="Lato" panose="020F0502020204030203"/>
              </a:rPr>
              <a:t>Correct. </a:t>
            </a:r>
            <a:r>
              <a:rPr lang="en-AU" dirty="0"/>
              <a:t>State governments are responsible for these areas and the Federal Government is responsible for things that extend beyond the borders of Australia such as foreign affairs and trade.</a:t>
            </a:r>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4938" y="2597448"/>
            <a:ext cx="366546" cy="30098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0515" y="2208781"/>
            <a:ext cx="366546" cy="30098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4938" y="1812759"/>
            <a:ext cx="366546" cy="300985"/>
          </a:xfrm>
          <a:prstGeom prst="rect">
            <a:avLst/>
          </a:prstGeom>
        </p:spPr>
      </p:pic>
    </p:spTree>
    <p:extLst>
      <p:ext uri="{BB962C8B-B14F-4D97-AF65-F5344CB8AC3E}">
        <p14:creationId xmlns:p14="http://schemas.microsoft.com/office/powerpoint/2010/main" val="114677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rgbClr val="00B050"/>
                                      </p:to>
                                    </p:animClr>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nodeType="clickEffect">
                                  <p:stCondLst>
                                    <p:cond delay="0"/>
                                  </p:stCondLst>
                                  <p:childTnLst>
                                    <p:animClr clrSpc="rgb" dir="cw">
                                      <p:cBhvr override="childStyle">
                                        <p:cTn id="13" dur="1000" fill="hold"/>
                                        <p:tgtEl>
                                          <p:spTgt spid="3">
                                            <p:txEl>
                                              <p:pRg st="1" end="1"/>
                                            </p:txEl>
                                          </p:spTgt>
                                        </p:tgtEl>
                                        <p:attrNameLst>
                                          <p:attrName>style.color</p:attrName>
                                        </p:attrNameLst>
                                      </p:cBhvr>
                                      <p:to>
                                        <a:srgbClr val="00B050"/>
                                      </p:to>
                                    </p:animClr>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1000" fill="hold"/>
                                        <p:tgtEl>
                                          <p:spTgt spid="3">
                                            <p:txEl>
                                              <p:pRg st="2" end="2"/>
                                            </p:txEl>
                                          </p:spTgt>
                                        </p:tgtEl>
                                        <p:attrNameLst>
                                          <p:attrName>style.color</p:attrName>
                                        </p:attrNameLst>
                                      </p:cBhvr>
                                      <p:to>
                                        <a:srgbClr val="00B050"/>
                                      </p:to>
                                    </p:animClr>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7E06-6319-41FE-B385-C80FBC5CB8D6}"/>
              </a:ext>
            </a:extLst>
          </p:cNvPr>
          <p:cNvSpPr>
            <a:spLocks noGrp="1"/>
          </p:cNvSpPr>
          <p:nvPr>
            <p:ph type="title"/>
          </p:nvPr>
        </p:nvSpPr>
        <p:spPr>
          <a:xfrm>
            <a:off x="850509" y="493498"/>
            <a:ext cx="10508768" cy="695794"/>
          </a:xfrm>
        </p:spPr>
        <p:txBody>
          <a:bodyPr/>
          <a:lstStyle/>
          <a:p>
            <a:r>
              <a:rPr lang="en-AU" sz="2800" b="1" dirty="0">
                <a:latin typeface="Lato" panose="020F0502020204030203"/>
                <a:ea typeface="Calibri" panose="020F0502020204030204" pitchFamily="34" charset="0"/>
                <a:cs typeface="Times New Roman" panose="02020603050405020304" pitchFamily="18" charset="0"/>
              </a:rPr>
              <a:t>5. How is local government funded? </a:t>
            </a:r>
            <a:br>
              <a:rPr lang="en-AU" sz="2800" b="1" dirty="0">
                <a:latin typeface="Lato" panose="020F0502020204030203"/>
                <a:ea typeface="Calibri" panose="020F0502020204030204" pitchFamily="34" charset="0"/>
                <a:cs typeface="Times New Roman" panose="02020603050405020304" pitchFamily="18" charset="0"/>
              </a:rPr>
            </a:br>
            <a:r>
              <a:rPr lang="en-AU" sz="2400" dirty="0">
                <a:latin typeface="Lato" panose="020F0502020204030203"/>
                <a:ea typeface="Calibri" panose="020F0502020204030204" pitchFamily="34" charset="0"/>
                <a:cs typeface="Times New Roman" panose="02020603050405020304" pitchFamily="18" charset="0"/>
              </a:rPr>
              <a:t>(select all that apply)</a:t>
            </a:r>
            <a:endParaRPr lang="en-GB" sz="4800" dirty="0"/>
          </a:p>
        </p:txBody>
      </p:sp>
      <p:sp>
        <p:nvSpPr>
          <p:cNvPr id="3" name="Content Placeholder 2">
            <a:extLst>
              <a:ext uri="{FF2B5EF4-FFF2-40B4-BE49-F238E27FC236}">
                <a16:creationId xmlns:a16="http://schemas.microsoft.com/office/drawing/2014/main" id="{43A815B7-F5B6-4DED-B0E4-F34E7A185E67}"/>
              </a:ext>
            </a:extLst>
          </p:cNvPr>
          <p:cNvSpPr>
            <a:spLocks noGrp="1"/>
          </p:cNvSpPr>
          <p:nvPr>
            <p:ph idx="1"/>
          </p:nvPr>
        </p:nvSpPr>
        <p:spPr>
          <a:xfrm>
            <a:off x="850509" y="1871687"/>
            <a:ext cx="10508768" cy="4408312"/>
          </a:xfrm>
        </p:spPr>
        <p:txBody>
          <a:bodyPr>
            <a:normAutofit/>
          </a:bodyPr>
          <a:lstStyle/>
          <a:p>
            <a:pPr marL="1408587" lvl="1" indent="-457200">
              <a:spcAft>
                <a:spcPts val="1000"/>
              </a:spcAft>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Commonwealth grants</a:t>
            </a:r>
          </a:p>
          <a:p>
            <a:pPr marL="1408587" lvl="1" indent="-457200">
              <a:spcAft>
                <a:spcPts val="1000"/>
              </a:spcAft>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NT Grants</a:t>
            </a:r>
          </a:p>
          <a:p>
            <a:pPr marL="1408587" lvl="1" indent="-457200">
              <a:spcAft>
                <a:spcPts val="1000"/>
              </a:spcAft>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Rates</a:t>
            </a:r>
          </a:p>
          <a:p>
            <a:pPr marL="1408587" lvl="1" indent="-457200">
              <a:spcAft>
                <a:spcPts val="1000"/>
              </a:spcAft>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Taxation</a:t>
            </a:r>
            <a:br>
              <a:rPr lang="en-GB" sz="2396" dirty="0">
                <a:solidFill>
                  <a:srgbClr val="454347"/>
                </a:solidFill>
                <a:ea typeface="Lato Light" panose="020F0502020204030203" pitchFamily="34" charset="0"/>
                <a:cs typeface="Lato Light" panose="020F0502020204030203" pitchFamily="34" charset="0"/>
              </a:rPr>
            </a:br>
            <a:endParaRPr lang="en-AU" sz="2400" b="1" dirty="0">
              <a:solidFill>
                <a:srgbClr val="000000"/>
              </a:solidFill>
              <a:effectLst/>
              <a:latin typeface="Lato" panose="020F0502020204030203"/>
              <a:ea typeface="Calibri" panose="020F0502020204030204" pitchFamily="34" charset="0"/>
              <a:cs typeface="Lato" panose="020F0502020204030203"/>
            </a:endParaRPr>
          </a:p>
          <a:p>
            <a:pPr>
              <a:spcAft>
                <a:spcPts val="1200"/>
              </a:spcAft>
            </a:pPr>
            <a:r>
              <a:rPr lang="en-AU" sz="2400" b="1" dirty="0">
                <a:solidFill>
                  <a:srgbClr val="000000"/>
                </a:solidFill>
                <a:effectLst/>
                <a:latin typeface="Lato" panose="020F0502020204030203"/>
                <a:ea typeface="Calibri" panose="020F0502020204030204" pitchFamily="34" charset="0"/>
                <a:cs typeface="Lato" panose="020F0502020204030203"/>
              </a:rPr>
              <a:t>Correct. </a:t>
            </a:r>
            <a:r>
              <a:rPr lang="en-AU" dirty="0"/>
              <a:t>Local government in the NT receives funding from rates (more so for municipal councils) and largely from government grants. Local government can charge fees for services but does not have the power to tax residents in its area (although sometimes people call rates a tax). </a:t>
            </a:r>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9221" y="2920269"/>
            <a:ext cx="366546" cy="30098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3317" y="2395978"/>
            <a:ext cx="366546" cy="30098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5128" y="1871687"/>
            <a:ext cx="366546" cy="300986"/>
          </a:xfrm>
          <a:prstGeom prst="rect">
            <a:avLst/>
          </a:prstGeom>
        </p:spPr>
      </p:pic>
    </p:spTree>
    <p:extLst>
      <p:ext uri="{BB962C8B-B14F-4D97-AF65-F5344CB8AC3E}">
        <p14:creationId xmlns:p14="http://schemas.microsoft.com/office/powerpoint/2010/main" val="350376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rgbClr val="00B050"/>
                                      </p:to>
                                    </p:animClr>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nodeType="clickEffect">
                                  <p:stCondLst>
                                    <p:cond delay="0"/>
                                  </p:stCondLst>
                                  <p:childTnLst>
                                    <p:animClr clrSpc="rgb" dir="cw">
                                      <p:cBhvr override="childStyle">
                                        <p:cTn id="13" dur="1000" fill="hold"/>
                                        <p:tgtEl>
                                          <p:spTgt spid="3">
                                            <p:txEl>
                                              <p:pRg st="1" end="1"/>
                                            </p:txEl>
                                          </p:spTgt>
                                        </p:tgtEl>
                                        <p:attrNameLst>
                                          <p:attrName>style.color</p:attrName>
                                        </p:attrNameLst>
                                      </p:cBhvr>
                                      <p:to>
                                        <a:srgbClr val="00B050"/>
                                      </p:to>
                                    </p:animClr>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1000" fill="hold"/>
                                        <p:tgtEl>
                                          <p:spTgt spid="3">
                                            <p:txEl>
                                              <p:pRg st="2" end="2"/>
                                            </p:txEl>
                                          </p:spTgt>
                                        </p:tgtEl>
                                        <p:attrNameLst>
                                          <p:attrName>style.color</p:attrName>
                                        </p:attrNameLst>
                                      </p:cBhvr>
                                      <p:to>
                                        <a:srgbClr val="00B050"/>
                                      </p:to>
                                    </p:animClr>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8DF31-BF84-4FD9-A2FD-0E5DDC0EF70C}"/>
              </a:ext>
            </a:extLst>
          </p:cNvPr>
          <p:cNvSpPr>
            <a:spLocks noGrp="1"/>
          </p:cNvSpPr>
          <p:nvPr>
            <p:ph type="title"/>
          </p:nvPr>
        </p:nvSpPr>
        <p:spPr/>
        <p:txBody>
          <a:bodyPr/>
          <a:lstStyle/>
          <a:p>
            <a:r>
              <a:rPr lang="en-AU" sz="2800" b="1" dirty="0">
                <a:latin typeface="Lato" panose="020F0502020204030203"/>
                <a:ea typeface="Calibri" panose="020F0502020204030204" pitchFamily="34" charset="0"/>
                <a:cs typeface="Times New Roman" panose="02020603050405020304" pitchFamily="18" charset="0"/>
              </a:rPr>
              <a:t>6. How often are councils elected?</a:t>
            </a:r>
            <a:endParaRPr lang="en-GB" sz="2800" dirty="0"/>
          </a:p>
        </p:txBody>
      </p:sp>
      <p:sp>
        <p:nvSpPr>
          <p:cNvPr id="3" name="Content Placeholder 2">
            <a:extLst>
              <a:ext uri="{FF2B5EF4-FFF2-40B4-BE49-F238E27FC236}">
                <a16:creationId xmlns:a16="http://schemas.microsoft.com/office/drawing/2014/main" id="{3D857038-4D7E-4B45-8C69-13E18FED5FF6}"/>
              </a:ext>
            </a:extLst>
          </p:cNvPr>
          <p:cNvSpPr>
            <a:spLocks noGrp="1"/>
          </p:cNvSpPr>
          <p:nvPr>
            <p:ph idx="1"/>
          </p:nvPr>
        </p:nvSpPr>
        <p:spPr/>
        <p:txBody>
          <a:bodyPr>
            <a:normAutofit/>
          </a:bodyPr>
          <a:lstStyle/>
          <a:p>
            <a:pPr marL="1408587" lvl="1" indent="-457200">
              <a:spcAft>
                <a:spcPts val="1000"/>
              </a:spcAft>
              <a:buFont typeface="+mj-lt"/>
              <a:buAutoNum type="alphaLcParenR"/>
            </a:pPr>
            <a:r>
              <a:rPr lang="en-AU" dirty="0">
                <a:solidFill>
                  <a:srgbClr val="000000"/>
                </a:solidFill>
                <a:ea typeface="Calibri" panose="020F0502020204030204" pitchFamily="34" charset="0"/>
                <a:cs typeface="Lato" panose="020F0502020204030203"/>
              </a:rPr>
              <a:t>Every year</a:t>
            </a:r>
          </a:p>
          <a:p>
            <a:pPr marL="1408587" lvl="1" indent="-457200">
              <a:spcAft>
                <a:spcPts val="1000"/>
              </a:spcAft>
              <a:buFont typeface="+mj-lt"/>
              <a:buAutoNum type="alphaLcParenR"/>
            </a:pPr>
            <a:r>
              <a:rPr lang="en-AU" dirty="0">
                <a:solidFill>
                  <a:srgbClr val="000000"/>
                </a:solidFill>
                <a:ea typeface="Calibri" panose="020F0502020204030204" pitchFamily="34" charset="0"/>
                <a:cs typeface="Lato" panose="020F0502020204030203"/>
              </a:rPr>
              <a:t>Every 2 years</a:t>
            </a:r>
          </a:p>
          <a:p>
            <a:pPr marL="1408587" lvl="1" indent="-457200">
              <a:spcAft>
                <a:spcPts val="1000"/>
              </a:spcAft>
              <a:buFont typeface="+mj-lt"/>
              <a:buAutoNum type="alphaLcParenR"/>
            </a:pPr>
            <a:r>
              <a:rPr lang="en-AU" dirty="0">
                <a:solidFill>
                  <a:srgbClr val="000000"/>
                </a:solidFill>
                <a:ea typeface="Calibri" panose="020F0502020204030204" pitchFamily="34" charset="0"/>
                <a:cs typeface="Lato" panose="020F0502020204030203"/>
              </a:rPr>
              <a:t>Every 3 years</a:t>
            </a:r>
          </a:p>
          <a:p>
            <a:pPr marL="1408587" lvl="1" indent="-457200">
              <a:spcAft>
                <a:spcPts val="1000"/>
              </a:spcAft>
              <a:buFont typeface="+mj-lt"/>
              <a:buAutoNum type="alphaLcParenR"/>
            </a:pPr>
            <a:r>
              <a:rPr lang="en-AU" dirty="0">
                <a:solidFill>
                  <a:srgbClr val="000000"/>
                </a:solidFill>
                <a:ea typeface="Calibri" panose="020F0502020204030204" pitchFamily="34" charset="0"/>
                <a:cs typeface="Lato" panose="020F0502020204030203"/>
              </a:rPr>
              <a:t>Every 4 years</a:t>
            </a:r>
            <a:endParaRPr lang="en-GB" dirty="0">
              <a:solidFill>
                <a:srgbClr val="000000"/>
              </a:solidFill>
              <a:ea typeface="Calibri" panose="020F0502020204030204" pitchFamily="34" charset="0"/>
              <a:cs typeface="Lato" panose="020F0502020204030203"/>
            </a:endParaRPr>
          </a:p>
          <a:p>
            <a:pPr>
              <a:spcAft>
                <a:spcPts val="1000"/>
              </a:spcAft>
            </a:pPr>
            <a:endParaRPr lang="en-AU" sz="2400" b="1" dirty="0">
              <a:solidFill>
                <a:srgbClr val="000000"/>
              </a:solidFill>
              <a:effectLst/>
              <a:latin typeface="Lato" panose="020F0502020204030203"/>
              <a:ea typeface="Calibri" panose="020F0502020204030204" pitchFamily="34" charset="0"/>
              <a:cs typeface="Lato" panose="020F0502020204030203"/>
            </a:endParaRPr>
          </a:p>
          <a:p>
            <a:pPr>
              <a:spcAft>
                <a:spcPts val="1200"/>
              </a:spcAft>
            </a:pPr>
            <a:r>
              <a:rPr lang="en-AU" sz="2400" b="1" dirty="0">
                <a:solidFill>
                  <a:srgbClr val="000000"/>
                </a:solidFill>
                <a:effectLst/>
                <a:latin typeface="Lato" panose="020F0502020204030203"/>
                <a:ea typeface="Calibri" panose="020F0502020204030204" pitchFamily="34" charset="0"/>
                <a:cs typeface="Lato" panose="020F0502020204030203"/>
              </a:rPr>
              <a:t>Correct. </a:t>
            </a:r>
            <a:r>
              <a:rPr lang="en-AU" dirty="0"/>
              <a:t>Local government elections are held every 4 years. If a member resigns or a council position becomes vacant within that four years then a by-election may be held without having to wait for the end of the 4 year term. However, Barkly Regional Council will now hold office until August 2029.</a:t>
            </a:r>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4052" y="2874803"/>
            <a:ext cx="366546" cy="300985"/>
          </a:xfrm>
          <a:prstGeom prst="rect">
            <a:avLst/>
          </a:prstGeom>
        </p:spPr>
      </p:pic>
    </p:spTree>
    <p:extLst>
      <p:ext uri="{BB962C8B-B14F-4D97-AF65-F5344CB8AC3E}">
        <p14:creationId xmlns:p14="http://schemas.microsoft.com/office/powerpoint/2010/main" val="291227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3" end="3"/>
                                            </p:txEl>
                                          </p:spTgt>
                                        </p:tgtEl>
                                        <p:attrNameLst>
                                          <p:attrName>style.color</p:attrName>
                                        </p:attrNameLst>
                                      </p:cBhvr>
                                      <p:to>
                                        <a:srgbClr val="00B050"/>
                                      </p:to>
                                    </p:animClr>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7E06-6319-41FE-B385-C80FBC5CB8D6}"/>
              </a:ext>
            </a:extLst>
          </p:cNvPr>
          <p:cNvSpPr>
            <a:spLocks noGrp="1"/>
          </p:cNvSpPr>
          <p:nvPr>
            <p:ph type="title"/>
          </p:nvPr>
        </p:nvSpPr>
        <p:spPr>
          <a:xfrm>
            <a:off x="850509" y="493498"/>
            <a:ext cx="10508768" cy="695794"/>
          </a:xfrm>
        </p:spPr>
        <p:txBody>
          <a:bodyPr/>
          <a:lstStyle/>
          <a:p>
            <a:r>
              <a:rPr lang="en-AU" sz="2800" b="1" dirty="0">
                <a:latin typeface="Lato" panose="020F0502020204030203"/>
                <a:ea typeface="Calibri" panose="020F0502020204030204" pitchFamily="34" charset="0"/>
                <a:cs typeface="Times New Roman" panose="02020603050405020304" pitchFamily="18" charset="0"/>
              </a:rPr>
              <a:t>7. Councillors make decisions for:</a:t>
            </a:r>
            <a:endParaRPr lang="en-GB" sz="4800" dirty="0"/>
          </a:p>
        </p:txBody>
      </p:sp>
      <p:sp>
        <p:nvSpPr>
          <p:cNvPr id="3" name="Content Placeholder 2">
            <a:extLst>
              <a:ext uri="{FF2B5EF4-FFF2-40B4-BE49-F238E27FC236}">
                <a16:creationId xmlns:a16="http://schemas.microsoft.com/office/drawing/2014/main" id="{43A815B7-F5B6-4DED-B0E4-F34E7A185E67}"/>
              </a:ext>
            </a:extLst>
          </p:cNvPr>
          <p:cNvSpPr>
            <a:spLocks noGrp="1"/>
          </p:cNvSpPr>
          <p:nvPr>
            <p:ph idx="1"/>
          </p:nvPr>
        </p:nvSpPr>
        <p:spPr>
          <a:xfrm>
            <a:off x="850509" y="1765155"/>
            <a:ext cx="10508768" cy="4408312"/>
          </a:xfrm>
        </p:spPr>
        <p:txBody>
          <a:bodyPr>
            <a:normAutofit/>
          </a:bodyPr>
          <a:lstStyle/>
          <a:p>
            <a:pPr marL="1065687" lvl="1" indent="-457200">
              <a:buFont typeface="+mj-lt"/>
              <a:buAutoNum type="alphaLcParenR"/>
            </a:pPr>
            <a:endParaRPr lang="en-AU" sz="2396" dirty="0">
              <a:solidFill>
                <a:srgbClr val="454347"/>
              </a:solidFill>
              <a:ea typeface="Lato Light" panose="020F0502020204030203" pitchFamily="34" charset="0"/>
              <a:cs typeface="Lato Light" panose="020F0502020204030203" pitchFamily="34" charset="0"/>
            </a:endParaRP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The people who voted for them</a:t>
            </a: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The people in their ward </a:t>
            </a: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All the people in the council area</a:t>
            </a:r>
          </a:p>
          <a:p>
            <a:pPr marL="608487" lvl="1" indent="0">
              <a:buNone/>
            </a:pPr>
            <a:br>
              <a:rPr lang="en-GB" sz="2396" dirty="0">
                <a:solidFill>
                  <a:srgbClr val="454347"/>
                </a:solidFill>
                <a:ea typeface="Lato Light" panose="020F0502020204030203" pitchFamily="34" charset="0"/>
                <a:cs typeface="Lato Light" panose="020F0502020204030203" pitchFamily="34" charset="0"/>
              </a:rPr>
            </a:br>
            <a:endParaRPr lang="en-AU" sz="2400" b="1" dirty="0">
              <a:solidFill>
                <a:srgbClr val="000000"/>
              </a:solidFill>
              <a:effectLst/>
              <a:latin typeface="Lato" panose="020F0502020204030203"/>
              <a:ea typeface="Calibri" panose="020F0502020204030204" pitchFamily="34" charset="0"/>
              <a:cs typeface="Lato" panose="020F0502020204030203"/>
            </a:endParaRPr>
          </a:p>
          <a:p>
            <a:pPr>
              <a:spcAft>
                <a:spcPts val="1200"/>
              </a:spcAft>
            </a:pPr>
            <a:r>
              <a:rPr lang="en-AU" sz="2400" b="1" dirty="0">
                <a:solidFill>
                  <a:srgbClr val="000000"/>
                </a:solidFill>
                <a:effectLst/>
                <a:latin typeface="Lato" panose="020F0502020204030203"/>
                <a:ea typeface="Calibri" panose="020F0502020204030204" pitchFamily="34" charset="0"/>
                <a:cs typeface="Lato" panose="020F0502020204030203"/>
              </a:rPr>
              <a:t>Correct. </a:t>
            </a:r>
            <a:r>
              <a:rPr lang="en-AU" sz="2400" dirty="0">
                <a:solidFill>
                  <a:srgbClr val="000000"/>
                </a:solidFill>
                <a:latin typeface="Lato" panose="020F0502020204030203"/>
                <a:ea typeface="Calibri" panose="020F0502020204030204" pitchFamily="34" charset="0"/>
                <a:cs typeface="Lato" panose="020F0502020204030203"/>
              </a:rPr>
              <a:t>Each councillor will put forward the views of their local community but once they are elected they represent all the people in their </a:t>
            </a:r>
            <a:r>
              <a:rPr lang="en-AU" sz="2400">
                <a:solidFill>
                  <a:srgbClr val="000000"/>
                </a:solidFill>
                <a:latin typeface="Lato" panose="020F0502020204030203"/>
                <a:ea typeface="Calibri" panose="020F0502020204030204" pitchFamily="34" charset="0"/>
                <a:cs typeface="Lato" panose="020F0502020204030203"/>
              </a:rPr>
              <a:t>council area.</a:t>
            </a:r>
            <a:endParaRPr lang="en-GB"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6110" y="2938509"/>
            <a:ext cx="523782" cy="392064"/>
          </a:xfrm>
          <a:prstGeom prst="rect">
            <a:avLst/>
          </a:prstGeom>
        </p:spPr>
      </p:pic>
    </p:spTree>
    <p:extLst>
      <p:ext uri="{BB962C8B-B14F-4D97-AF65-F5344CB8AC3E}">
        <p14:creationId xmlns:p14="http://schemas.microsoft.com/office/powerpoint/2010/main" val="243296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2" end="2"/>
                                            </p:txEl>
                                          </p:spTgt>
                                        </p:tgtEl>
                                        <p:attrNameLst>
                                          <p:attrName>style.color</p:attrName>
                                        </p:attrNameLst>
                                      </p:cBhvr>
                                      <p:to>
                                        <a:srgbClr val="00B050"/>
                                      </p:to>
                                    </p:animClr>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nodeType="clickEffect">
                                  <p:stCondLst>
                                    <p:cond delay="0"/>
                                  </p:stCondLst>
                                  <p:childTnLst>
                                    <p:animClr clrSpc="rgb" dir="cw">
                                      <p:cBhvr override="childStyle">
                                        <p:cTn id="13" dur="1000" fill="hold"/>
                                        <p:tgtEl>
                                          <p:spTgt spid="3">
                                            <p:txEl>
                                              <p:pRg st="3" end="3"/>
                                            </p:txEl>
                                          </p:spTgt>
                                        </p:tgtEl>
                                        <p:attrNameLst>
                                          <p:attrName>style.color</p:attrName>
                                        </p:attrNameLst>
                                      </p:cBhvr>
                                      <p:to>
                                        <a:srgbClr val="00B050"/>
                                      </p:to>
                                    </p:animClr>
                                  </p:childTnLst>
                                </p:cTn>
                              </p:par>
                            </p:childTnLst>
                          </p:cTn>
                        </p:par>
                      </p:childTnLst>
                    </p:cTn>
                  </p:par>
                  <p:par>
                    <p:cTn id="14" fill="hold">
                      <p:stCondLst>
                        <p:cond delay="indefinite"/>
                      </p:stCondLst>
                      <p:childTnLst>
                        <p:par>
                          <p:cTn id="15" fill="hold">
                            <p:stCondLst>
                              <p:cond delay="0"/>
                            </p:stCondLst>
                            <p:childTnLst>
                              <p:par>
                                <p:cTn id="16" presetID="3" presetClass="emph" presetSubtype="2" fill="hold" nodeType="clickEffect">
                                  <p:stCondLst>
                                    <p:cond delay="0"/>
                                  </p:stCondLst>
                                  <p:childTnLst>
                                    <p:animClr clrSpc="rgb" dir="cw">
                                      <p:cBhvr override="childStyle">
                                        <p:cTn id="17" dur="1000" fill="hold"/>
                                        <p:tgtEl>
                                          <p:spTgt spid="3">
                                            <p:txEl>
                                              <p:pRg st="4" end="4"/>
                                            </p:txEl>
                                          </p:spTgt>
                                        </p:tgtEl>
                                        <p:attrNameLst>
                                          <p:attrName>style.color</p:attrName>
                                        </p:attrNameLst>
                                      </p:cBhvr>
                                      <p:to>
                                        <a:srgbClr val="00B050"/>
                                      </p:to>
                                    </p:animClr>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8DF31-BF84-4FD9-A2FD-0E5DDC0EF70C}"/>
              </a:ext>
            </a:extLst>
          </p:cNvPr>
          <p:cNvSpPr>
            <a:spLocks noGrp="1"/>
          </p:cNvSpPr>
          <p:nvPr>
            <p:ph type="title"/>
          </p:nvPr>
        </p:nvSpPr>
        <p:spPr/>
        <p:txBody>
          <a:bodyPr/>
          <a:lstStyle/>
          <a:p>
            <a:r>
              <a:rPr lang="en-AU" sz="2800" b="1" dirty="0">
                <a:latin typeface="Lato" panose="020F0502020204030203"/>
                <a:ea typeface="Calibri" panose="020F0502020204030204" pitchFamily="34" charset="0"/>
                <a:cs typeface="Times New Roman" panose="02020603050405020304" pitchFamily="18" charset="0"/>
              </a:rPr>
              <a:t>8. Who should elected members work with?</a:t>
            </a:r>
            <a:endParaRPr lang="en-GB" sz="2800" dirty="0"/>
          </a:p>
        </p:txBody>
      </p:sp>
      <p:sp>
        <p:nvSpPr>
          <p:cNvPr id="3" name="Content Placeholder 2">
            <a:extLst>
              <a:ext uri="{FF2B5EF4-FFF2-40B4-BE49-F238E27FC236}">
                <a16:creationId xmlns:a16="http://schemas.microsoft.com/office/drawing/2014/main" id="{3D857038-4D7E-4B45-8C69-13E18FED5FF6}"/>
              </a:ext>
            </a:extLst>
          </p:cNvPr>
          <p:cNvSpPr>
            <a:spLocks noGrp="1"/>
          </p:cNvSpPr>
          <p:nvPr>
            <p:ph idx="1"/>
          </p:nvPr>
        </p:nvSpPr>
        <p:spPr>
          <a:xfrm>
            <a:off x="867600" y="1815368"/>
            <a:ext cx="10508768" cy="4408312"/>
          </a:xfrm>
        </p:spPr>
        <p:txBody>
          <a:bodyPr>
            <a:normAutofit/>
          </a:bodyPr>
          <a:lstStyle/>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Local authorities</a:t>
            </a: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Council</a:t>
            </a: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Council staff</a:t>
            </a: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All of the above</a:t>
            </a:r>
          </a:p>
          <a:p>
            <a:pPr>
              <a:spcAft>
                <a:spcPts val="1000"/>
              </a:spcAft>
            </a:pPr>
            <a:endParaRPr lang="en-AU" sz="2400" b="1" dirty="0">
              <a:solidFill>
                <a:srgbClr val="000000"/>
              </a:solidFill>
              <a:effectLst/>
              <a:latin typeface="Lato" panose="020F0502020204030203"/>
              <a:ea typeface="Calibri" panose="020F0502020204030204" pitchFamily="34" charset="0"/>
              <a:cs typeface="Lato" panose="020F0502020204030203"/>
            </a:endParaRPr>
          </a:p>
          <a:p>
            <a:pPr>
              <a:spcAft>
                <a:spcPts val="1200"/>
              </a:spcAft>
            </a:pPr>
            <a:r>
              <a:rPr lang="en-AU" sz="2400" b="1" dirty="0">
                <a:solidFill>
                  <a:srgbClr val="000000"/>
                </a:solidFill>
                <a:effectLst/>
                <a:latin typeface="Lato" panose="020F0502020204030203"/>
                <a:ea typeface="Calibri" panose="020F0502020204030204" pitchFamily="34" charset="0"/>
                <a:cs typeface="Lato" panose="020F0502020204030203"/>
              </a:rPr>
              <a:t>Correct. </a:t>
            </a:r>
            <a:r>
              <a:rPr lang="en-AU" dirty="0"/>
              <a:t>The council, local authorities and the staff of the council all have responsibility for working together and ensuring good working relationships between the council, residents and organisations in the council area.</a:t>
            </a:r>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4052" y="3012589"/>
            <a:ext cx="366546" cy="300985"/>
          </a:xfrm>
          <a:prstGeom prst="rect">
            <a:avLst/>
          </a:prstGeom>
        </p:spPr>
      </p:pic>
    </p:spTree>
    <p:extLst>
      <p:ext uri="{BB962C8B-B14F-4D97-AF65-F5344CB8AC3E}">
        <p14:creationId xmlns:p14="http://schemas.microsoft.com/office/powerpoint/2010/main" val="82462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3" end="3"/>
                                            </p:txEl>
                                          </p:spTgt>
                                        </p:tgtEl>
                                        <p:attrNameLst>
                                          <p:attrName>style.color</p:attrName>
                                        </p:attrNameLst>
                                      </p:cBhvr>
                                      <p:to>
                                        <a:srgbClr val="00B050"/>
                                      </p:to>
                                    </p:animClr>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7E06-6319-41FE-B385-C80FBC5CB8D6}"/>
              </a:ext>
            </a:extLst>
          </p:cNvPr>
          <p:cNvSpPr>
            <a:spLocks noGrp="1"/>
          </p:cNvSpPr>
          <p:nvPr>
            <p:ph type="title"/>
          </p:nvPr>
        </p:nvSpPr>
        <p:spPr>
          <a:xfrm>
            <a:off x="850509" y="369651"/>
            <a:ext cx="10508768" cy="1206230"/>
          </a:xfrm>
        </p:spPr>
        <p:txBody>
          <a:bodyPr/>
          <a:lstStyle/>
          <a:p>
            <a:br>
              <a:rPr lang="en-AU" sz="2800" b="1" dirty="0">
                <a:latin typeface="Lato" panose="020F0502020204030203"/>
                <a:ea typeface="Calibri" panose="020F0502020204030204" pitchFamily="34" charset="0"/>
                <a:cs typeface="Times New Roman" panose="02020603050405020304" pitchFamily="18" charset="0"/>
              </a:rPr>
            </a:br>
            <a:r>
              <a:rPr lang="en-AU" sz="2800" b="1" dirty="0">
                <a:latin typeface="Lato" panose="020F0502020204030203"/>
                <a:ea typeface="Calibri" panose="020F0502020204030204" pitchFamily="34" charset="0"/>
                <a:cs typeface="Times New Roman" panose="02020603050405020304" pitchFamily="18" charset="0"/>
              </a:rPr>
              <a:t>9. A council must seek advice and recommendations from the local authority about the council’s:</a:t>
            </a:r>
            <a:br>
              <a:rPr lang="en-AU" sz="2800" b="1" dirty="0">
                <a:latin typeface="Lato" panose="020F0502020204030203"/>
                <a:ea typeface="Calibri" panose="020F0502020204030204" pitchFamily="34" charset="0"/>
                <a:cs typeface="Times New Roman" panose="02020603050405020304" pitchFamily="18" charset="0"/>
              </a:rPr>
            </a:br>
            <a:r>
              <a:rPr lang="en-AU" sz="2400" dirty="0">
                <a:latin typeface="Lato" panose="020F0502020204030203"/>
                <a:ea typeface="Calibri" panose="020F0502020204030204" pitchFamily="34" charset="0"/>
                <a:cs typeface="Times New Roman" panose="02020603050405020304" pitchFamily="18" charset="0"/>
              </a:rPr>
              <a:t>(select all that apply)</a:t>
            </a:r>
            <a:endParaRPr lang="en-GB" sz="4800" dirty="0"/>
          </a:p>
        </p:txBody>
      </p:sp>
      <p:sp>
        <p:nvSpPr>
          <p:cNvPr id="3" name="Content Placeholder 2">
            <a:extLst>
              <a:ext uri="{FF2B5EF4-FFF2-40B4-BE49-F238E27FC236}">
                <a16:creationId xmlns:a16="http://schemas.microsoft.com/office/drawing/2014/main" id="{43A815B7-F5B6-4DED-B0E4-F34E7A185E67}"/>
              </a:ext>
            </a:extLst>
          </p:cNvPr>
          <p:cNvSpPr>
            <a:spLocks noGrp="1"/>
          </p:cNvSpPr>
          <p:nvPr>
            <p:ph idx="1"/>
          </p:nvPr>
        </p:nvSpPr>
        <p:spPr>
          <a:xfrm>
            <a:off x="850509" y="2310097"/>
            <a:ext cx="10508768" cy="4408312"/>
          </a:xfrm>
        </p:spPr>
        <p:txBody>
          <a:bodyPr>
            <a:normAutofit/>
          </a:bodyPr>
          <a:lstStyle/>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Budget</a:t>
            </a: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Priorities for expenditure</a:t>
            </a: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Employment of staff</a:t>
            </a: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Strategic directions including the regional plan</a:t>
            </a:r>
            <a:br>
              <a:rPr lang="en-GB" sz="2396" dirty="0">
                <a:solidFill>
                  <a:srgbClr val="454347"/>
                </a:solidFill>
                <a:ea typeface="Lato Light" panose="020F0502020204030203" pitchFamily="34" charset="0"/>
                <a:cs typeface="Lato Light" panose="020F0502020204030203" pitchFamily="34" charset="0"/>
              </a:rPr>
            </a:br>
            <a:endParaRPr lang="en-AU" sz="2400" b="1" dirty="0">
              <a:solidFill>
                <a:srgbClr val="000000"/>
              </a:solidFill>
              <a:effectLst/>
              <a:latin typeface="Lato" panose="020F0502020204030203"/>
              <a:ea typeface="Calibri" panose="020F0502020204030204" pitchFamily="34" charset="0"/>
              <a:cs typeface="Lato" panose="020F0502020204030203"/>
            </a:endParaRPr>
          </a:p>
          <a:p>
            <a:pPr>
              <a:spcAft>
                <a:spcPts val="1200"/>
              </a:spcAft>
            </a:pPr>
            <a:r>
              <a:rPr lang="en-AU" sz="2400" b="1" dirty="0">
                <a:solidFill>
                  <a:srgbClr val="000000"/>
                </a:solidFill>
                <a:effectLst/>
                <a:latin typeface="Lato" panose="020F0502020204030203"/>
                <a:ea typeface="Calibri" panose="020F0502020204030204" pitchFamily="34" charset="0"/>
                <a:cs typeface="Lato" panose="020F0502020204030203"/>
              </a:rPr>
              <a:t>Correct. </a:t>
            </a:r>
            <a:r>
              <a:rPr lang="en-AU" dirty="0"/>
              <a:t>Council needs to work with local authorities in the business of council to ensure local communities are involved in decisions and the development of council priorities and programs.  The employment of council staff is up to the CEO.</a:t>
            </a:r>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5333" y="3516873"/>
            <a:ext cx="366546" cy="30098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1589" y="2709399"/>
            <a:ext cx="366546" cy="30098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5241" y="2310097"/>
            <a:ext cx="366546" cy="300986"/>
          </a:xfrm>
          <a:prstGeom prst="rect">
            <a:avLst/>
          </a:prstGeom>
        </p:spPr>
      </p:pic>
    </p:spTree>
    <p:extLst>
      <p:ext uri="{BB962C8B-B14F-4D97-AF65-F5344CB8AC3E}">
        <p14:creationId xmlns:p14="http://schemas.microsoft.com/office/powerpoint/2010/main" val="426039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rgbClr val="00B050"/>
                                      </p:to>
                                    </p:animClr>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nodeType="clickEffect">
                                  <p:stCondLst>
                                    <p:cond delay="0"/>
                                  </p:stCondLst>
                                  <p:childTnLst>
                                    <p:animClr clrSpc="rgb" dir="cw">
                                      <p:cBhvr override="childStyle">
                                        <p:cTn id="13" dur="1000" fill="hold"/>
                                        <p:tgtEl>
                                          <p:spTgt spid="3">
                                            <p:txEl>
                                              <p:pRg st="1" end="1"/>
                                            </p:txEl>
                                          </p:spTgt>
                                        </p:tgtEl>
                                        <p:attrNameLst>
                                          <p:attrName>style.color</p:attrName>
                                        </p:attrNameLst>
                                      </p:cBhvr>
                                      <p:to>
                                        <a:srgbClr val="00B050"/>
                                      </p:to>
                                    </p:animClr>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1000" fill="hold"/>
                                        <p:tgtEl>
                                          <p:spTgt spid="3">
                                            <p:txEl>
                                              <p:pRg st="3" end="3"/>
                                            </p:txEl>
                                          </p:spTgt>
                                        </p:tgtEl>
                                        <p:attrNameLst>
                                          <p:attrName>style.color</p:attrName>
                                        </p:attrNameLst>
                                      </p:cBhvr>
                                      <p:to>
                                        <a:srgbClr val="00B050"/>
                                      </p:to>
                                    </p:animClr>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F100-E813-4424-9E1F-D4AEEEF5F48A}"/>
              </a:ext>
            </a:extLst>
          </p:cNvPr>
          <p:cNvSpPr>
            <a:spLocks noGrp="1"/>
          </p:cNvSpPr>
          <p:nvPr>
            <p:ph type="title"/>
          </p:nvPr>
        </p:nvSpPr>
        <p:spPr>
          <a:xfrm>
            <a:off x="638941" y="401385"/>
            <a:ext cx="9433047" cy="1063385"/>
          </a:xfrm>
        </p:spPr>
        <p:txBody>
          <a:bodyPr>
            <a:noAutofit/>
          </a:bodyPr>
          <a:lstStyle/>
          <a:p>
            <a:br>
              <a:rPr lang="en-AU" sz="3200" b="1" dirty="0">
                <a:solidFill>
                  <a:schemeClr val="accent2"/>
                </a:solidFill>
              </a:rPr>
            </a:br>
            <a:r>
              <a:rPr lang="en-AU" sz="3200" b="1" dirty="0">
                <a:solidFill>
                  <a:schemeClr val="accent2"/>
                </a:solidFill>
              </a:rPr>
              <a:t>Government for the community</a:t>
            </a:r>
            <a:br>
              <a:rPr lang="en-AU" sz="3200" b="1" dirty="0">
                <a:solidFill>
                  <a:schemeClr val="accent2"/>
                </a:solidFill>
              </a:rPr>
            </a:br>
            <a:endParaRPr lang="en-GB" sz="3200" dirty="0"/>
          </a:p>
        </p:txBody>
      </p:sp>
      <p:sp>
        <p:nvSpPr>
          <p:cNvPr id="5" name="Rounded Rectangle 4"/>
          <p:cNvSpPr/>
          <p:nvPr/>
        </p:nvSpPr>
        <p:spPr>
          <a:xfrm>
            <a:off x="814039" y="1996068"/>
            <a:ext cx="7538224" cy="28435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638941" y="1618345"/>
            <a:ext cx="6929178" cy="4524315"/>
          </a:xfrm>
          <a:prstGeom prst="rect">
            <a:avLst/>
          </a:prstGeom>
          <a:noFill/>
        </p:spPr>
        <p:txBody>
          <a:bodyPr wrap="square" rtlCol="0" anchor="ctr">
            <a:spAutoFit/>
          </a:bodyPr>
          <a:lstStyle/>
          <a:p>
            <a:r>
              <a:rPr lang="en-AU" sz="2400" dirty="0">
                <a:solidFill>
                  <a:srgbClr val="454347"/>
                </a:solidFill>
              </a:rPr>
              <a:t>Local Government</a:t>
            </a:r>
          </a:p>
          <a:p>
            <a:pPr marL="342900" indent="-342900">
              <a:buFont typeface="Arial" panose="020B0604020202020204" pitchFamily="34" charset="0"/>
              <a:buChar char="•"/>
            </a:pPr>
            <a:r>
              <a:rPr lang="en-AU" sz="2400" dirty="0">
                <a:solidFill>
                  <a:srgbClr val="454347"/>
                </a:solidFill>
              </a:rPr>
              <a:t>provides services and facilities, </a:t>
            </a:r>
          </a:p>
          <a:p>
            <a:pPr marL="342900" indent="-342900">
              <a:buFont typeface="Arial" panose="020B0604020202020204" pitchFamily="34" charset="0"/>
              <a:buChar char="•"/>
            </a:pPr>
            <a:r>
              <a:rPr lang="en-AU" sz="2400" dirty="0">
                <a:solidFill>
                  <a:srgbClr val="454347"/>
                </a:solidFill>
              </a:rPr>
              <a:t>plans and implements strategies and priorities; and </a:t>
            </a:r>
          </a:p>
          <a:p>
            <a:pPr marL="342900" indent="-342900">
              <a:buFont typeface="Arial" panose="020B0604020202020204" pitchFamily="34" charset="0"/>
              <a:buChar char="•"/>
            </a:pPr>
            <a:r>
              <a:rPr lang="en-AU" sz="2400" dirty="0">
                <a:solidFill>
                  <a:srgbClr val="454347"/>
                </a:solidFill>
              </a:rPr>
              <a:t>brings local concerns to the attention of the Northern Territory and Commonwealth Governments.</a:t>
            </a:r>
          </a:p>
          <a:p>
            <a:endParaRPr lang="en-AU" sz="2400" dirty="0">
              <a:solidFill>
                <a:srgbClr val="454347"/>
              </a:solidFill>
            </a:endParaRPr>
          </a:p>
          <a:p>
            <a:r>
              <a:rPr lang="en-AU" sz="2400" dirty="0">
                <a:solidFill>
                  <a:srgbClr val="454347"/>
                </a:solidFill>
              </a:rPr>
              <a:t>Local government’s strength is its ability to take account of, and to respond to, local views and ideas because they are closest to the community.</a:t>
            </a:r>
          </a:p>
          <a:p>
            <a:endParaRPr lang="en-AU" sz="2400" dirty="0">
              <a:solidFill>
                <a:srgbClr val="454347"/>
              </a:solidFill>
            </a:endParaRPr>
          </a:p>
        </p:txBody>
      </p:sp>
      <p:pic>
        <p:nvPicPr>
          <p:cNvPr id="4" name="Picture 3">
            <a:extLst>
              <a:ext uri="{FF2B5EF4-FFF2-40B4-BE49-F238E27FC236}">
                <a16:creationId xmlns:a16="http://schemas.microsoft.com/office/drawing/2014/main" id="{90FCE705-1410-4CB2-9A68-4B99FBEAC9B4}"/>
              </a:ext>
            </a:extLst>
          </p:cNvPr>
          <p:cNvPicPr>
            <a:picLocks noChangeAspect="1"/>
          </p:cNvPicPr>
          <p:nvPr/>
        </p:nvPicPr>
        <p:blipFill rotWithShape="1">
          <a:blip r:embed="rId3">
            <a:extLst>
              <a:ext uri="{28A0092B-C50C-407E-A947-70E740481C1C}">
                <a14:useLocalDpi xmlns:a14="http://schemas.microsoft.com/office/drawing/2010/main" val="0"/>
              </a:ext>
            </a:extLst>
          </a:blip>
          <a:srcRect l="25260" r="16728"/>
          <a:stretch/>
        </p:blipFill>
        <p:spPr>
          <a:xfrm>
            <a:off x="7205870" y="1167734"/>
            <a:ext cx="4664238" cy="4522532"/>
          </a:xfrm>
          <a:prstGeom prst="rect">
            <a:avLst/>
          </a:prstGeom>
        </p:spPr>
      </p:pic>
    </p:spTree>
    <p:extLst>
      <p:ext uri="{BB962C8B-B14F-4D97-AF65-F5344CB8AC3E}">
        <p14:creationId xmlns:p14="http://schemas.microsoft.com/office/powerpoint/2010/main" val="2669323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7E06-6319-41FE-B385-C80FBC5CB8D6}"/>
              </a:ext>
            </a:extLst>
          </p:cNvPr>
          <p:cNvSpPr>
            <a:spLocks noGrp="1"/>
          </p:cNvSpPr>
          <p:nvPr>
            <p:ph type="title"/>
          </p:nvPr>
        </p:nvSpPr>
        <p:spPr>
          <a:xfrm>
            <a:off x="850509" y="493498"/>
            <a:ext cx="10508768" cy="695794"/>
          </a:xfrm>
        </p:spPr>
        <p:txBody>
          <a:bodyPr/>
          <a:lstStyle/>
          <a:p>
            <a:r>
              <a:rPr lang="en-AU" sz="2800" b="1" dirty="0">
                <a:latin typeface="Lato" panose="020F0502020204030203"/>
                <a:ea typeface="Calibri" panose="020F0502020204030204" pitchFamily="34" charset="0"/>
                <a:cs typeface="Times New Roman" panose="02020603050405020304" pitchFamily="18" charset="0"/>
              </a:rPr>
              <a:t>10. The Northern Territory </a:t>
            </a:r>
            <a:r>
              <a:rPr lang="en-AU" sz="2800" b="1" i="1" dirty="0">
                <a:latin typeface="Lato" panose="020F0502020204030203"/>
                <a:ea typeface="Calibri" panose="020F0502020204030204" pitchFamily="34" charset="0"/>
                <a:cs typeface="Times New Roman" panose="02020603050405020304" pitchFamily="18" charset="0"/>
              </a:rPr>
              <a:t>Local Government Act 2019 </a:t>
            </a:r>
            <a:r>
              <a:rPr lang="en-AU" sz="2800" b="1" dirty="0">
                <a:latin typeface="Lato" panose="020F0502020204030203"/>
                <a:ea typeface="Calibri" panose="020F0502020204030204" pitchFamily="34" charset="0"/>
                <a:cs typeface="Times New Roman" panose="02020603050405020304" pitchFamily="18" charset="0"/>
              </a:rPr>
              <a:t>sets out:</a:t>
            </a:r>
            <a:br>
              <a:rPr lang="en-AU" sz="2800" b="1" dirty="0">
                <a:latin typeface="Lato" panose="020F0502020204030203"/>
                <a:ea typeface="Calibri" panose="020F0502020204030204" pitchFamily="34" charset="0"/>
                <a:cs typeface="Times New Roman" panose="02020603050405020304" pitchFamily="18" charset="0"/>
              </a:rPr>
            </a:br>
            <a:r>
              <a:rPr lang="en-AU" sz="2400" dirty="0">
                <a:latin typeface="Lato" panose="020F0502020204030203"/>
                <a:ea typeface="Calibri" panose="020F0502020204030204" pitchFamily="34" charset="0"/>
                <a:cs typeface="Times New Roman" panose="02020603050405020304" pitchFamily="18" charset="0"/>
              </a:rPr>
              <a:t>(select all that apply)</a:t>
            </a:r>
            <a:endParaRPr lang="en-GB" sz="4800" dirty="0"/>
          </a:p>
        </p:txBody>
      </p:sp>
      <p:sp>
        <p:nvSpPr>
          <p:cNvPr id="3" name="Content Placeholder 2">
            <a:extLst>
              <a:ext uri="{FF2B5EF4-FFF2-40B4-BE49-F238E27FC236}">
                <a16:creationId xmlns:a16="http://schemas.microsoft.com/office/drawing/2014/main" id="{43A815B7-F5B6-4DED-B0E4-F34E7A185E67}"/>
              </a:ext>
            </a:extLst>
          </p:cNvPr>
          <p:cNvSpPr>
            <a:spLocks noGrp="1"/>
          </p:cNvSpPr>
          <p:nvPr>
            <p:ph idx="1"/>
          </p:nvPr>
        </p:nvSpPr>
        <p:spPr>
          <a:xfrm>
            <a:off x="850509" y="1946842"/>
            <a:ext cx="10508768" cy="4408312"/>
          </a:xfrm>
        </p:spPr>
        <p:txBody>
          <a:bodyPr>
            <a:normAutofit/>
          </a:bodyPr>
          <a:lstStyle/>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The principles for local governments</a:t>
            </a: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The roles and responsibilities of council members</a:t>
            </a: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Guidelines to councils for carrying out local government functions</a:t>
            </a: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All of the above</a:t>
            </a:r>
            <a:br>
              <a:rPr lang="en-GB" sz="2396" dirty="0">
                <a:solidFill>
                  <a:srgbClr val="454347"/>
                </a:solidFill>
                <a:ea typeface="Lato Light" panose="020F0502020204030203" pitchFamily="34" charset="0"/>
                <a:cs typeface="Lato Light" panose="020F0502020204030203" pitchFamily="34" charset="0"/>
              </a:rPr>
            </a:br>
            <a:endParaRPr lang="en-AU" sz="2400" b="1" dirty="0">
              <a:solidFill>
                <a:srgbClr val="000000"/>
              </a:solidFill>
              <a:effectLst/>
              <a:latin typeface="Lato" panose="020F0502020204030203"/>
              <a:ea typeface="Calibri" panose="020F0502020204030204" pitchFamily="34" charset="0"/>
              <a:cs typeface="Lato" panose="020F0502020204030203"/>
            </a:endParaRPr>
          </a:p>
          <a:p>
            <a:pPr>
              <a:spcAft>
                <a:spcPts val="1200"/>
              </a:spcAft>
            </a:pPr>
            <a:r>
              <a:rPr lang="en-AU" sz="2400" b="1" dirty="0">
                <a:solidFill>
                  <a:srgbClr val="000000"/>
                </a:solidFill>
                <a:effectLst/>
                <a:latin typeface="Lato" panose="020F0502020204030203"/>
                <a:ea typeface="Calibri" panose="020F0502020204030204" pitchFamily="34" charset="0"/>
                <a:cs typeface="Lato" panose="020F0502020204030203"/>
              </a:rPr>
              <a:t>Correct. </a:t>
            </a:r>
            <a:r>
              <a:rPr lang="en-AU" dirty="0"/>
              <a:t>The </a:t>
            </a:r>
            <a:r>
              <a:rPr lang="en-AU" i="1" dirty="0"/>
              <a:t>Local Government Act </a:t>
            </a:r>
            <a:r>
              <a:rPr lang="en-AU" dirty="0"/>
              <a:t>provides guidance to councils on how to do their job and the principles and standards that are expected of councils.</a:t>
            </a:r>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3830" y="3116040"/>
            <a:ext cx="366546" cy="300986"/>
          </a:xfrm>
          <a:prstGeom prst="rect">
            <a:avLst/>
          </a:prstGeom>
        </p:spPr>
      </p:pic>
    </p:spTree>
    <p:extLst>
      <p:ext uri="{BB962C8B-B14F-4D97-AF65-F5344CB8AC3E}">
        <p14:creationId xmlns:p14="http://schemas.microsoft.com/office/powerpoint/2010/main" val="216834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3" end="3"/>
                                            </p:txEl>
                                          </p:spTgt>
                                        </p:tgtEl>
                                        <p:attrNameLst>
                                          <p:attrName>style.color</p:attrName>
                                        </p:attrNameLst>
                                      </p:cBhvr>
                                      <p:to>
                                        <a:srgbClr val="00B050"/>
                                      </p:to>
                                    </p:animClr>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2210A4-2AE2-485A-BE07-499DC5F7C2B0}"/>
              </a:ext>
            </a:extLst>
          </p:cNvPr>
          <p:cNvSpPr/>
          <p:nvPr/>
        </p:nvSpPr>
        <p:spPr>
          <a:xfrm>
            <a:off x="0" y="-44335"/>
            <a:ext cx="12192000" cy="6910663"/>
          </a:xfrm>
          <a:prstGeom prst="rect">
            <a:avLst/>
          </a:prstGeom>
          <a:gradFill flip="none" rotWithShape="1">
            <a:gsLst>
              <a:gs pos="0">
                <a:schemeClr val="accent2"/>
              </a:gs>
              <a:gs pos="50000">
                <a:srgbClr val="50C1FA">
                  <a:shade val="67500"/>
                  <a:satMod val="115000"/>
                </a:srgbClr>
              </a:gs>
              <a:gs pos="100000">
                <a:srgbClr val="50C1FA">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solidFill>
                <a:schemeClr val="bg1"/>
              </a:solidFill>
            </a:endParaRPr>
          </a:p>
        </p:txBody>
      </p:sp>
      <p:sp>
        <p:nvSpPr>
          <p:cNvPr id="8" name="Title 5"/>
          <p:cNvSpPr>
            <a:spLocks noGrp="1"/>
          </p:cNvSpPr>
          <p:nvPr>
            <p:ph type="title"/>
          </p:nvPr>
        </p:nvSpPr>
        <p:spPr>
          <a:xfrm>
            <a:off x="3530971" y="1293757"/>
            <a:ext cx="5763985" cy="2513191"/>
          </a:xfrm>
        </p:spPr>
        <p:txBody>
          <a:bodyPr/>
          <a:lstStyle/>
          <a:p>
            <a:pPr lvl="0"/>
            <a:r>
              <a:rPr lang="en-AU" sz="8000" dirty="0">
                <a:solidFill>
                  <a:schemeClr val="bg1"/>
                </a:solidFill>
                <a:effectLst>
                  <a:outerShdw blurRad="50800" dist="38100" dir="2700000" algn="tl" rotWithShape="0">
                    <a:prstClr val="black">
                      <a:alpha val="40000"/>
                    </a:prstClr>
                  </a:outerShdw>
                </a:effectLst>
              </a:rPr>
              <a:t>Thank you</a:t>
            </a:r>
          </a:p>
        </p:txBody>
      </p:sp>
      <p:sp>
        <p:nvSpPr>
          <p:cNvPr id="9" name="Content Placeholder 7"/>
          <p:cNvSpPr>
            <a:spLocks noGrp="1"/>
          </p:cNvSpPr>
          <p:nvPr>
            <p:ph idx="1"/>
          </p:nvPr>
        </p:nvSpPr>
        <p:spPr>
          <a:xfrm>
            <a:off x="1047214" y="5928170"/>
            <a:ext cx="10731501" cy="416168"/>
          </a:xfrm>
          <a:prstGeom prst="rect">
            <a:avLst/>
          </a:prstGeom>
        </p:spPr>
        <p:txBody>
          <a:bodyPr>
            <a:normAutofit/>
          </a:bodyPr>
          <a:lstStyle/>
          <a:p>
            <a:pPr marL="0" indent="0">
              <a:buNone/>
            </a:pPr>
            <a:r>
              <a:rPr lang="en-AU" sz="1100" i="1" dirty="0">
                <a:solidFill>
                  <a:schemeClr val="bg1"/>
                </a:solidFill>
              </a:rPr>
              <a:t>Graphics sourced from envato elements and canva pro with appropriate licenses. </a:t>
            </a:r>
            <a:endParaRPr lang="en-AU" sz="1100" b="1" i="1" dirty="0">
              <a:solidFill>
                <a:schemeClr val="bg1"/>
              </a:solidFill>
            </a:endParaRPr>
          </a:p>
        </p:txBody>
      </p:sp>
      <p:sp>
        <p:nvSpPr>
          <p:cNvPr id="10" name="TextBox 9"/>
          <p:cNvSpPr txBox="1"/>
          <p:nvPr/>
        </p:nvSpPr>
        <p:spPr>
          <a:xfrm>
            <a:off x="1655466" y="3032728"/>
            <a:ext cx="9241972" cy="2062103"/>
          </a:xfrm>
          <a:prstGeom prst="rect">
            <a:avLst/>
          </a:prstGeom>
          <a:noFill/>
        </p:spPr>
        <p:txBody>
          <a:bodyPr wrap="square" rtlCol="0">
            <a:spAutoFit/>
          </a:bodyPr>
          <a:lstStyle/>
          <a:p>
            <a:r>
              <a:rPr lang="en-AU" sz="3200" dirty="0">
                <a:solidFill>
                  <a:schemeClr val="bg1"/>
                </a:solidFill>
              </a:rPr>
              <a:t>We appreciate you taking part in this course. </a:t>
            </a:r>
          </a:p>
          <a:p>
            <a:endParaRPr lang="en-AU" sz="3200" dirty="0">
              <a:solidFill>
                <a:schemeClr val="bg1"/>
              </a:solidFill>
            </a:endParaRPr>
          </a:p>
          <a:p>
            <a:r>
              <a:rPr lang="en-AU" sz="3200" dirty="0">
                <a:solidFill>
                  <a:schemeClr val="bg1"/>
                </a:solidFill>
              </a:rPr>
              <a:t>Please let us know what you thought by completing the feedback form.</a:t>
            </a:r>
          </a:p>
        </p:txBody>
      </p:sp>
    </p:spTree>
    <p:extLst>
      <p:ext uri="{BB962C8B-B14F-4D97-AF65-F5344CB8AC3E}">
        <p14:creationId xmlns:p14="http://schemas.microsoft.com/office/powerpoint/2010/main" val="601777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47AEF41-E74D-4784-B0DA-BD5EEB850051}"/>
              </a:ext>
            </a:extLst>
          </p:cNvPr>
          <p:cNvSpPr/>
          <p:nvPr/>
        </p:nvSpPr>
        <p:spPr>
          <a:xfrm>
            <a:off x="5939863" y="4998167"/>
            <a:ext cx="4434115" cy="602343"/>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40D5E0D8-06D3-4E83-8043-62B579ED650C}"/>
              </a:ext>
            </a:extLst>
          </p:cNvPr>
          <p:cNvSpPr/>
          <p:nvPr/>
        </p:nvSpPr>
        <p:spPr>
          <a:xfrm>
            <a:off x="5898836" y="3193951"/>
            <a:ext cx="4434115" cy="602343"/>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Content Placeholder 3"/>
          <p:cNvPicPr>
            <a:picLocks noGrp="1" noChangeAspect="1"/>
          </p:cNvPicPr>
          <p:nvPr>
            <p:ph idx="10"/>
          </p:nvPr>
        </p:nvPicPr>
        <p:blipFill>
          <a:blip r:embed="rId3">
            <a:extLst>
              <a:ext uri="{28A0092B-C50C-407E-A947-70E740481C1C}">
                <a14:useLocalDpi xmlns:a14="http://schemas.microsoft.com/office/drawing/2010/main" val="0"/>
              </a:ext>
            </a:extLst>
          </a:blip>
          <a:srcRect/>
          <a:stretch/>
        </p:blipFill>
        <p:spPr>
          <a:xfrm>
            <a:off x="473922" y="1265935"/>
            <a:ext cx="5088566" cy="5235406"/>
          </a:xfrm>
          <a:prstGeom prst="rect">
            <a:avLst/>
          </a:prstGeom>
          <a:noFill/>
        </p:spPr>
      </p:pic>
      <p:sp>
        <p:nvSpPr>
          <p:cNvPr id="5" name="Rectangle 4"/>
          <p:cNvSpPr/>
          <p:nvPr/>
        </p:nvSpPr>
        <p:spPr>
          <a:xfrm>
            <a:off x="5735401" y="1566093"/>
            <a:ext cx="5088566" cy="1060300"/>
          </a:xfrm>
          <a:prstGeom prst="rect">
            <a:avLst/>
          </a:prstGeom>
        </p:spPr>
        <p:txBody>
          <a:bodyPr vert="horz" lIns="91440" tIns="45720" rIns="91440" bIns="45720" rtlCol="0">
            <a:normAutofit lnSpcReduction="10000"/>
          </a:bodyPr>
          <a:lstStyle/>
          <a:p>
            <a:pPr>
              <a:lnSpc>
                <a:spcPct val="90000"/>
              </a:lnSpc>
              <a:spcBef>
                <a:spcPts val="1000"/>
              </a:spcBef>
              <a:spcAft>
                <a:spcPts val="600"/>
              </a:spcAft>
            </a:pPr>
            <a:r>
              <a:rPr lang="en-US" sz="2386" kern="1200" dirty="0">
                <a:solidFill>
                  <a:srgbClr val="242325"/>
                </a:solidFill>
                <a:latin typeface="+mn-lt"/>
                <a:ea typeface="+mn-ea"/>
                <a:cs typeface="+mn-cs"/>
              </a:rPr>
              <a:t>In the Northern Territory, there are 17 councils and 3 types of local government: </a:t>
            </a:r>
          </a:p>
        </p:txBody>
      </p:sp>
      <p:sp>
        <p:nvSpPr>
          <p:cNvPr id="2" name="Title 1"/>
          <p:cNvSpPr>
            <a:spLocks noGrp="1"/>
          </p:cNvSpPr>
          <p:nvPr>
            <p:ph type="title"/>
          </p:nvPr>
        </p:nvSpPr>
        <p:spPr>
          <a:xfrm>
            <a:off x="864000" y="356659"/>
            <a:ext cx="10512587" cy="720000"/>
          </a:xfrm>
        </p:spPr>
        <p:txBody>
          <a:bodyPr vert="horz" lIns="91440" tIns="45720" rIns="91440" bIns="45720" rtlCol="0" anchor="ctr">
            <a:normAutofit/>
          </a:bodyPr>
          <a:lstStyle/>
          <a:p>
            <a:r>
              <a:rPr lang="en-AU" dirty="0">
                <a:solidFill>
                  <a:schemeClr val="accent2"/>
                </a:solidFill>
              </a:rPr>
              <a:t>Local Government in the NT</a:t>
            </a:r>
          </a:p>
        </p:txBody>
      </p:sp>
      <p:pic>
        <p:nvPicPr>
          <p:cNvPr id="6" name="Picture 5" descr="Shape, circle&#10;&#10;Description automatically generated">
            <a:extLst>
              <a:ext uri="{FF2B5EF4-FFF2-40B4-BE49-F238E27FC236}">
                <a16:creationId xmlns:a16="http://schemas.microsoft.com/office/drawing/2014/main" id="{6570B171-830E-48C9-8D0E-612F242B32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1859" y="3056553"/>
            <a:ext cx="417435" cy="739740"/>
          </a:xfrm>
          <a:prstGeom prst="rect">
            <a:avLst/>
          </a:prstGeom>
        </p:spPr>
      </p:pic>
      <p:sp>
        <p:nvSpPr>
          <p:cNvPr id="9" name="TextBox 8">
            <a:extLst>
              <a:ext uri="{FF2B5EF4-FFF2-40B4-BE49-F238E27FC236}">
                <a16:creationId xmlns:a16="http://schemas.microsoft.com/office/drawing/2014/main" id="{5C592907-6AF8-4530-A148-297F9D4ACDD3}"/>
              </a:ext>
            </a:extLst>
          </p:cNvPr>
          <p:cNvSpPr txBox="1"/>
          <p:nvPr/>
        </p:nvSpPr>
        <p:spPr>
          <a:xfrm>
            <a:off x="6209635" y="3227356"/>
            <a:ext cx="6096000" cy="535531"/>
          </a:xfrm>
          <a:prstGeom prst="rect">
            <a:avLst/>
          </a:prstGeom>
          <a:noFill/>
        </p:spPr>
        <p:txBody>
          <a:bodyPr wrap="square">
            <a:spAutoFit/>
          </a:bodyPr>
          <a:lstStyle/>
          <a:p>
            <a:pPr>
              <a:lnSpc>
                <a:spcPct val="90000"/>
              </a:lnSpc>
              <a:spcBef>
                <a:spcPts val="1000"/>
              </a:spcBef>
              <a:spcAft>
                <a:spcPts val="600"/>
              </a:spcAft>
            </a:pPr>
            <a:r>
              <a:rPr lang="en-US" sz="3200" b="1" kern="1200" dirty="0">
                <a:solidFill>
                  <a:srgbClr val="454347"/>
                </a:solidFill>
                <a:latin typeface="+mn-lt"/>
                <a:ea typeface="+mn-ea"/>
                <a:cs typeface="+mn-cs"/>
              </a:rPr>
              <a:t>5</a:t>
            </a:r>
            <a:r>
              <a:rPr lang="en-US" sz="2800" b="1" kern="1200" dirty="0">
                <a:solidFill>
                  <a:srgbClr val="454347"/>
                </a:solidFill>
                <a:latin typeface="+mn-lt"/>
                <a:ea typeface="+mn-ea"/>
                <a:cs typeface="+mn-cs"/>
              </a:rPr>
              <a:t> </a:t>
            </a:r>
            <a:r>
              <a:rPr lang="en-US" sz="2400" kern="1200" dirty="0">
                <a:solidFill>
                  <a:srgbClr val="454347"/>
                </a:solidFill>
                <a:latin typeface="+mn-lt"/>
                <a:ea typeface="+mn-ea"/>
                <a:cs typeface="+mn-cs"/>
              </a:rPr>
              <a:t>Municipal Councils</a:t>
            </a:r>
          </a:p>
        </p:txBody>
      </p:sp>
      <p:sp>
        <p:nvSpPr>
          <p:cNvPr id="11" name="TextBox 10">
            <a:extLst>
              <a:ext uri="{FF2B5EF4-FFF2-40B4-BE49-F238E27FC236}">
                <a16:creationId xmlns:a16="http://schemas.microsoft.com/office/drawing/2014/main" id="{E0831C65-9B69-4972-9667-E1FCC9C591A3}"/>
              </a:ext>
            </a:extLst>
          </p:cNvPr>
          <p:cNvSpPr txBox="1"/>
          <p:nvPr/>
        </p:nvSpPr>
        <p:spPr>
          <a:xfrm>
            <a:off x="6209635" y="5058079"/>
            <a:ext cx="4034972" cy="535531"/>
          </a:xfrm>
          <a:prstGeom prst="rect">
            <a:avLst/>
          </a:prstGeom>
          <a:noFill/>
        </p:spPr>
        <p:txBody>
          <a:bodyPr wrap="square">
            <a:spAutoFit/>
          </a:bodyPr>
          <a:lstStyle/>
          <a:p>
            <a:pPr>
              <a:lnSpc>
                <a:spcPct val="90000"/>
              </a:lnSpc>
              <a:spcBef>
                <a:spcPts val="1000"/>
              </a:spcBef>
              <a:spcAft>
                <a:spcPts val="600"/>
              </a:spcAft>
            </a:pPr>
            <a:r>
              <a:rPr lang="en-US" sz="3200" b="1" kern="1200" dirty="0">
                <a:solidFill>
                  <a:srgbClr val="454347"/>
                </a:solidFill>
                <a:latin typeface="+mn-lt"/>
                <a:ea typeface="+mn-ea"/>
                <a:cs typeface="+mn-cs"/>
              </a:rPr>
              <a:t>9</a:t>
            </a:r>
            <a:r>
              <a:rPr lang="en-US" sz="2400" kern="1200" dirty="0">
                <a:solidFill>
                  <a:srgbClr val="454347"/>
                </a:solidFill>
                <a:latin typeface="+mn-lt"/>
                <a:ea typeface="+mn-ea"/>
                <a:cs typeface="+mn-cs"/>
              </a:rPr>
              <a:t> Regional Councils</a:t>
            </a:r>
          </a:p>
        </p:txBody>
      </p:sp>
      <p:sp>
        <p:nvSpPr>
          <p:cNvPr id="12" name="Rectangle 11">
            <a:extLst>
              <a:ext uri="{FF2B5EF4-FFF2-40B4-BE49-F238E27FC236}">
                <a16:creationId xmlns:a16="http://schemas.microsoft.com/office/drawing/2014/main" id="{16C44E3E-9FD9-418D-BCB6-31453545F79C}"/>
              </a:ext>
            </a:extLst>
          </p:cNvPr>
          <p:cNvSpPr/>
          <p:nvPr/>
        </p:nvSpPr>
        <p:spPr>
          <a:xfrm>
            <a:off x="5944117" y="4118008"/>
            <a:ext cx="4434115" cy="602343"/>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12DE14C1-828A-4011-919D-D5C23DC36304}"/>
              </a:ext>
            </a:extLst>
          </p:cNvPr>
          <p:cNvSpPr txBox="1"/>
          <p:nvPr/>
        </p:nvSpPr>
        <p:spPr>
          <a:xfrm>
            <a:off x="6209635" y="4155166"/>
            <a:ext cx="6096000" cy="535531"/>
          </a:xfrm>
          <a:prstGeom prst="rect">
            <a:avLst/>
          </a:prstGeom>
          <a:noFill/>
        </p:spPr>
        <p:txBody>
          <a:bodyPr wrap="square">
            <a:spAutoFit/>
          </a:bodyPr>
          <a:lstStyle/>
          <a:p>
            <a:pPr>
              <a:lnSpc>
                <a:spcPct val="90000"/>
              </a:lnSpc>
              <a:spcBef>
                <a:spcPts val="1000"/>
              </a:spcBef>
              <a:spcAft>
                <a:spcPts val="600"/>
              </a:spcAft>
            </a:pPr>
            <a:r>
              <a:rPr lang="en-US" sz="3200" b="1" kern="1200" dirty="0">
                <a:solidFill>
                  <a:srgbClr val="454347"/>
                </a:solidFill>
                <a:latin typeface="+mn-lt"/>
                <a:ea typeface="+mn-ea"/>
                <a:cs typeface="+mn-cs"/>
              </a:rPr>
              <a:t>3</a:t>
            </a:r>
            <a:r>
              <a:rPr lang="en-US" sz="2400" kern="1200" dirty="0">
                <a:solidFill>
                  <a:srgbClr val="454347"/>
                </a:solidFill>
                <a:latin typeface="+mn-lt"/>
                <a:ea typeface="+mn-ea"/>
                <a:cs typeface="+mn-cs"/>
              </a:rPr>
              <a:t> Shire Councils</a:t>
            </a:r>
          </a:p>
        </p:txBody>
      </p:sp>
      <p:pic>
        <p:nvPicPr>
          <p:cNvPr id="16" name="Picture 15" descr="Shape, circle&#10;&#10;Description automatically generated">
            <a:extLst>
              <a:ext uri="{FF2B5EF4-FFF2-40B4-BE49-F238E27FC236}">
                <a16:creationId xmlns:a16="http://schemas.microsoft.com/office/drawing/2014/main" id="{E523BD02-FB8B-468A-830D-CDEAA2CBBE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5401" y="4032054"/>
            <a:ext cx="388406" cy="688297"/>
          </a:xfrm>
          <a:prstGeom prst="rect">
            <a:avLst/>
          </a:prstGeom>
        </p:spPr>
      </p:pic>
      <p:pic>
        <p:nvPicPr>
          <p:cNvPr id="17" name="Picture 16" descr="Shape, circle&#10;&#10;Description automatically generated">
            <a:extLst>
              <a:ext uri="{FF2B5EF4-FFF2-40B4-BE49-F238E27FC236}">
                <a16:creationId xmlns:a16="http://schemas.microsoft.com/office/drawing/2014/main" id="{A46685FF-BEBD-4D05-A11C-0CB1995784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0888" y="4947758"/>
            <a:ext cx="388406" cy="688297"/>
          </a:xfrm>
          <a:prstGeom prst="rect">
            <a:avLst/>
          </a:prstGeom>
        </p:spPr>
      </p:pic>
    </p:spTree>
    <p:extLst>
      <p:ext uri="{BB962C8B-B14F-4D97-AF65-F5344CB8AC3E}">
        <p14:creationId xmlns:p14="http://schemas.microsoft.com/office/powerpoint/2010/main" val="3948146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399718-8253-45A0-8865-56EE523B723B}"/>
              </a:ext>
            </a:extLst>
          </p:cNvPr>
          <p:cNvSpPr/>
          <p:nvPr/>
        </p:nvSpPr>
        <p:spPr>
          <a:xfrm>
            <a:off x="0" y="-44335"/>
            <a:ext cx="12192000" cy="6910663"/>
          </a:xfrm>
          <a:prstGeom prst="rect">
            <a:avLst/>
          </a:prstGeom>
          <a:gradFill flip="none" rotWithShape="1">
            <a:gsLst>
              <a:gs pos="0">
                <a:schemeClr val="accent2"/>
              </a:gs>
              <a:gs pos="50000">
                <a:srgbClr val="50C1FA">
                  <a:shade val="67500"/>
                  <a:satMod val="115000"/>
                </a:srgbClr>
              </a:gs>
              <a:gs pos="100000">
                <a:srgbClr val="50C1FA">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5480127" y="2045139"/>
            <a:ext cx="6711873" cy="3010036"/>
          </a:xfrm>
        </p:spPr>
        <p:txBody>
          <a:bodyPr anchor="ctr">
            <a:normAutofit/>
          </a:bodyPr>
          <a:lstStyle/>
          <a:p>
            <a:r>
              <a:rPr lang="en-AU" sz="4000" dirty="0">
                <a:effectLst>
                  <a:outerShdw blurRad="38100" dist="38100" dir="2700000" algn="tl">
                    <a:srgbClr val="000000">
                      <a:alpha val="43137"/>
                    </a:srgbClr>
                  </a:outerShdw>
                </a:effectLst>
              </a:rPr>
              <a:t>Roles and Responsibilities of the different governments</a:t>
            </a:r>
          </a:p>
        </p:txBody>
      </p:sp>
      <p:pic>
        <p:nvPicPr>
          <p:cNvPr id="7" name="Picture 6" descr="A picture containing text&#10;&#10;Description automatically generated">
            <a:extLst>
              <a:ext uri="{FF2B5EF4-FFF2-40B4-BE49-F238E27FC236}">
                <a16:creationId xmlns:a16="http://schemas.microsoft.com/office/drawing/2014/main" id="{ECDCFC5C-508A-43F0-921F-0BF9DA971B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316" y="2153898"/>
            <a:ext cx="7081614" cy="3983408"/>
          </a:xfrm>
          <a:prstGeom prst="rect">
            <a:avLst/>
          </a:prstGeom>
        </p:spPr>
      </p:pic>
      <p:pic>
        <p:nvPicPr>
          <p:cNvPr id="5" name="Picture 4" descr="Icon&#10;&#10;Description automatically generated">
            <a:extLst>
              <a:ext uri="{FF2B5EF4-FFF2-40B4-BE49-F238E27FC236}">
                <a16:creationId xmlns:a16="http://schemas.microsoft.com/office/drawing/2014/main" id="{61E075E8-F451-44C4-AEDC-ED93A923EC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255" y="926506"/>
            <a:ext cx="3596695" cy="2623651"/>
          </a:xfrm>
          <a:prstGeom prst="rect">
            <a:avLst/>
          </a:prstGeom>
        </p:spPr>
      </p:pic>
    </p:spTree>
    <p:extLst>
      <p:ext uri="{BB962C8B-B14F-4D97-AF65-F5344CB8AC3E}">
        <p14:creationId xmlns:p14="http://schemas.microsoft.com/office/powerpoint/2010/main" val="3643104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4082" r="12487"/>
          <a:stretch/>
        </p:blipFill>
        <p:spPr>
          <a:xfrm>
            <a:off x="197427" y="2446799"/>
            <a:ext cx="3096491" cy="2347061"/>
          </a:xfrm>
          <a:prstGeom prst="rect">
            <a:avLst/>
          </a:prstGeom>
        </p:spPr>
      </p:pic>
      <p:pic>
        <p:nvPicPr>
          <p:cNvPr id="15" name="Picture 14" descr="Map&#10;&#10;Description automatically generated with medium confidence">
            <a:extLst>
              <a:ext uri="{FF2B5EF4-FFF2-40B4-BE49-F238E27FC236}">
                <a16:creationId xmlns:a16="http://schemas.microsoft.com/office/drawing/2014/main" id="{8D8E1207-E41F-4E97-A6C9-3A1FE18AD2BA}"/>
              </a:ext>
            </a:extLst>
          </p:cNvPr>
          <p:cNvPicPr>
            <a:picLocks noChangeAspect="1"/>
          </p:cNvPicPr>
          <p:nvPr/>
        </p:nvPicPr>
        <p:blipFill rotWithShape="1">
          <a:blip r:embed="rId4">
            <a:extLst>
              <a:ext uri="{28A0092B-C50C-407E-A947-70E740481C1C}">
                <a14:useLocalDpi xmlns:a14="http://schemas.microsoft.com/office/drawing/2010/main" val="0"/>
              </a:ext>
            </a:extLst>
          </a:blip>
          <a:srcRect t="16702" b="26740"/>
          <a:stretch/>
        </p:blipFill>
        <p:spPr>
          <a:xfrm>
            <a:off x="3141970" y="2097219"/>
            <a:ext cx="9503780" cy="3145734"/>
          </a:xfrm>
          <a:prstGeom prst="rect">
            <a:avLst/>
          </a:prstGeom>
        </p:spPr>
      </p:pic>
      <p:sp>
        <p:nvSpPr>
          <p:cNvPr id="2" name="Title 1"/>
          <p:cNvSpPr>
            <a:spLocks noGrp="1"/>
          </p:cNvSpPr>
          <p:nvPr>
            <p:ph type="title"/>
          </p:nvPr>
        </p:nvSpPr>
        <p:spPr>
          <a:xfrm>
            <a:off x="867600" y="929653"/>
            <a:ext cx="10508768" cy="718667"/>
          </a:xfrm>
        </p:spPr>
        <p:txBody>
          <a:bodyPr/>
          <a:lstStyle/>
          <a:p>
            <a:pPr lvl="0"/>
            <a:r>
              <a:rPr lang="en-AU" dirty="0">
                <a:solidFill>
                  <a:schemeClr val="accent2"/>
                </a:solidFill>
              </a:rPr>
              <a:t>How does local government fit into the structure of government in Australia?</a:t>
            </a:r>
          </a:p>
        </p:txBody>
      </p:sp>
      <p:sp>
        <p:nvSpPr>
          <p:cNvPr id="6" name="Content Placeholder 5"/>
          <p:cNvSpPr>
            <a:spLocks noGrp="1"/>
          </p:cNvSpPr>
          <p:nvPr>
            <p:ph idx="1"/>
          </p:nvPr>
        </p:nvSpPr>
        <p:spPr>
          <a:xfrm>
            <a:off x="867600" y="2050472"/>
            <a:ext cx="10508768" cy="526473"/>
          </a:xfrm>
        </p:spPr>
        <p:txBody>
          <a:bodyPr/>
          <a:lstStyle/>
          <a:p>
            <a:r>
              <a:rPr lang="en-AU" dirty="0"/>
              <a:t>There are 3 spheres of government. </a:t>
            </a:r>
          </a:p>
          <a:p>
            <a:endParaRPr lang="en-AU" dirty="0"/>
          </a:p>
        </p:txBody>
      </p:sp>
      <p:sp>
        <p:nvSpPr>
          <p:cNvPr id="3" name="Rectangle 2">
            <a:extLst>
              <a:ext uri="{FF2B5EF4-FFF2-40B4-BE49-F238E27FC236}">
                <a16:creationId xmlns:a16="http://schemas.microsoft.com/office/drawing/2014/main" id="{445BCEAE-782C-4A42-B0C2-D5EDC08C98F5}"/>
              </a:ext>
            </a:extLst>
          </p:cNvPr>
          <p:cNvSpPr/>
          <p:nvPr/>
        </p:nvSpPr>
        <p:spPr>
          <a:xfrm>
            <a:off x="3776244" y="4988854"/>
            <a:ext cx="1607485" cy="840162"/>
          </a:xfrm>
          <a:prstGeom prst="rect">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rgbClr val="242325"/>
                </a:solidFill>
              </a:rPr>
              <a:t>Federal or Commonwealth Government</a:t>
            </a:r>
          </a:p>
        </p:txBody>
      </p:sp>
      <p:sp>
        <p:nvSpPr>
          <p:cNvPr id="7" name="Isosceles Triangle 6">
            <a:extLst>
              <a:ext uri="{FF2B5EF4-FFF2-40B4-BE49-F238E27FC236}">
                <a16:creationId xmlns:a16="http://schemas.microsoft.com/office/drawing/2014/main" id="{6A323BF8-0B82-4E02-9217-A9DE2F49B159}"/>
              </a:ext>
            </a:extLst>
          </p:cNvPr>
          <p:cNvSpPr/>
          <p:nvPr/>
        </p:nvSpPr>
        <p:spPr>
          <a:xfrm>
            <a:off x="4285363" y="4513283"/>
            <a:ext cx="294624" cy="280577"/>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B7808508-0786-415C-A736-BEAC2F2AC3F6}"/>
              </a:ext>
            </a:extLst>
          </p:cNvPr>
          <p:cNvSpPr/>
          <p:nvPr/>
        </p:nvSpPr>
        <p:spPr>
          <a:xfrm>
            <a:off x="6820928" y="5034636"/>
            <a:ext cx="1607485" cy="840162"/>
          </a:xfrm>
          <a:prstGeom prst="rect">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rgbClr val="242325"/>
                </a:solidFill>
              </a:rPr>
              <a:t>State or Territory Government</a:t>
            </a:r>
          </a:p>
        </p:txBody>
      </p:sp>
      <p:sp>
        <p:nvSpPr>
          <p:cNvPr id="17" name="Isosceles Triangle 16">
            <a:extLst>
              <a:ext uri="{FF2B5EF4-FFF2-40B4-BE49-F238E27FC236}">
                <a16:creationId xmlns:a16="http://schemas.microsoft.com/office/drawing/2014/main" id="{532C9E1E-69CB-4A26-892F-47734918E15A}"/>
              </a:ext>
            </a:extLst>
          </p:cNvPr>
          <p:cNvSpPr/>
          <p:nvPr/>
        </p:nvSpPr>
        <p:spPr>
          <a:xfrm>
            <a:off x="7330047" y="4631037"/>
            <a:ext cx="294624" cy="280577"/>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1B74FBF9-9EE5-4CC3-96AC-C92DA574A4BE}"/>
              </a:ext>
            </a:extLst>
          </p:cNvPr>
          <p:cNvSpPr/>
          <p:nvPr/>
        </p:nvSpPr>
        <p:spPr>
          <a:xfrm>
            <a:off x="10063506" y="5018310"/>
            <a:ext cx="1607485" cy="840162"/>
          </a:xfrm>
          <a:prstGeom prst="rect">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rgbClr val="242325"/>
                </a:solidFill>
              </a:rPr>
              <a:t>Local Government</a:t>
            </a:r>
          </a:p>
        </p:txBody>
      </p:sp>
      <p:sp>
        <p:nvSpPr>
          <p:cNvPr id="19" name="Isosceles Triangle 18">
            <a:extLst>
              <a:ext uri="{FF2B5EF4-FFF2-40B4-BE49-F238E27FC236}">
                <a16:creationId xmlns:a16="http://schemas.microsoft.com/office/drawing/2014/main" id="{6AF27A2A-BCA8-44F0-87EA-5C5313BDCA39}"/>
              </a:ext>
            </a:extLst>
          </p:cNvPr>
          <p:cNvSpPr/>
          <p:nvPr/>
        </p:nvSpPr>
        <p:spPr>
          <a:xfrm>
            <a:off x="10572625" y="4644724"/>
            <a:ext cx="294624" cy="253204"/>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Isosceles Triangle 11">
            <a:extLst>
              <a:ext uri="{FF2B5EF4-FFF2-40B4-BE49-F238E27FC236}">
                <a16:creationId xmlns:a16="http://schemas.microsoft.com/office/drawing/2014/main" id="{6A323BF8-0B82-4E02-9217-A9DE2F49B159}"/>
              </a:ext>
            </a:extLst>
          </p:cNvPr>
          <p:cNvSpPr/>
          <p:nvPr/>
        </p:nvSpPr>
        <p:spPr>
          <a:xfrm>
            <a:off x="1238217" y="4560755"/>
            <a:ext cx="294624" cy="280577"/>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445BCEAE-782C-4A42-B0C2-D5EDC08C98F5}"/>
              </a:ext>
            </a:extLst>
          </p:cNvPr>
          <p:cNvSpPr/>
          <p:nvPr/>
        </p:nvSpPr>
        <p:spPr>
          <a:xfrm>
            <a:off x="596427" y="4998746"/>
            <a:ext cx="1607485" cy="840162"/>
          </a:xfrm>
          <a:prstGeom prst="rect">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rgbClr val="242325"/>
                </a:solidFill>
              </a:rPr>
              <a:t>Aboriginal </a:t>
            </a:r>
          </a:p>
          <a:p>
            <a:pPr algn="ctr"/>
            <a:r>
              <a:rPr lang="en-AU" sz="1400">
                <a:solidFill>
                  <a:srgbClr val="242325"/>
                </a:solidFill>
              </a:rPr>
              <a:t>Governance</a:t>
            </a:r>
            <a:endParaRPr lang="en-AU" sz="1400" dirty="0">
              <a:solidFill>
                <a:srgbClr val="242325"/>
              </a:solidFill>
            </a:endParaRPr>
          </a:p>
        </p:txBody>
      </p:sp>
    </p:spTree>
    <p:extLst>
      <p:ext uri="{BB962C8B-B14F-4D97-AF65-F5344CB8AC3E}">
        <p14:creationId xmlns:p14="http://schemas.microsoft.com/office/powerpoint/2010/main" val="2666514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DA017C0-C475-4531-BD29-3756C07E86EE}"/>
              </a:ext>
            </a:extLst>
          </p:cNvPr>
          <p:cNvSpPr/>
          <p:nvPr/>
        </p:nvSpPr>
        <p:spPr>
          <a:xfrm>
            <a:off x="0" y="-44335"/>
            <a:ext cx="12192000" cy="6910663"/>
          </a:xfrm>
          <a:prstGeom prst="rect">
            <a:avLst/>
          </a:prstGeom>
          <a:gradFill flip="none" rotWithShape="1">
            <a:gsLst>
              <a:gs pos="0">
                <a:schemeClr val="accent2"/>
              </a:gs>
              <a:gs pos="50000">
                <a:srgbClr val="50C1FA">
                  <a:shade val="67500"/>
                  <a:satMod val="115000"/>
                </a:srgbClr>
              </a:gs>
              <a:gs pos="100000">
                <a:srgbClr val="50C1FA">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solidFill>
                <a:schemeClr val="bg1"/>
              </a:solidFill>
            </a:endParaRPr>
          </a:p>
        </p:txBody>
      </p:sp>
      <p:sp>
        <p:nvSpPr>
          <p:cNvPr id="2" name="Title 1">
            <a:extLst>
              <a:ext uri="{FF2B5EF4-FFF2-40B4-BE49-F238E27FC236}">
                <a16:creationId xmlns:a16="http://schemas.microsoft.com/office/drawing/2014/main" id="{39890842-51B2-4867-AA35-2D0F15159494}"/>
              </a:ext>
            </a:extLst>
          </p:cNvPr>
          <p:cNvSpPr>
            <a:spLocks noGrp="1"/>
          </p:cNvSpPr>
          <p:nvPr>
            <p:ph type="title"/>
          </p:nvPr>
        </p:nvSpPr>
        <p:spPr>
          <a:xfrm>
            <a:off x="864000" y="356659"/>
            <a:ext cx="10512587" cy="720000"/>
          </a:xfrm>
        </p:spPr>
        <p:txBody>
          <a:bodyPr vert="horz" lIns="91440" tIns="45720" rIns="91440" bIns="45720" rtlCol="0" anchor="ctr">
            <a:normAutofit/>
          </a:bodyPr>
          <a:lstStyle/>
          <a:p>
            <a:r>
              <a:rPr lang="en-GB" b="1" dirty="0">
                <a:solidFill>
                  <a:schemeClr val="bg1"/>
                </a:solidFill>
              </a:rPr>
              <a:t>Federal/Commonwealth government</a:t>
            </a:r>
          </a:p>
        </p:txBody>
      </p:sp>
      <p:graphicFrame>
        <p:nvGraphicFramePr>
          <p:cNvPr id="7" name="TextBox 4">
            <a:extLst>
              <a:ext uri="{FF2B5EF4-FFF2-40B4-BE49-F238E27FC236}">
                <a16:creationId xmlns:a16="http://schemas.microsoft.com/office/drawing/2014/main" id="{58EB9E4D-0DB5-4BB8-99AA-567F074636C7}"/>
              </a:ext>
            </a:extLst>
          </p:cNvPr>
          <p:cNvGraphicFramePr/>
          <p:nvPr>
            <p:extLst>
              <p:ext uri="{D42A27DB-BD31-4B8C-83A1-F6EECF244321}">
                <p14:modId xmlns:p14="http://schemas.microsoft.com/office/powerpoint/2010/main" val="3887715285"/>
              </p:ext>
            </p:extLst>
          </p:nvPr>
        </p:nvGraphicFramePr>
        <p:xfrm>
          <a:off x="4762918" y="1275072"/>
          <a:ext cx="6732395" cy="5096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picture containing silhouette&#10;&#10;Description automatically generated">
            <a:extLst>
              <a:ext uri="{FF2B5EF4-FFF2-40B4-BE49-F238E27FC236}">
                <a16:creationId xmlns:a16="http://schemas.microsoft.com/office/drawing/2014/main" id="{2AF56625-25CB-4453-AD61-5ADDC8D61B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4682" y="1494590"/>
            <a:ext cx="4041395" cy="3663587"/>
          </a:xfrm>
          <a:prstGeom prst="rect">
            <a:avLst/>
          </a:prstGeom>
        </p:spPr>
      </p:pic>
      <p:sp>
        <p:nvSpPr>
          <p:cNvPr id="15" name="TextBox 14">
            <a:extLst>
              <a:ext uri="{FF2B5EF4-FFF2-40B4-BE49-F238E27FC236}">
                <a16:creationId xmlns:a16="http://schemas.microsoft.com/office/drawing/2014/main" id="{4D2E0C1C-26D1-4BE5-BCA3-127B5967BCA6}"/>
              </a:ext>
            </a:extLst>
          </p:cNvPr>
          <p:cNvSpPr txBox="1"/>
          <p:nvPr/>
        </p:nvSpPr>
        <p:spPr>
          <a:xfrm>
            <a:off x="-352038" y="5458254"/>
            <a:ext cx="6096000" cy="369332"/>
          </a:xfrm>
          <a:prstGeom prst="rect">
            <a:avLst/>
          </a:prstGeom>
          <a:noFill/>
        </p:spPr>
        <p:txBody>
          <a:bodyPr wrap="square">
            <a:spAutoFit/>
          </a:bodyPr>
          <a:lstStyle/>
          <a:p>
            <a:pPr algn="ctr"/>
            <a:r>
              <a:rPr lang="en-AU" sz="1800" b="1" dirty="0">
                <a:solidFill>
                  <a:schemeClr val="bg1"/>
                </a:solidFill>
              </a:rPr>
              <a:t>Federal or Commonwealth Government</a:t>
            </a:r>
          </a:p>
        </p:txBody>
      </p:sp>
    </p:spTree>
    <p:extLst>
      <p:ext uri="{BB962C8B-B14F-4D97-AF65-F5344CB8AC3E}">
        <p14:creationId xmlns:p14="http://schemas.microsoft.com/office/powerpoint/2010/main" val="114392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
                                            <p:graphicEl>
                                              <a:dgm id="{FB87AC69-D132-432B-90CB-30676434A245}"/>
                                            </p:graphic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250"/>
                                  </p:stCondLst>
                                  <p:childTnLst>
                                    <p:set>
                                      <p:cBhvr>
                                        <p:cTn id="15" dur="1" fill="hold">
                                          <p:stCondLst>
                                            <p:cond delay="499"/>
                                          </p:stCondLst>
                                        </p:cTn>
                                        <p:tgtEl>
                                          <p:spTgt spid="7">
                                            <p:graphicEl>
                                              <a:dgm id="{CDAD911B-F583-4CFD-A9AB-3229166747A6}"/>
                                            </p:graphic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250"/>
                                  </p:stCondLst>
                                  <p:childTnLst>
                                    <p:set>
                                      <p:cBhvr>
                                        <p:cTn id="19" dur="1" fill="hold">
                                          <p:stCondLst>
                                            <p:cond delay="499"/>
                                          </p:stCondLst>
                                        </p:cTn>
                                        <p:tgtEl>
                                          <p:spTgt spid="7">
                                            <p:graphicEl>
                                              <a:dgm id="{FD78F371-4FE5-4290-9649-A31AD6758DF3}"/>
                                            </p:graphic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250"/>
                                  </p:stCondLst>
                                  <p:childTnLst>
                                    <p:set>
                                      <p:cBhvr>
                                        <p:cTn id="23" dur="1" fill="hold">
                                          <p:stCondLst>
                                            <p:cond delay="499"/>
                                          </p:stCondLst>
                                        </p:cTn>
                                        <p:tgtEl>
                                          <p:spTgt spid="7">
                                            <p:graphicEl>
                                              <a:dgm id="{38645B4E-8EA6-4848-B46E-276FB825B854}"/>
                                            </p:graphic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250"/>
                                  </p:stCondLst>
                                  <p:childTnLst>
                                    <p:set>
                                      <p:cBhvr>
                                        <p:cTn id="27" dur="1" fill="hold">
                                          <p:stCondLst>
                                            <p:cond delay="499"/>
                                          </p:stCondLst>
                                        </p:cTn>
                                        <p:tgtEl>
                                          <p:spTgt spid="7">
                                            <p:graphicEl>
                                              <a:dgm id="{D273EFB2-1D8F-497A-AEDA-0140989B1058}"/>
                                            </p:graphic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250"/>
                                  </p:stCondLst>
                                  <p:childTnLst>
                                    <p:set>
                                      <p:cBhvr>
                                        <p:cTn id="31" dur="1" fill="hold">
                                          <p:stCondLst>
                                            <p:cond delay="499"/>
                                          </p:stCondLst>
                                        </p:cTn>
                                        <p:tgtEl>
                                          <p:spTgt spid="7">
                                            <p:graphicEl>
                                              <a:dgm id="{FA6279B4-8FFF-4164-AEAD-25D957386BEC}"/>
                                            </p:graphic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250"/>
                                  </p:stCondLst>
                                  <p:childTnLst>
                                    <p:set>
                                      <p:cBhvr>
                                        <p:cTn id="35" dur="1" fill="hold">
                                          <p:stCondLst>
                                            <p:cond delay="499"/>
                                          </p:stCondLst>
                                        </p:cTn>
                                        <p:tgtEl>
                                          <p:spTgt spid="7">
                                            <p:graphicEl>
                                              <a:dgm id="{F3925423-46E7-4C5E-96D7-D0618AE5D990}"/>
                                            </p:graphic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7">
                                            <p:graphicEl>
                                              <a:dgm id="{AD6F4230-A59B-4B1B-8794-074AFCD9AA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C663760-0C78-4AA6-A942-B40C40CC1F1E}"/>
              </a:ext>
            </a:extLst>
          </p:cNvPr>
          <p:cNvSpPr/>
          <p:nvPr/>
        </p:nvSpPr>
        <p:spPr>
          <a:xfrm>
            <a:off x="0" y="-44335"/>
            <a:ext cx="12192000" cy="6910663"/>
          </a:xfrm>
          <a:prstGeom prst="rect">
            <a:avLst/>
          </a:prstGeom>
          <a:gradFill flip="none" rotWithShape="1">
            <a:gsLst>
              <a:gs pos="0">
                <a:schemeClr val="accent2"/>
              </a:gs>
              <a:gs pos="50000">
                <a:srgbClr val="50C1FA">
                  <a:shade val="67500"/>
                  <a:satMod val="115000"/>
                </a:srgbClr>
              </a:gs>
              <a:gs pos="100000">
                <a:srgbClr val="50C1FA">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solidFill>
                <a:schemeClr val="bg1"/>
              </a:solidFill>
            </a:endParaRPr>
          </a:p>
        </p:txBody>
      </p:sp>
      <p:sp>
        <p:nvSpPr>
          <p:cNvPr id="2" name="Title 1"/>
          <p:cNvSpPr>
            <a:spLocks noGrp="1"/>
          </p:cNvSpPr>
          <p:nvPr>
            <p:ph type="title"/>
          </p:nvPr>
        </p:nvSpPr>
        <p:spPr>
          <a:xfrm>
            <a:off x="777165" y="255111"/>
            <a:ext cx="10508768" cy="718667"/>
          </a:xfrm>
        </p:spPr>
        <p:txBody>
          <a:bodyPr/>
          <a:lstStyle/>
          <a:p>
            <a:br>
              <a:rPr lang="en-AU" dirty="0">
                <a:solidFill>
                  <a:schemeClr val="bg1"/>
                </a:solidFill>
              </a:rPr>
            </a:br>
            <a:br>
              <a:rPr lang="en-AU" dirty="0">
                <a:solidFill>
                  <a:schemeClr val="bg1"/>
                </a:solidFill>
              </a:rPr>
            </a:br>
            <a:br>
              <a:rPr lang="en-AU" dirty="0">
                <a:solidFill>
                  <a:schemeClr val="bg1"/>
                </a:solidFill>
              </a:rPr>
            </a:br>
            <a:r>
              <a:rPr lang="en-AU" dirty="0">
                <a:solidFill>
                  <a:schemeClr val="bg1"/>
                </a:solidFill>
              </a:rPr>
              <a:t>State and Territory Governments</a:t>
            </a:r>
            <a:br>
              <a:rPr lang="en-AU" dirty="0">
                <a:solidFill>
                  <a:schemeClr val="bg1"/>
                </a:solidFill>
              </a:rPr>
            </a:br>
            <a:br>
              <a:rPr lang="en-AU" dirty="0">
                <a:solidFill>
                  <a:schemeClr val="bg1"/>
                </a:solidFill>
              </a:rPr>
            </a:br>
            <a:endParaRPr lang="en-AU" dirty="0">
              <a:solidFill>
                <a:schemeClr val="bg1"/>
              </a:solidFill>
            </a:endParaRPr>
          </a:p>
        </p:txBody>
      </p:sp>
      <p:graphicFrame>
        <p:nvGraphicFramePr>
          <p:cNvPr id="5" name="Content Placeholder 4">
            <a:extLst>
              <a:ext uri="{FF2B5EF4-FFF2-40B4-BE49-F238E27FC236}">
                <a16:creationId xmlns:a16="http://schemas.microsoft.com/office/drawing/2014/main" id="{7E88EA44-84B2-48AF-9F57-BEFFF1734F37}"/>
              </a:ext>
            </a:extLst>
          </p:cNvPr>
          <p:cNvGraphicFramePr>
            <a:graphicFrameLocks noGrp="1"/>
          </p:cNvGraphicFramePr>
          <p:nvPr>
            <p:ph idx="1"/>
            <p:extLst>
              <p:ext uri="{D42A27DB-BD31-4B8C-83A1-F6EECF244321}">
                <p14:modId xmlns:p14="http://schemas.microsoft.com/office/powerpoint/2010/main" val="1612296176"/>
              </p:ext>
            </p:extLst>
          </p:nvPr>
        </p:nvGraphicFramePr>
        <p:xfrm>
          <a:off x="4834453" y="1341720"/>
          <a:ext cx="7190534" cy="4659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Chart, map&#10;&#10;Description automatically generated">
            <a:extLst>
              <a:ext uri="{FF2B5EF4-FFF2-40B4-BE49-F238E27FC236}">
                <a16:creationId xmlns:a16="http://schemas.microsoft.com/office/drawing/2014/main" id="{330537E4-FC71-4764-9AFA-EB0A4FAFFD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4262" y="1641987"/>
            <a:ext cx="4532464" cy="4103892"/>
          </a:xfrm>
          <a:prstGeom prst="rect">
            <a:avLst/>
          </a:prstGeom>
        </p:spPr>
      </p:pic>
      <p:sp>
        <p:nvSpPr>
          <p:cNvPr id="17" name="TextBox 16">
            <a:extLst>
              <a:ext uri="{FF2B5EF4-FFF2-40B4-BE49-F238E27FC236}">
                <a16:creationId xmlns:a16="http://schemas.microsoft.com/office/drawing/2014/main" id="{4F3EEB59-C1E4-4A65-8997-A9D025D81870}"/>
              </a:ext>
            </a:extLst>
          </p:cNvPr>
          <p:cNvSpPr txBox="1"/>
          <p:nvPr/>
        </p:nvSpPr>
        <p:spPr>
          <a:xfrm>
            <a:off x="-217506" y="5861480"/>
            <a:ext cx="6096000" cy="369332"/>
          </a:xfrm>
          <a:prstGeom prst="rect">
            <a:avLst/>
          </a:prstGeom>
          <a:noFill/>
        </p:spPr>
        <p:txBody>
          <a:bodyPr wrap="square">
            <a:spAutoFit/>
          </a:bodyPr>
          <a:lstStyle/>
          <a:p>
            <a:pPr algn="ctr"/>
            <a:r>
              <a:rPr lang="en-AU" b="1" dirty="0">
                <a:solidFill>
                  <a:schemeClr val="bg1"/>
                </a:solidFill>
              </a:rPr>
              <a:t>State and Territory Governments</a:t>
            </a:r>
            <a:endParaRPr lang="en-AU" sz="1800" b="1" dirty="0">
              <a:solidFill>
                <a:schemeClr val="bg1"/>
              </a:solidFill>
            </a:endParaRPr>
          </a:p>
        </p:txBody>
      </p:sp>
    </p:spTree>
    <p:extLst>
      <p:ext uri="{BB962C8B-B14F-4D97-AF65-F5344CB8AC3E}">
        <p14:creationId xmlns:p14="http://schemas.microsoft.com/office/powerpoint/2010/main" val="313393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499"/>
                                          </p:stCondLst>
                                        </p:cTn>
                                        <p:tgtEl>
                                          <p:spTgt spid="5">
                                            <p:graphicEl>
                                              <a:dgm id="{5FD83DC6-2738-410F-87AC-7251A963148A}"/>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250"/>
                                  </p:stCondLst>
                                  <p:childTnLst>
                                    <p:set>
                                      <p:cBhvr>
                                        <p:cTn id="12" dur="1" fill="hold">
                                          <p:stCondLst>
                                            <p:cond delay="499"/>
                                          </p:stCondLst>
                                        </p:cTn>
                                        <p:tgtEl>
                                          <p:spTgt spid="5">
                                            <p:graphicEl>
                                              <a:dgm id="{F7D63586-60CD-42A6-8CA7-AFCA396C38D2}"/>
                                            </p:graphicEl>
                                          </p:spTgt>
                                        </p:tgtEl>
                                        <p:attrNameLst>
                                          <p:attrName>style.visibility</p:attrName>
                                        </p:attrNameLst>
                                      </p:cBhvr>
                                      <p:to>
                                        <p:strVal val="visible"/>
                                      </p:to>
                                    </p:set>
                                  </p:childTnLst>
                                </p:cTn>
                              </p:par>
                            </p:childTnLst>
                          </p:cTn>
                        </p:par>
                        <p:par>
                          <p:cTn id="13" fill="hold">
                            <p:stCondLst>
                              <p:cond delay="1250"/>
                            </p:stCondLst>
                            <p:childTnLst>
                              <p:par>
                                <p:cTn id="14" presetID="1" presetClass="entr" presetSubtype="0" fill="hold" grpId="0" nodeType="afterEffect">
                                  <p:stCondLst>
                                    <p:cond delay="250"/>
                                  </p:stCondLst>
                                  <p:childTnLst>
                                    <p:set>
                                      <p:cBhvr>
                                        <p:cTn id="15" dur="1" fill="hold">
                                          <p:stCondLst>
                                            <p:cond delay="499"/>
                                          </p:stCondLst>
                                        </p:cTn>
                                        <p:tgtEl>
                                          <p:spTgt spid="5">
                                            <p:graphicEl>
                                              <a:dgm id="{FB60B22E-26B2-45FD-A99A-FB500F40219E}"/>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250"/>
                                  </p:stCondLst>
                                  <p:childTnLst>
                                    <p:set>
                                      <p:cBhvr>
                                        <p:cTn id="18" dur="1" fill="hold">
                                          <p:stCondLst>
                                            <p:cond delay="499"/>
                                          </p:stCondLst>
                                        </p:cTn>
                                        <p:tgtEl>
                                          <p:spTgt spid="5">
                                            <p:graphicEl>
                                              <a:dgm id="{FE25457F-78BC-47C8-9B3E-3E67AE71D594}"/>
                                            </p:graphicEl>
                                          </p:spTgt>
                                        </p:tgtEl>
                                        <p:attrNameLst>
                                          <p:attrName>style.visibility</p:attrName>
                                        </p:attrNameLst>
                                      </p:cBhvr>
                                      <p:to>
                                        <p:strVal val="visible"/>
                                      </p:to>
                                    </p:set>
                                  </p:childTnLst>
                                </p:cTn>
                              </p:par>
                            </p:childTnLst>
                          </p:cTn>
                        </p:par>
                        <p:par>
                          <p:cTn id="19" fill="hold">
                            <p:stCondLst>
                              <p:cond delay="2750"/>
                            </p:stCondLst>
                            <p:childTnLst>
                              <p:par>
                                <p:cTn id="20" presetID="1" presetClass="entr" presetSubtype="0" fill="hold" grpId="0" nodeType="afterEffect">
                                  <p:stCondLst>
                                    <p:cond delay="250"/>
                                  </p:stCondLst>
                                  <p:childTnLst>
                                    <p:set>
                                      <p:cBhvr>
                                        <p:cTn id="21" dur="1" fill="hold">
                                          <p:stCondLst>
                                            <p:cond delay="499"/>
                                          </p:stCondLst>
                                        </p:cTn>
                                        <p:tgtEl>
                                          <p:spTgt spid="5">
                                            <p:graphicEl>
                                              <a:dgm id="{B530A7EF-5374-4EB9-879A-1CC3FE476725}"/>
                                            </p:graphicEl>
                                          </p:spTgt>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250"/>
                                  </p:stCondLst>
                                  <p:childTnLst>
                                    <p:set>
                                      <p:cBhvr>
                                        <p:cTn id="24" dur="1" fill="hold">
                                          <p:stCondLst>
                                            <p:cond delay="499"/>
                                          </p:stCondLst>
                                        </p:cTn>
                                        <p:tgtEl>
                                          <p:spTgt spid="5">
                                            <p:graphicEl>
                                              <a:dgm id="{CA8181DC-067E-44B7-951C-EB9CB569B133}"/>
                                            </p:graphicEl>
                                          </p:spTgt>
                                        </p:tgtEl>
                                        <p:attrNameLst>
                                          <p:attrName>style.visibility</p:attrName>
                                        </p:attrNameLst>
                                      </p:cBhvr>
                                      <p:to>
                                        <p:strVal val="visible"/>
                                      </p:to>
                                    </p:set>
                                  </p:childTnLst>
                                </p:cTn>
                              </p:par>
                            </p:childTnLst>
                          </p:cTn>
                        </p:par>
                        <p:par>
                          <p:cTn id="25" fill="hold">
                            <p:stCondLst>
                              <p:cond delay="4250"/>
                            </p:stCondLst>
                            <p:childTnLst>
                              <p:par>
                                <p:cTn id="26" presetID="1" presetClass="entr" presetSubtype="0" fill="hold" grpId="0" nodeType="afterEffect">
                                  <p:stCondLst>
                                    <p:cond delay="250"/>
                                  </p:stCondLst>
                                  <p:childTnLst>
                                    <p:set>
                                      <p:cBhvr>
                                        <p:cTn id="27" dur="1" fill="hold">
                                          <p:stCondLst>
                                            <p:cond delay="499"/>
                                          </p:stCondLst>
                                        </p:cTn>
                                        <p:tgtEl>
                                          <p:spTgt spid="5">
                                            <p:graphicEl>
                                              <a:dgm id="{1DCD3E83-9C36-47BF-8357-9781ABC46C1A}"/>
                                            </p:graphicEl>
                                          </p:spTgt>
                                        </p:tgtEl>
                                        <p:attrNameLst>
                                          <p:attrName>style.visibility</p:attrName>
                                        </p:attrNameLst>
                                      </p:cBhvr>
                                      <p:to>
                                        <p:strVal val="visible"/>
                                      </p:to>
                                    </p:set>
                                  </p:childTnLst>
                                </p:cTn>
                              </p:par>
                            </p:childTnLst>
                          </p:cTn>
                        </p:par>
                        <p:par>
                          <p:cTn id="28" fill="hold">
                            <p:stCondLst>
                              <p:cond delay="5000"/>
                            </p:stCondLst>
                            <p:childTnLst>
                              <p:par>
                                <p:cTn id="29" presetID="1" presetClass="entr" presetSubtype="0" fill="hold" grpId="0" nodeType="afterEffect">
                                  <p:stCondLst>
                                    <p:cond delay="250"/>
                                  </p:stCondLst>
                                  <p:childTnLst>
                                    <p:set>
                                      <p:cBhvr>
                                        <p:cTn id="30" dur="1" fill="hold">
                                          <p:stCondLst>
                                            <p:cond delay="499"/>
                                          </p:stCondLst>
                                        </p:cTn>
                                        <p:tgtEl>
                                          <p:spTgt spid="5">
                                            <p:graphicEl>
                                              <a:dgm id="{D678EE22-BE02-4CE1-AAA0-EB86103AE4D2}"/>
                                            </p:graphicEl>
                                          </p:spTgt>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grpId="0" nodeType="afterEffect">
                                  <p:stCondLst>
                                    <p:cond delay="250"/>
                                  </p:stCondLst>
                                  <p:childTnLst>
                                    <p:set>
                                      <p:cBhvr>
                                        <p:cTn id="33" dur="1" fill="hold">
                                          <p:stCondLst>
                                            <p:cond delay="499"/>
                                          </p:stCondLst>
                                        </p:cTn>
                                        <p:tgtEl>
                                          <p:spTgt spid="5">
                                            <p:graphicEl>
                                              <a:dgm id="{123ABF66-14F3-4641-A762-513DF0B896A2}"/>
                                            </p:graphicEl>
                                          </p:spTgt>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grpId="0" nodeType="afterEffect">
                                  <p:stCondLst>
                                    <p:cond delay="250"/>
                                  </p:stCondLst>
                                  <p:childTnLst>
                                    <p:set>
                                      <p:cBhvr>
                                        <p:cTn id="36" dur="1" fill="hold">
                                          <p:stCondLst>
                                            <p:cond delay="499"/>
                                          </p:stCondLst>
                                        </p:cTn>
                                        <p:tgtEl>
                                          <p:spTgt spid="5">
                                            <p:graphicEl>
                                              <a:dgm id="{9882A6C3-1844-47A1-992B-A09AE1481D0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uiExpand="1">
        <p:bldSub>
          <a:bldDgm bld="one"/>
        </p:bldSub>
      </p:bldGraphic>
    </p:bldLst>
  </p:timing>
</p:sld>
</file>

<file path=ppt/theme/theme1.xml><?xml version="1.0" encoding="utf-8"?>
<a:theme xmlns:a="http://schemas.openxmlformats.org/drawingml/2006/main" name="Section 2 - Body content with secondary colours">
  <a:themeElements>
    <a:clrScheme name="NTG brand colours">
      <a:dk1>
        <a:srgbClr val="1F1F5F"/>
      </a:dk1>
      <a:lt1>
        <a:sysClr val="window" lastClr="FFFFFF"/>
      </a:lt1>
      <a:dk2>
        <a:srgbClr val="E35205"/>
      </a:dk2>
      <a:lt2>
        <a:srgbClr val="FFFFFF"/>
      </a:lt2>
      <a:accent1>
        <a:srgbClr val="C25062"/>
      </a:accent1>
      <a:accent2>
        <a:srgbClr val="127CC0"/>
      </a:accent2>
      <a:accent3>
        <a:srgbClr val="007E91"/>
      </a:accent3>
      <a:accent4>
        <a:srgbClr val="980044"/>
      </a:accent4>
      <a:accent5>
        <a:srgbClr val="845278"/>
      </a:accent5>
      <a:accent6>
        <a:srgbClr val="1E5E5E"/>
      </a:accent6>
      <a:hlink>
        <a:srgbClr val="0563C1"/>
      </a:hlink>
      <a:folHlink>
        <a:srgbClr val="8C4799"/>
      </a:folHlink>
    </a:clrScheme>
    <a:fontScheme name="NT Government brand">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g-presentation.potx" id="{977BA717-84F0-41A7-ABA8-59108102C9C3}" vid="{BC4C56D5-E782-435F-8ADA-D12363CC92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 dockstate="right" visibility="0" width="350" row="5">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B7FB8209-CC41-41E2-9618-BF8EE9E59A48}">
  <we:reference id="wa200000113" version="1.0.0.0" store="en-US" storeType="OMEX"/>
  <we:alternateReferences>
    <we:reference id="wa200000113" version="1.0.0.0" store="WA200000113"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29C679C6-47BC-4F5A-BBC2-E79D06877E23}">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4AF94125-76F9-480D-A667-60029CC0F5BA}">
  <we:reference id="wa200000729" version="3.13.175.0" store="en-US" storeType="OMEX"/>
  <we:alternateReferences>
    <we:reference id="wa200000729" version="3.13.175.0" store="WA20000072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6070e3c-a24d-436f-ab88-7b514c9a971a"/>
    <DCMIntDate xmlns="36070e3c-a24d-436f-ab88-7b514c9a971a">2019-08-31T14:30:00+00:00</DCMIntDate>
    <TaxKeywordTaxHTField xmlns="36070e3c-a24d-436f-ab88-7b514c9a971a">
      <Terms xmlns="http://schemas.microsoft.com/office/infopath/2007/PartnerControls"/>
    </TaxKeywordTaxHTField>
    <IconOverlay xmlns="http://schemas.microsoft.com/sharepoint/v4" xsi:nil="true"/>
    <DCMIntDocCentreCategory xmlns="36070e3c-a24d-436f-ab88-7b514c9a971a">CM&amp;C Standard Templates</DCMIntDocCentreCategory>
    <DCMIntDocCentreReviewDate xmlns="36070e3c-a24d-436f-ab88-7b514c9a971a">2020-04-30T14:30:00+00:00</DCMIntDocCentreReviewDate>
    <DCMIntDocCentreFunction xmlns="36070e3c-a24d-436f-ab88-7b514c9a971a">Agency</DCMIntDocCentreFunction>
    <DCMIntDocCentreDocType xmlns="36070e3c-a24d-436f-ab88-7b514c9a971a">Template</DCMIntDocCentreDocType>
    <_dlc_DocId xmlns="36070e3c-a24d-436f-ab88-7b514c9a971a">DCMSP-1454564033-1157</_dlc_DocId>
    <_dlc_DocIdUrl xmlns="36070e3c-a24d-436f-ab88-7b514c9a971a">
      <Url>http://dcm.sp.nt.gov.au/documentcentre/_layouts/15/DocIdRedir.aspx?ID=DCMSP-1454564033-1157</Url>
      <Description>DCMSP-1454564033-1157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CM Intranet Document Centre Document" ma:contentTypeID="0x0101006B287B18E1DA614A9DBDD73AB7F124EF0095AA4EF1363EEC4EB64884E07E198D90" ma:contentTypeVersion="29" ma:contentTypeDescription="Documents in the Document Centre" ma:contentTypeScope="" ma:versionID="85fac4ed0b40066ee3ed768d94ccf5f9">
  <xsd:schema xmlns:xsd="http://www.w3.org/2001/XMLSchema" xmlns:xs="http://www.w3.org/2001/XMLSchema" xmlns:p="http://schemas.microsoft.com/office/2006/metadata/properties" xmlns:ns2="36070e3c-a24d-436f-ab88-7b514c9a971a" xmlns:ns4="http://schemas.microsoft.com/sharepoint/v4" targetNamespace="http://schemas.microsoft.com/office/2006/metadata/properties" ma:root="true" ma:fieldsID="2e959c9cde93b6aeeb00a33d197a1b93" ns2:_="" ns4:_="">
    <xsd:import namespace="36070e3c-a24d-436f-ab88-7b514c9a971a"/>
    <xsd:import namespace="http://schemas.microsoft.com/sharepoint/v4"/>
    <xsd:element name="properties">
      <xsd:complexType>
        <xsd:sequence>
          <xsd:element name="documentManagement">
            <xsd:complexType>
              <xsd:all>
                <xsd:element ref="ns2:DCMIntDocCentreDocType"/>
                <xsd:element ref="ns2:DCMIntDocCentreReviewDate"/>
                <xsd:element ref="ns2:DCMIntDocCentreFunction" minOccurs="0"/>
                <xsd:element ref="ns2:DCMIntDocCentreCategory" minOccurs="0"/>
                <xsd:element ref="ns2:_dlc_DocId" minOccurs="0"/>
                <xsd:element ref="ns2:_dlc_DocIdUrl" minOccurs="0"/>
                <xsd:element ref="ns2:_dlc_DocIdPersistId" minOccurs="0"/>
                <xsd:element ref="ns2:TaxKeywordTaxHTField" minOccurs="0"/>
                <xsd:element ref="ns2:TaxCatchAll" minOccurs="0"/>
                <xsd:element ref="ns2:TaxCatchAllLabel" minOccurs="0"/>
                <xsd:element ref="ns2:DCMIntDate" minOccurs="0"/>
                <xsd:element ref="ns2:SharedWithUsers"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070e3c-a24d-436f-ab88-7b514c9a971a" elementFormDefault="qualified">
    <xsd:import namespace="http://schemas.microsoft.com/office/2006/documentManagement/types"/>
    <xsd:import namespace="http://schemas.microsoft.com/office/infopath/2007/PartnerControls"/>
    <xsd:element name="DCMIntDocCentreDocType" ma:index="2" ma:displayName="Document Type" ma:format="Dropdown" ma:internalName="DCMIntDocCentreDocType" ma:readOnly="false">
      <xsd:simpleType>
        <xsd:restriction base="dms:Choice">
          <xsd:enumeration value="Policy"/>
          <xsd:enumeration value="Procedure"/>
          <xsd:enumeration value="Form"/>
          <xsd:enumeration value="Guideline"/>
          <xsd:enumeration value="Template"/>
          <xsd:enumeration value="Information"/>
        </xsd:restriction>
      </xsd:simpleType>
    </xsd:element>
    <xsd:element name="DCMIntDocCentreReviewDate" ma:index="3" ma:displayName="Review Date" ma:format="DateOnly" ma:internalName="DCMIntDocCentreReviewDate" ma:readOnly="false">
      <xsd:simpleType>
        <xsd:restriction base="dms:DateTime"/>
      </xsd:simpleType>
    </xsd:element>
    <xsd:element name="DCMIntDocCentreFunction" ma:index="4" nillable="true" ma:displayName="Function" ma:hidden="true" ma:internalName="DCMIntDocCentreFunction" ma:readOnly="false">
      <xsd:simpleType>
        <xsd:restriction base="dms:Text">
          <xsd:maxLength value="255"/>
        </xsd:restriction>
      </xsd:simpleType>
    </xsd:element>
    <xsd:element name="DCMIntDocCentreCategory" ma:index="5" nillable="true" ma:displayName="Category" ma:hidden="true" ma:internalName="DCMIntDocCentreCategory" ma:readOnly="false">
      <xsd:simpleType>
        <xsd:restriction base="dms:Text">
          <xsd:maxLength value="255"/>
        </xsd:restriction>
      </xsd:simpleType>
    </xsd:element>
    <xsd:element name="_dlc_DocId" ma:index="7" nillable="true" ma:displayName="Document ID Value" ma:description="The value of the document ID assigned to this item." ma:internalName="_dlc_DocId" ma:readOnly="true">
      <xsd:simpleType>
        <xsd:restriction base="dms:Text"/>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KeywordTaxHTField" ma:index="10" nillable="true" ma:taxonomy="true" ma:internalName="TaxKeywordTaxHTField" ma:taxonomyFieldName="TaxKeyword" ma:displayName="Enterprise Keywords" ma:readOnly="false" ma:fieldId="{23f27201-bee3-471e-b2e7-b64fd8b7ca38}" ma:taxonomyMulti="true" ma:sspId="3d175327-6c8e-4629-9a24-c5915f27c813"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description="" ma:hidden="true" ma:list="{e2345f4a-d9bf-43e7-bc3e-c845a3c84e6a}" ma:internalName="TaxCatchAll" ma:showField="CatchAllData" ma:web="36070e3c-a24d-436f-ab88-7b514c9a971a">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e2345f4a-d9bf-43e7-bc3e-c845a3c84e6a}" ma:internalName="TaxCatchAllLabel" ma:readOnly="true" ma:showField="CatchAllDataLabel" ma:web="36070e3c-a24d-436f-ab88-7b514c9a971a">
      <xsd:complexType>
        <xsd:complexContent>
          <xsd:extension base="dms:MultiChoiceLookup">
            <xsd:sequence>
              <xsd:element name="Value" type="dms:Lookup" maxOccurs="unbounded" minOccurs="0" nillable="true"/>
            </xsd:sequence>
          </xsd:extension>
        </xsd:complexContent>
      </xsd:complexType>
    </xsd:element>
    <xsd:element name="DCMIntDate" ma:index="14" nillable="true" ma:displayName="Date Effective" ma:format="DateOnly" ma:hidden="true" ma:internalName="DCMIntDate" ma:readOnly="false">
      <xsd:simpleType>
        <xsd:restriction base="dms:DateTime"/>
      </xsd:simpleType>
    </xsd:element>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D8DF706-2B96-4249-8DEF-3DE2CAF5B2BB}">
  <ds:schemaRefs>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schemas.microsoft.com/sharepoint/v4"/>
    <ds:schemaRef ds:uri="http://www.w3.org/XML/1998/namespace"/>
    <ds:schemaRef ds:uri="36070e3c-a24d-436f-ab88-7b514c9a971a"/>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26C0D1E-DCC3-4655-B568-BA4DDCED84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070e3c-a24d-436f-ab88-7b514c9a971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2B23F1-DA28-4D61-9B9A-BD521CD8812B}">
  <ds:schemaRefs>
    <ds:schemaRef ds:uri="http://schemas.microsoft.com/sharepoint/v3/contenttype/forms"/>
  </ds:schemaRefs>
</ds:datastoreItem>
</file>

<file path=customXml/itemProps4.xml><?xml version="1.0" encoding="utf-8"?>
<ds:datastoreItem xmlns:ds="http://schemas.openxmlformats.org/officeDocument/2006/customXml" ds:itemID="{A84BDF6C-649F-4D9D-86CA-CCB85911F78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5492</TotalTime>
  <Words>2949</Words>
  <Application>Microsoft Office PowerPoint</Application>
  <PresentationFormat>Widescreen</PresentationFormat>
  <Paragraphs>311</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Lato</vt:lpstr>
      <vt:lpstr>Lato Light</vt:lpstr>
      <vt:lpstr>Lato Semibold</vt:lpstr>
      <vt:lpstr>Wingdings</vt:lpstr>
      <vt:lpstr>Section 2 - Body content with secondary colours</vt:lpstr>
      <vt:lpstr>Understanding Local Government</vt:lpstr>
      <vt:lpstr>Course overview</vt:lpstr>
      <vt:lpstr>What is Local  Government?</vt:lpstr>
      <vt:lpstr> Government for the community </vt:lpstr>
      <vt:lpstr>Local Government in the NT</vt:lpstr>
      <vt:lpstr>Roles and Responsibilities of the different governments</vt:lpstr>
      <vt:lpstr>How does local government fit into the structure of government in Australia?</vt:lpstr>
      <vt:lpstr>Federal/Commonwealth government</vt:lpstr>
      <vt:lpstr>   State and Territory Governments  </vt:lpstr>
      <vt:lpstr>PowerPoint Presentation</vt:lpstr>
      <vt:lpstr>  Local Governments  </vt:lpstr>
      <vt:lpstr>Who does what? </vt:lpstr>
      <vt:lpstr>Overlaps and gaps</vt:lpstr>
      <vt:lpstr>Changes in roles</vt:lpstr>
      <vt:lpstr>Collaboration and coordination</vt:lpstr>
      <vt:lpstr>Money matters</vt:lpstr>
      <vt:lpstr>Where does the money come from?</vt:lpstr>
      <vt:lpstr>Support and guidance</vt:lpstr>
      <vt:lpstr>Support for Local Government</vt:lpstr>
      <vt:lpstr>The NT Government regulates local government</vt:lpstr>
      <vt:lpstr>Representing your community</vt:lpstr>
      <vt:lpstr>Representation</vt:lpstr>
      <vt:lpstr>  Local Government Elections  </vt:lpstr>
      <vt:lpstr>Working with Local Authorities </vt:lpstr>
      <vt:lpstr>How do councils and local authorities work together?</vt:lpstr>
      <vt:lpstr>Advice to council</vt:lpstr>
      <vt:lpstr>Local Government Act 2019</vt:lpstr>
      <vt:lpstr> Local Government Act 2019 </vt:lpstr>
      <vt:lpstr>Resources</vt:lpstr>
      <vt:lpstr>Quiz</vt:lpstr>
      <vt:lpstr>1. Local government is the government closest to the community:  </vt:lpstr>
      <vt:lpstr>2. Local government gets its powers from:  </vt:lpstr>
      <vt:lpstr>3. Which of the following is a role of local government:  </vt:lpstr>
      <vt:lpstr>4. State/Territory governments are responsible for:  (select all that apply)   </vt:lpstr>
      <vt:lpstr>5. How is local government funded?  (select all that apply)</vt:lpstr>
      <vt:lpstr>6. How often are councils elected?</vt:lpstr>
      <vt:lpstr>7. Councillors make decisions for:</vt:lpstr>
      <vt:lpstr>8. Who should elected members work with?</vt:lpstr>
      <vt:lpstr> 9. A council must seek advice and recommendations from the local authority about the council’s: (select all that apply)</vt:lpstr>
      <vt:lpstr>10. The Northern Territory Local Government Act 2019 sets out: (select all that apply)</vt:lpstr>
      <vt:lpstr>Thank you</vt:lpstr>
    </vt:vector>
  </TitlesOfParts>
  <Company>Northern Territory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without image</dc:title>
  <dc:creator>Danna Irwin</dc:creator>
  <cp:lastModifiedBy>Jacob Leonard</cp:lastModifiedBy>
  <cp:revision>263</cp:revision>
  <cp:lastPrinted>2021-10-19T02:13:13Z</cp:lastPrinted>
  <dcterms:created xsi:type="dcterms:W3CDTF">2019-09-16T03:59:38Z</dcterms:created>
  <dcterms:modified xsi:type="dcterms:W3CDTF">2024-11-12T04:41:56Z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0x0101006B287B18E1DA614A9DBDD73AB7F124EF0095AA4EF1363EEC4EB64884E07E198D90</vt:lpwstr>
  </property>
  <property fmtid="{D5CDD505-2E9C-101B-9397-08002B2CF9AE}" pid="3" name="TaxKeyword">
    <vt:lpwstr/>
  </property>
  <property fmtid="{D5CDD505-2E9C-101B-9397-08002B2CF9AE}" pid="4" name="_dlc_DocIdItemGuid">
    <vt:lpwstr>e86239ce-4e8e-44bf-b3d9-3df583d5f830</vt:lpwstr>
  </property>
  <property fmtid="{D5CDD505-2E9C-101B-9397-08002B2CF9AE}" pid="5" name="_docset_NoMedatataSyncRequired">
    <vt:lpwstr>False</vt:lpwstr>
  </property>
</Properties>
</file>