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3" r:id="rId2"/>
  </p:sldMasterIdLst>
  <p:notesMasterIdLst>
    <p:notesMasterId r:id="rId27"/>
  </p:notesMasterIdLst>
  <p:sldIdLst>
    <p:sldId id="256" r:id="rId3"/>
    <p:sldId id="313" r:id="rId4"/>
    <p:sldId id="275" r:id="rId5"/>
    <p:sldId id="288" r:id="rId6"/>
    <p:sldId id="307" r:id="rId7"/>
    <p:sldId id="295" r:id="rId8"/>
    <p:sldId id="298" r:id="rId9"/>
    <p:sldId id="303" r:id="rId10"/>
    <p:sldId id="310" r:id="rId11"/>
    <p:sldId id="296" r:id="rId12"/>
    <p:sldId id="297" r:id="rId13"/>
    <p:sldId id="302" r:id="rId14"/>
    <p:sldId id="301" r:id="rId15"/>
    <p:sldId id="300" r:id="rId16"/>
    <p:sldId id="309" r:id="rId17"/>
    <p:sldId id="306" r:id="rId18"/>
    <p:sldId id="293" r:id="rId19"/>
    <p:sldId id="311" r:id="rId20"/>
    <p:sldId id="291" r:id="rId21"/>
    <p:sldId id="269" r:id="rId22"/>
    <p:sldId id="292" r:id="rId23"/>
    <p:sldId id="267" r:id="rId24"/>
    <p:sldId id="281" r:id="rId25"/>
    <p:sldId id="26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55E92B1-07C6-4F62-9292-E84C84F22209}">
          <p14:sldIdLst>
            <p14:sldId id="256"/>
            <p14:sldId id="313"/>
            <p14:sldId id="275"/>
            <p14:sldId id="288"/>
            <p14:sldId id="307"/>
            <p14:sldId id="295"/>
            <p14:sldId id="298"/>
            <p14:sldId id="303"/>
            <p14:sldId id="310"/>
            <p14:sldId id="296"/>
            <p14:sldId id="297"/>
            <p14:sldId id="302"/>
            <p14:sldId id="301"/>
            <p14:sldId id="300"/>
            <p14:sldId id="309"/>
            <p14:sldId id="306"/>
            <p14:sldId id="293"/>
            <p14:sldId id="311"/>
            <p14:sldId id="291"/>
            <p14:sldId id="269"/>
            <p14:sldId id="292"/>
            <p14:sldId id="267"/>
            <p14:sldId id="281"/>
            <p14:sldId id="263"/>
          </p14:sldIdLst>
        </p14:section>
      </p14:sectionLst>
    </p:ext>
    <p:ext uri="{EFAFB233-063F-42B5-8137-9DF3F51BA10A}">
      <p15:sldGuideLst xmlns:p15="http://schemas.microsoft.com/office/powerpoint/2012/main">
        <p15:guide id="1" orient="horz" pos="2160" userDrawn="1">
          <p15:clr>
            <a:srgbClr val="A4A3A4"/>
          </p15:clr>
        </p15:guide>
        <p15:guide id="2" pos="209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nda Weatherhead" initials="LW" lastIdx="8" clrIdx="0">
    <p:extLst>
      <p:ext uri="{19B8F6BF-5375-455C-9EA6-DF929625EA0E}">
        <p15:presenceInfo xmlns:p15="http://schemas.microsoft.com/office/powerpoint/2012/main" userId="b1c2c44e51f3fb9b" providerId="Windows Live"/>
      </p:ext>
    </p:extLst>
  </p:cmAuthor>
  <p:cmAuthor id="2" name="Gabrielle Fry" initials="GF" lastIdx="7" clrIdx="1">
    <p:extLst>
      <p:ext uri="{19B8F6BF-5375-455C-9EA6-DF929625EA0E}">
        <p15:presenceInfo xmlns:p15="http://schemas.microsoft.com/office/powerpoint/2012/main" userId="e186a45a4fe9436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43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90" autoAdjust="0"/>
    <p:restoredTop sz="81152" autoAdjust="0"/>
  </p:normalViewPr>
  <p:slideViewPr>
    <p:cSldViewPr snapToGrid="0">
      <p:cViewPr varScale="1">
        <p:scale>
          <a:sx n="64" d="100"/>
          <a:sy n="64" d="100"/>
        </p:scale>
        <p:origin x="1200" y="58"/>
      </p:cViewPr>
      <p:guideLst>
        <p:guide orient="horz" pos="2160"/>
        <p:guide pos="209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9B8C9D-EEB9-423F-9611-322E2965B076}" type="datetimeFigureOut">
              <a:rPr lang="en-AU" smtClean="0"/>
              <a:t>12/05/2023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CEB9F3-AFF0-413F-82AD-8366BAFB4A68}" type="slidenum">
              <a:rPr lang="en-AU" smtClean="0"/>
              <a:t>‹#›</a:t>
            </a:fld>
            <a:endParaRPr lang="en-AU"/>
          </a:p>
        </p:txBody>
      </p:sp>
    </p:spTree>
    <p:extLst>
      <p:ext uri="{BB962C8B-B14F-4D97-AF65-F5344CB8AC3E}">
        <p14:creationId xmlns:p14="http://schemas.microsoft.com/office/powerpoint/2010/main" val="31348493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1</a:t>
            </a:fld>
            <a:endParaRPr lang="en-AU"/>
          </a:p>
        </p:txBody>
      </p:sp>
    </p:spTree>
    <p:extLst>
      <p:ext uri="{BB962C8B-B14F-4D97-AF65-F5344CB8AC3E}">
        <p14:creationId xmlns:p14="http://schemas.microsoft.com/office/powerpoint/2010/main" val="3044511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CCEB9F3-AFF0-413F-82AD-8366BAFB4A68}"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2008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role</a:t>
            </a:r>
            <a:r>
              <a:rPr lang="en-AU" baseline="0" dirty="0"/>
              <a:t> of a council is:</a:t>
            </a:r>
          </a:p>
          <a:p>
            <a:pPr marL="0" indent="-144000">
              <a:buFont typeface="Arial" panose="020B0604020202020204" pitchFamily="34" charset="0"/>
              <a:buChar char="•"/>
            </a:pPr>
            <a:r>
              <a:rPr lang="en-AU" baseline="0" dirty="0"/>
              <a:t>to act as a representative, informed and responsible decision maker in the interests of its constituency;</a:t>
            </a:r>
          </a:p>
          <a:p>
            <a:pPr marL="0" indent="-144000">
              <a:buFont typeface="Arial" panose="020B0604020202020204" pitchFamily="34" charset="0"/>
              <a:buChar char="•"/>
            </a:pPr>
            <a:r>
              <a:rPr lang="en-AU" baseline="0" dirty="0"/>
              <a:t>to represent the interests of its area to the wider community;</a:t>
            </a:r>
          </a:p>
          <a:p>
            <a:pPr marL="0" indent="-144000">
              <a:buFont typeface="Arial" panose="020B0604020202020204" pitchFamily="34" charset="0"/>
              <a:buChar char="•"/>
            </a:pPr>
            <a:r>
              <a:rPr lang="en-AU" baseline="0" dirty="0"/>
              <a:t>to develop a strong and cohesive social life for its residents and allocated resources in a fair, socially inclusive and sustainable way;</a:t>
            </a:r>
          </a:p>
          <a:p>
            <a:pPr marL="0" indent="-144000">
              <a:buFont typeface="Arial" panose="020B0604020202020204" pitchFamily="34" charset="0"/>
              <a:buChar char="•"/>
            </a:pPr>
            <a:r>
              <a:rPr lang="en-AU" baseline="0" dirty="0"/>
              <a:t>to provide and coordinate public facilities and services;</a:t>
            </a:r>
          </a:p>
          <a:p>
            <a:pPr marL="0" indent="-144000">
              <a:buFont typeface="Arial" panose="020B0604020202020204" pitchFamily="34" charset="0"/>
              <a:buChar char="•"/>
            </a:pPr>
            <a:r>
              <a:rPr lang="en-AU" baseline="0" dirty="0"/>
              <a:t>to encourage and develop initiatives for improving quality of life; and</a:t>
            </a:r>
          </a:p>
          <a:p>
            <a:pPr marL="0" indent="-144000">
              <a:buFont typeface="Arial" panose="020B0604020202020204" pitchFamily="34" charset="0"/>
              <a:buChar char="•"/>
            </a:pPr>
            <a:r>
              <a:rPr lang="en-AU" baseline="0" dirty="0"/>
              <a:t>To exercise and perform the powers and functions of local government assigned to the council under the Act or another Act.</a:t>
            </a:r>
          </a:p>
          <a:p>
            <a:pPr marL="0" indent="-144000">
              <a:buFont typeface="Arial" panose="020B0604020202020204" pitchFamily="34" charset="0"/>
              <a:buChar char="•"/>
            </a:pPr>
            <a:endParaRPr lang="en-AU" dirty="0"/>
          </a:p>
        </p:txBody>
      </p:sp>
      <p:sp>
        <p:nvSpPr>
          <p:cNvPr id="4" name="Slide Number Placeholder 3"/>
          <p:cNvSpPr>
            <a:spLocks noGrp="1"/>
          </p:cNvSpPr>
          <p:nvPr>
            <p:ph type="sldNum" sz="quarter" idx="10"/>
          </p:nvPr>
        </p:nvSpPr>
        <p:spPr/>
        <p:txBody>
          <a:bodyPr/>
          <a:lstStyle/>
          <a:p>
            <a:fld id="{77C49464-718F-4F2D-84CA-052BEB20C9F5}" type="slidenum">
              <a:rPr lang="en-AU" smtClean="0"/>
              <a:t>3</a:t>
            </a:fld>
            <a:endParaRPr lang="en-AU" dirty="0"/>
          </a:p>
        </p:txBody>
      </p:sp>
    </p:spTree>
    <p:extLst>
      <p:ext uri="{BB962C8B-B14F-4D97-AF65-F5344CB8AC3E}">
        <p14:creationId xmlns:p14="http://schemas.microsoft.com/office/powerpoint/2010/main" val="591890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4</a:t>
            </a:fld>
            <a:endParaRPr lang="en-AU"/>
          </a:p>
        </p:txBody>
      </p:sp>
    </p:spTree>
    <p:extLst>
      <p:ext uri="{BB962C8B-B14F-4D97-AF65-F5344CB8AC3E}">
        <p14:creationId xmlns:p14="http://schemas.microsoft.com/office/powerpoint/2010/main" val="1540367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4CCEB9F3-AFF0-413F-82AD-8366BAFB4A68}" type="slidenum">
              <a:rPr lang="en-AU" smtClean="0"/>
              <a:t>10</a:t>
            </a:fld>
            <a:endParaRPr lang="en-AU"/>
          </a:p>
        </p:txBody>
      </p:sp>
    </p:spTree>
    <p:extLst>
      <p:ext uri="{BB962C8B-B14F-4D97-AF65-F5344CB8AC3E}">
        <p14:creationId xmlns:p14="http://schemas.microsoft.com/office/powerpoint/2010/main" val="3497396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17</a:t>
            </a:fld>
            <a:endParaRPr lang="en-AU"/>
          </a:p>
        </p:txBody>
      </p:sp>
    </p:spTree>
    <p:extLst>
      <p:ext uri="{BB962C8B-B14F-4D97-AF65-F5344CB8AC3E}">
        <p14:creationId xmlns:p14="http://schemas.microsoft.com/office/powerpoint/2010/main" val="1125555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19</a:t>
            </a:fld>
            <a:endParaRPr lang="en-AU"/>
          </a:p>
        </p:txBody>
      </p:sp>
    </p:spTree>
    <p:extLst>
      <p:ext uri="{BB962C8B-B14F-4D97-AF65-F5344CB8AC3E}">
        <p14:creationId xmlns:p14="http://schemas.microsoft.com/office/powerpoint/2010/main" val="2501878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20</a:t>
            </a:fld>
            <a:endParaRPr lang="en-AU"/>
          </a:p>
        </p:txBody>
      </p:sp>
    </p:spTree>
    <p:extLst>
      <p:ext uri="{BB962C8B-B14F-4D97-AF65-F5344CB8AC3E}">
        <p14:creationId xmlns:p14="http://schemas.microsoft.com/office/powerpoint/2010/main" val="33476196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21</a:t>
            </a:fld>
            <a:endParaRPr lang="en-AU"/>
          </a:p>
        </p:txBody>
      </p:sp>
    </p:spTree>
    <p:extLst>
      <p:ext uri="{BB962C8B-B14F-4D97-AF65-F5344CB8AC3E}">
        <p14:creationId xmlns:p14="http://schemas.microsoft.com/office/powerpoint/2010/main" val="1767545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CEB9F3-AFF0-413F-82AD-8366BAFB4A68}" type="slidenum">
              <a:rPr lang="en-AU" smtClean="0"/>
              <a:t>22</a:t>
            </a:fld>
            <a:endParaRPr lang="en-AU"/>
          </a:p>
        </p:txBody>
      </p:sp>
    </p:spTree>
    <p:extLst>
      <p:ext uri="{BB962C8B-B14F-4D97-AF65-F5344CB8AC3E}">
        <p14:creationId xmlns:p14="http://schemas.microsoft.com/office/powerpoint/2010/main" val="1653286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Local</a:t>
            </a:r>
            <a:r>
              <a:rPr lang="en-AU" baseline="0" dirty="0"/>
              <a:t> Government and Regional Development Unit administers the </a:t>
            </a:r>
            <a:r>
              <a:rPr lang="en-AU" i="1" baseline="0" dirty="0"/>
              <a:t>Local Government Act 2019 </a:t>
            </a:r>
            <a:r>
              <a:rPr lang="en-AU" i="0" baseline="0" dirty="0"/>
              <a:t>which I will talk briefly on in a moment. The Unit also administers other legislation including the </a:t>
            </a:r>
            <a:r>
              <a:rPr lang="en-AU" i="1" baseline="0" dirty="0"/>
              <a:t>Cemeteries Act 1952, Status of Darwin Act 1959 </a:t>
            </a:r>
            <a:r>
              <a:rPr lang="en-AU" i="0" baseline="0" dirty="0"/>
              <a:t>and </a:t>
            </a:r>
            <a:r>
              <a:rPr lang="en-AU" i="1" baseline="0" dirty="0"/>
              <a:t>Status of Palmerston Act 2000</a:t>
            </a:r>
            <a:r>
              <a:rPr lang="en-AU" i="0" baseline="0" dirty="0"/>
              <a:t>, which recognise the City of Darwin and City of Palmerston councils as cities.</a:t>
            </a:r>
          </a:p>
          <a:p>
            <a:r>
              <a:rPr lang="en-AU" i="0" baseline="0" dirty="0"/>
              <a:t>The Unit also works with councils to bring positive change to communities and supports councils in carrying out their roles and responsibilities.</a:t>
            </a:r>
          </a:p>
          <a:p>
            <a:r>
              <a:rPr lang="en-AU" i="0" baseline="0" dirty="0"/>
              <a:t>The Unit also provides information and supports community engagement through the development and administration of the </a:t>
            </a:r>
            <a:r>
              <a:rPr lang="en-AU" i="0" baseline="0" dirty="0" err="1"/>
              <a:t>BushTel</a:t>
            </a:r>
            <a:r>
              <a:rPr lang="en-AU" i="0" baseline="0" dirty="0"/>
              <a:t> website and the Remote Engagement and Coordination Strategy</a:t>
            </a:r>
            <a:endParaRPr lang="en-AU" dirty="0"/>
          </a:p>
        </p:txBody>
      </p:sp>
      <p:sp>
        <p:nvSpPr>
          <p:cNvPr id="4" name="Slide Number Placeholder 3"/>
          <p:cNvSpPr>
            <a:spLocks noGrp="1"/>
          </p:cNvSpPr>
          <p:nvPr>
            <p:ph type="sldNum" sz="quarter" idx="10"/>
          </p:nvPr>
        </p:nvSpPr>
        <p:spPr/>
        <p:txBody>
          <a:bodyPr/>
          <a:lstStyle/>
          <a:p>
            <a:fld id="{77C49464-718F-4F2D-84CA-052BEB20C9F5}" type="slidenum">
              <a:rPr lang="en-AU" smtClean="0"/>
              <a:t>23</a:t>
            </a:fld>
            <a:endParaRPr lang="en-AU" dirty="0"/>
          </a:p>
        </p:txBody>
      </p:sp>
    </p:spTree>
    <p:extLst>
      <p:ext uri="{BB962C8B-B14F-4D97-AF65-F5344CB8AC3E}">
        <p14:creationId xmlns:p14="http://schemas.microsoft.com/office/powerpoint/2010/main" val="21824750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1" name="Picture 10"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21800" y="5654898"/>
            <a:ext cx="2017706" cy="720000"/>
          </a:xfrm>
          <a:prstGeom prst="rect">
            <a:avLst/>
          </a:prstGeom>
        </p:spPr>
      </p:pic>
      <p:sp>
        <p:nvSpPr>
          <p:cNvPr id="12" name="Text Placeholder 14"/>
          <p:cNvSpPr>
            <a:spLocks noGrp="1"/>
          </p:cNvSpPr>
          <p:nvPr>
            <p:ph type="body" sz="quarter" idx="13" hasCustomPrompt="1"/>
          </p:nvPr>
        </p:nvSpPr>
        <p:spPr>
          <a:xfrm>
            <a:off x="504885" y="3155270"/>
            <a:ext cx="5234268" cy="249299"/>
          </a:xfrm>
          <a:prstGeom prst="rect">
            <a:avLst/>
          </a:prstGeom>
        </p:spPr>
        <p:txBody>
          <a:bodyPr wrap="square" lIns="0" tIns="0" rIns="0" bIns="0">
            <a:spAutoFit/>
          </a:bodyPr>
          <a:lstStyle>
            <a:lvl1pPr marL="0" indent="0">
              <a:spcBef>
                <a:spcPts val="0"/>
              </a:spcBef>
              <a:buNone/>
              <a:defRPr sz="1800"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lvl="0"/>
            <a:r>
              <a:rPr lang="en-US" dirty="0"/>
              <a:t>Speaker/Business unit name</a:t>
            </a:r>
          </a:p>
        </p:txBody>
      </p:sp>
      <p:sp>
        <p:nvSpPr>
          <p:cNvPr id="13" name="Text Placeholder 18"/>
          <p:cNvSpPr>
            <a:spLocks noGrp="1"/>
          </p:cNvSpPr>
          <p:nvPr>
            <p:ph type="body" sz="quarter" idx="14" hasCustomPrompt="1"/>
          </p:nvPr>
        </p:nvSpPr>
        <p:spPr>
          <a:xfrm>
            <a:off x="504000" y="509055"/>
            <a:ext cx="5236040" cy="249299"/>
          </a:xfrm>
          <a:prstGeom prst="rect">
            <a:avLst/>
          </a:prstGeom>
        </p:spPr>
        <p:txBody>
          <a:bodyPr lIns="0" tIns="0" rIns="0" bIns="0">
            <a:spAutoFit/>
          </a:bodyPr>
          <a:lstStyle>
            <a:lvl1pPr marL="0" indent="0">
              <a:spcBef>
                <a:spcPts val="0"/>
              </a:spcBef>
              <a:buNone/>
              <a:defRPr sz="1800" baseline="0">
                <a:solidFill>
                  <a:schemeClr val="bg1"/>
                </a:solidFill>
                <a:latin typeface="+mn-lt"/>
                <a:ea typeface="Lato Semibold" panose="020F0502020204030203" pitchFamily="34" charset="0"/>
                <a:cs typeface="Lato Semibold" panose="020F0502020204030203" pitchFamily="34" charset="0"/>
              </a:defRPr>
            </a:lvl1pPr>
          </a:lstStyle>
          <a:p>
            <a:pPr lvl="0"/>
            <a:r>
              <a:rPr lang="en-US" dirty="0"/>
              <a:t>Department of &lt;AGENCY NAME&gt;</a:t>
            </a:r>
            <a:endParaRPr lang="en-AU" dirty="0"/>
          </a:p>
        </p:txBody>
      </p:sp>
      <p:sp>
        <p:nvSpPr>
          <p:cNvPr id="14" name="Title 1"/>
          <p:cNvSpPr>
            <a:spLocks noGrp="1"/>
          </p:cNvSpPr>
          <p:nvPr>
            <p:ph type="title" hasCustomPrompt="1"/>
          </p:nvPr>
        </p:nvSpPr>
        <p:spPr>
          <a:xfrm>
            <a:off x="504000" y="1694458"/>
            <a:ext cx="5235153" cy="1322388"/>
          </a:xfrm>
          <a:prstGeom prst="rect">
            <a:avLst/>
          </a:prstGeom>
        </p:spPr>
        <p:txBody>
          <a:bodyPr lIns="0" rIns="0"/>
          <a:lstStyle>
            <a:lvl1pPr>
              <a:defRPr>
                <a:solidFill>
                  <a:schemeClr val="bg1"/>
                </a:solidFill>
              </a:defRPr>
            </a:lvl1pPr>
          </a:lstStyle>
          <a:p>
            <a:r>
              <a:rPr lang="en-US" dirty="0"/>
              <a:t>Presentation title</a:t>
            </a:r>
            <a:endParaRPr lang="en-AU" dirty="0"/>
          </a:p>
        </p:txBody>
      </p:sp>
    </p:spTree>
    <p:extLst>
      <p:ext uri="{BB962C8B-B14F-4D97-AF65-F5344CB8AC3E}">
        <p14:creationId xmlns:p14="http://schemas.microsoft.com/office/powerpoint/2010/main" val="1377459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 name="Picture Placeholder 3"/>
          <p:cNvSpPr>
            <a:spLocks noGrp="1"/>
          </p:cNvSpPr>
          <p:nvPr>
            <p:ph type="pic" sz="quarter" idx="15"/>
          </p:nvPr>
        </p:nvSpPr>
        <p:spPr>
          <a:xfrm>
            <a:off x="6126388" y="0"/>
            <a:ext cx="6122987" cy="6845300"/>
          </a:xfrm>
          <a:prstGeom prst="rect">
            <a:avLst/>
          </a:prstGeom>
          <a:solidFill>
            <a:schemeClr val="bg2"/>
          </a:solidFill>
          <a:ln>
            <a:noFill/>
          </a:ln>
        </p:spPr>
        <p:txBody>
          <a:bodyPr anchor="t"/>
          <a:lstStyle>
            <a:lvl1pPr marL="0" indent="0" algn="ctr">
              <a:lnSpc>
                <a:spcPct val="100000"/>
              </a:lnSpc>
              <a:spcBef>
                <a:spcPts val="2000"/>
              </a:spcBef>
              <a:buNone/>
              <a:defRPr sz="3000" baseline="0">
                <a:solidFill>
                  <a:srgbClr val="454347"/>
                </a:solidFill>
              </a:defRPr>
            </a:lvl1pPr>
          </a:lstStyle>
          <a:p>
            <a:r>
              <a:rPr lang="en-US"/>
              <a:t>Click icon to add picture</a:t>
            </a:r>
            <a:endParaRPr lang="en-AU" dirty="0"/>
          </a:p>
        </p:txBody>
      </p:sp>
      <p:pic>
        <p:nvPicPr>
          <p:cNvPr id="4" name="Picture 3"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599638" y="5654898"/>
            <a:ext cx="2017706" cy="720000"/>
          </a:xfrm>
          <a:prstGeom prst="rect">
            <a:avLst/>
          </a:prstGeom>
        </p:spPr>
      </p:pic>
      <p:sp>
        <p:nvSpPr>
          <p:cNvPr id="5" name="Text Placeholder 14"/>
          <p:cNvSpPr>
            <a:spLocks noGrp="1"/>
          </p:cNvSpPr>
          <p:nvPr>
            <p:ph type="body" sz="quarter" idx="13" hasCustomPrompt="1"/>
          </p:nvPr>
        </p:nvSpPr>
        <p:spPr>
          <a:xfrm>
            <a:off x="504885" y="3155270"/>
            <a:ext cx="5234268" cy="249299"/>
          </a:xfrm>
          <a:prstGeom prst="rect">
            <a:avLst/>
          </a:prstGeom>
        </p:spPr>
        <p:txBody>
          <a:bodyPr wrap="square" lIns="0" tIns="0" rIns="0" bIns="0">
            <a:spAutoFit/>
          </a:bodyPr>
          <a:lstStyle>
            <a:lvl1pPr marL="0" indent="0">
              <a:spcBef>
                <a:spcPts val="0"/>
              </a:spcBef>
              <a:buNone/>
              <a:defRPr sz="1800"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lvl="0"/>
            <a:r>
              <a:rPr lang="en-US" dirty="0"/>
              <a:t>Speaker/Business unit name</a:t>
            </a:r>
          </a:p>
        </p:txBody>
      </p:sp>
      <p:sp>
        <p:nvSpPr>
          <p:cNvPr id="6" name="Text Placeholder 18"/>
          <p:cNvSpPr>
            <a:spLocks noGrp="1"/>
          </p:cNvSpPr>
          <p:nvPr>
            <p:ph type="body" sz="quarter" idx="14" hasCustomPrompt="1"/>
          </p:nvPr>
        </p:nvSpPr>
        <p:spPr>
          <a:xfrm>
            <a:off x="504000" y="509055"/>
            <a:ext cx="5236040" cy="249299"/>
          </a:xfrm>
          <a:prstGeom prst="rect">
            <a:avLst/>
          </a:prstGeom>
        </p:spPr>
        <p:txBody>
          <a:bodyPr lIns="0" tIns="0" rIns="0" bIns="0">
            <a:spAutoFit/>
          </a:bodyPr>
          <a:lstStyle>
            <a:lvl1pPr marL="0" indent="0">
              <a:spcBef>
                <a:spcPts val="0"/>
              </a:spcBef>
              <a:buNone/>
              <a:defRPr sz="1800" baseline="0">
                <a:solidFill>
                  <a:schemeClr val="bg1"/>
                </a:solidFill>
                <a:latin typeface="+mn-lt"/>
                <a:ea typeface="Lato Semibold" panose="020F0502020204030203" pitchFamily="34" charset="0"/>
                <a:cs typeface="Lato Semibold" panose="020F0502020204030203" pitchFamily="34" charset="0"/>
              </a:defRPr>
            </a:lvl1pPr>
          </a:lstStyle>
          <a:p>
            <a:pPr lvl="0"/>
            <a:r>
              <a:rPr lang="en-US" dirty="0"/>
              <a:t>Department of &lt;AGENCY NAME&gt;</a:t>
            </a:r>
            <a:endParaRPr lang="en-AU" dirty="0"/>
          </a:p>
        </p:txBody>
      </p:sp>
      <p:sp>
        <p:nvSpPr>
          <p:cNvPr id="7" name="Title 1"/>
          <p:cNvSpPr>
            <a:spLocks noGrp="1"/>
          </p:cNvSpPr>
          <p:nvPr>
            <p:ph type="title" hasCustomPrompt="1"/>
          </p:nvPr>
        </p:nvSpPr>
        <p:spPr>
          <a:xfrm>
            <a:off x="504000" y="1694458"/>
            <a:ext cx="5235153" cy="1322388"/>
          </a:xfrm>
          <a:prstGeom prst="rect">
            <a:avLst/>
          </a:prstGeom>
        </p:spPr>
        <p:txBody>
          <a:bodyPr lIns="0" rIns="0"/>
          <a:lstStyle>
            <a:lvl1pPr>
              <a:defRPr>
                <a:solidFill>
                  <a:schemeClr val="bg1"/>
                </a:solidFill>
              </a:defRPr>
            </a:lvl1pPr>
          </a:lstStyle>
          <a:p>
            <a:r>
              <a:rPr lang="en-US" dirty="0"/>
              <a:t>Presentation title</a:t>
            </a:r>
            <a:endParaRPr lang="en-AU" dirty="0"/>
          </a:p>
        </p:txBody>
      </p:sp>
    </p:spTree>
    <p:extLst>
      <p:ext uri="{BB962C8B-B14F-4D97-AF65-F5344CB8AC3E}">
        <p14:creationId xmlns:p14="http://schemas.microsoft.com/office/powerpoint/2010/main" val="334942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Arafura Blue - 1 placeholder">
    <p:bg>
      <p:bgRef idx="1001">
        <a:schemeClr val="bg1"/>
      </p:bgRef>
    </p:bg>
    <p:spTree>
      <p:nvGrpSpPr>
        <p:cNvPr id="1" name=""/>
        <p:cNvGrpSpPr/>
        <p:nvPr/>
      </p:nvGrpSpPr>
      <p:grpSpPr>
        <a:xfrm>
          <a:off x="0" y="0"/>
          <a:ext cx="0" cy="0"/>
          <a:chOff x="0" y="0"/>
          <a:chExt cx="0" cy="0"/>
        </a:xfrm>
      </p:grpSpPr>
      <p:sp>
        <p:nvSpPr>
          <p:cNvPr id="3" name="Title 1"/>
          <p:cNvSpPr>
            <a:spLocks noGrp="1"/>
          </p:cNvSpPr>
          <p:nvPr>
            <p:ph type="title" hasCustomPrompt="1"/>
          </p:nvPr>
        </p:nvSpPr>
        <p:spPr>
          <a:xfrm>
            <a:off x="867600" y="355998"/>
            <a:ext cx="10508768" cy="718667"/>
          </a:xfrm>
          <a:prstGeom prst="rect">
            <a:avLst/>
          </a:prstGeom>
        </p:spPr>
        <p:txBody>
          <a:bodyPr>
            <a:noAutofit/>
          </a:bodyPr>
          <a:lstStyle>
            <a:lvl1pPr>
              <a:lnSpc>
                <a:spcPts val="4392"/>
              </a:lnSpc>
              <a:spcAft>
                <a:spcPts val="1464"/>
              </a:spcAft>
              <a:defRPr b="0" baseline="0">
                <a:solidFill>
                  <a:srgbClr val="1F1F5F"/>
                </a:solidFill>
              </a:defRPr>
            </a:lvl1pPr>
          </a:lstStyle>
          <a:p>
            <a:r>
              <a:rPr lang="en-US" dirty="0"/>
              <a:t>&lt;Heading&gt;</a:t>
            </a:r>
            <a:endParaRPr lang="en-AU" dirty="0"/>
          </a:p>
        </p:txBody>
      </p:sp>
      <p:sp>
        <p:nvSpPr>
          <p:cNvPr id="4" name="Content Placeholder 2"/>
          <p:cNvSpPr>
            <a:spLocks noGrp="1"/>
          </p:cNvSpPr>
          <p:nvPr>
            <p:ph idx="1"/>
          </p:nvPr>
        </p:nvSpPr>
        <p:spPr>
          <a:xfrm>
            <a:off x="867600" y="1314327"/>
            <a:ext cx="10508768" cy="4408312"/>
          </a:xfrm>
          <a:prstGeom prst="rect">
            <a:avLst/>
          </a:prstGeom>
        </p:spPr>
        <p:txBody>
          <a:bodyPr tIns="0">
            <a:normAutofit/>
          </a:bodyPr>
          <a:lstStyle>
            <a:lvl1pPr marL="0" indent="0">
              <a:lnSpc>
                <a:spcPts val="2662"/>
              </a:lnSpc>
              <a:spcBef>
                <a:spcPts val="0"/>
              </a:spcBef>
              <a:buFont typeface="Arial" panose="020B0604020202020204" pitchFamily="34" charset="0"/>
              <a:buNone/>
              <a:defRPr sz="2396">
                <a:solidFill>
                  <a:srgbClr val="454347"/>
                </a:solidFill>
                <a:latin typeface="+mn-lt"/>
                <a:ea typeface="Lato Light" panose="020F0502020204030203" pitchFamily="34" charset="0"/>
                <a:cs typeface="Lato Light" panose="020F0502020204030203" pitchFamily="34" charset="0"/>
              </a:defRPr>
            </a:lvl1pPr>
            <a:lvl2pPr marL="951387" indent="-342900">
              <a:buFont typeface="Arial" panose="020B0604020202020204" pitchFamily="34" charset="0"/>
              <a:buChar char="•"/>
              <a:defRPr/>
            </a:lvl2pPr>
            <a:lvl3pPr marL="1559875" indent="-342900">
              <a:buFont typeface="Arial" panose="020B0604020202020204" pitchFamily="34" charset="0"/>
              <a:buChar char="•"/>
              <a:defRPr>
                <a:solidFill>
                  <a:srgbClr val="454347"/>
                </a:solidFill>
              </a:defRPr>
            </a:lvl3pPr>
            <a:lvl4pPr marL="2111212" indent="-285750">
              <a:buFont typeface="Arial" panose="020B0604020202020204" pitchFamily="34" charset="0"/>
              <a:buChar char="•"/>
              <a:defRPr/>
            </a:lvl4pPr>
            <a:lvl5pPr marL="2719700" indent="-285750">
              <a:buFont typeface="Arial" panose="020B0604020202020204" pitchFamily="34" charset="0"/>
              <a:buChar char="•"/>
              <a:defRPr>
                <a:solidFill>
                  <a:srgbClr val="454347"/>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cxnSp>
        <p:nvCxnSpPr>
          <p:cNvPr id="5" name="Straight Connector 4"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Picture 5"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
        <p:nvSpPr>
          <p:cNvPr id="7" name="TextBox 6"/>
          <p:cNvSpPr txBox="1"/>
          <p:nvPr userDrawn="1"/>
        </p:nvSpPr>
        <p:spPr>
          <a:xfrm>
            <a:off x="864000" y="6234544"/>
            <a:ext cx="502982" cy="276999"/>
          </a:xfrm>
          <a:prstGeom prst="rect">
            <a:avLst/>
          </a:prstGeom>
          <a:noFill/>
        </p:spPr>
        <p:txBody>
          <a:bodyPr wrap="square" rtlCol="0">
            <a:spAutoFit/>
          </a:bodyPr>
          <a:lstStyle/>
          <a:p>
            <a:fld id="{A41582DA-F640-4E94-B23D-AD0F735A9F7D}" type="slidenum">
              <a:rPr lang="en-AU" sz="1200" smtClean="0">
                <a:solidFill>
                  <a:srgbClr val="454347"/>
                </a:solidFill>
              </a:rPr>
              <a:t>‹#›</a:t>
            </a:fld>
            <a:endParaRPr lang="en-AU" dirty="0">
              <a:solidFill>
                <a:srgbClr val="454347"/>
              </a:solidFill>
            </a:endParaRPr>
          </a:p>
        </p:txBody>
      </p:sp>
    </p:spTree>
    <p:extLst>
      <p:ext uri="{BB962C8B-B14F-4D97-AF65-F5344CB8AC3E}">
        <p14:creationId xmlns:p14="http://schemas.microsoft.com/office/powerpoint/2010/main" val="30890418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rafura Blue - 2 placeholders">
    <p:bg>
      <p:bgRef idx="1001">
        <a:schemeClr val="bg1"/>
      </p:bgRef>
    </p:bg>
    <p:spTree>
      <p:nvGrpSpPr>
        <p:cNvPr id="1" name=""/>
        <p:cNvGrpSpPr/>
        <p:nvPr/>
      </p:nvGrpSpPr>
      <p:grpSpPr>
        <a:xfrm>
          <a:off x="0" y="0"/>
          <a:ext cx="0" cy="0"/>
          <a:chOff x="0" y="0"/>
          <a:chExt cx="0" cy="0"/>
        </a:xfrm>
      </p:grpSpPr>
      <p:cxnSp>
        <p:nvCxnSpPr>
          <p:cNvPr id="5" name="Straight Connector 4"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6" name="Picture 5" descr="Northern Territory Government"/>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
        <p:nvSpPr>
          <p:cNvPr id="7" name="Content Placeholder 2"/>
          <p:cNvSpPr>
            <a:spLocks noGrp="1"/>
          </p:cNvSpPr>
          <p:nvPr>
            <p:ph idx="10" hasCustomPrompt="1"/>
          </p:nvPr>
        </p:nvSpPr>
        <p:spPr>
          <a:xfrm>
            <a:off x="867599" y="1314327"/>
            <a:ext cx="5249732" cy="4408312"/>
          </a:xfrm>
          <a:prstGeom prst="rect">
            <a:avLst/>
          </a:prstGeom>
        </p:spPr>
        <p:txBody>
          <a:bodyPr tIns="0">
            <a:normAutofit/>
          </a:bodyPr>
          <a:lstStyle>
            <a:lvl1pPr marL="0" indent="0">
              <a:lnSpc>
                <a:spcPts val="2662"/>
              </a:lnSpc>
              <a:spcBef>
                <a:spcPts val="0"/>
              </a:spcBef>
              <a:buFont typeface="Lato Light" panose="020F0502020204030203" pitchFamily="34" charset="0"/>
              <a:buNone/>
              <a:defRPr sz="2396">
                <a:solidFill>
                  <a:srgbClr val="454347"/>
                </a:solidFill>
                <a:latin typeface="+mn-lt"/>
                <a:ea typeface="Lato Light" panose="020F0502020204030203" pitchFamily="34" charset="0"/>
                <a:cs typeface="Lato Light" panose="020F0502020204030203" pitchFamily="34" charset="0"/>
              </a:defRPr>
            </a:lvl1pPr>
            <a:lvl2pPr marL="608487" indent="0">
              <a:buNone/>
              <a:defRPr/>
            </a:lvl2pPr>
            <a:lvl3pPr marL="1216975" indent="0">
              <a:buNone/>
              <a:defRPr/>
            </a:lvl3pPr>
            <a:lvl4pPr marL="1825462" indent="0">
              <a:buNone/>
              <a:defRPr/>
            </a:lvl4pPr>
            <a:lvl5pPr marL="2433950" indent="0">
              <a:buNone/>
              <a:defRPr/>
            </a:lvl5pPr>
          </a:lstStyle>
          <a:p>
            <a:pPr lvl="0"/>
            <a:r>
              <a:rPr lang="en-US" dirty="0"/>
              <a:t>&lt;Content&gt;</a:t>
            </a:r>
          </a:p>
        </p:txBody>
      </p:sp>
      <p:sp>
        <p:nvSpPr>
          <p:cNvPr id="8" name="Content Placeholder 3"/>
          <p:cNvSpPr>
            <a:spLocks noGrp="1"/>
          </p:cNvSpPr>
          <p:nvPr>
            <p:ph sz="half" idx="2" hasCustomPrompt="1"/>
          </p:nvPr>
        </p:nvSpPr>
        <p:spPr>
          <a:xfrm>
            <a:off x="6314221" y="1314327"/>
            <a:ext cx="5109768" cy="4408312"/>
          </a:xfrm>
          <a:prstGeom prst="rect">
            <a:avLst/>
          </a:prstGeom>
        </p:spPr>
        <p:txBody>
          <a:bodyPr>
            <a:normAutofit/>
          </a:bodyPr>
          <a:lstStyle>
            <a:lvl1pPr>
              <a:defRPr lang="en-US" sz="2396" dirty="0">
                <a:solidFill>
                  <a:srgbClr val="454347"/>
                </a:solidFill>
                <a:latin typeface="+mn-lt"/>
              </a:defRPr>
            </a:lvl1pPr>
            <a:lvl2pPr>
              <a:defRPr sz="3194"/>
            </a:lvl2pPr>
            <a:lvl3pPr>
              <a:defRPr sz="2662"/>
            </a:lvl3pPr>
            <a:lvl4pPr>
              <a:defRPr sz="2396"/>
            </a:lvl4pPr>
            <a:lvl5pPr>
              <a:defRPr sz="2396"/>
            </a:lvl5pPr>
            <a:lvl6pPr>
              <a:defRPr sz="2396"/>
            </a:lvl6pPr>
            <a:lvl7pPr>
              <a:defRPr sz="2396"/>
            </a:lvl7pPr>
            <a:lvl8pPr>
              <a:defRPr sz="2396"/>
            </a:lvl8pPr>
            <a:lvl9pPr>
              <a:defRPr sz="2396"/>
            </a:lvl9pPr>
          </a:lstStyle>
          <a:p>
            <a:pPr lvl="0"/>
            <a:r>
              <a:rPr lang="en-US" dirty="0"/>
              <a:t>&lt;Graphics&gt;</a:t>
            </a:r>
          </a:p>
        </p:txBody>
      </p:sp>
      <p:sp>
        <p:nvSpPr>
          <p:cNvPr id="9" name="Title 1"/>
          <p:cNvSpPr>
            <a:spLocks noGrp="1"/>
          </p:cNvSpPr>
          <p:nvPr>
            <p:ph type="title" hasCustomPrompt="1"/>
          </p:nvPr>
        </p:nvSpPr>
        <p:spPr>
          <a:xfrm>
            <a:off x="867600" y="355998"/>
            <a:ext cx="10556389" cy="718667"/>
          </a:xfrm>
          <a:prstGeom prst="rect">
            <a:avLst/>
          </a:prstGeom>
        </p:spPr>
        <p:txBody>
          <a:bodyPr>
            <a:noAutofit/>
          </a:bodyPr>
          <a:lstStyle>
            <a:lvl1pPr>
              <a:lnSpc>
                <a:spcPts val="4392"/>
              </a:lnSpc>
              <a:spcAft>
                <a:spcPts val="1464"/>
              </a:spcAft>
              <a:defRPr b="0" baseline="0">
                <a:solidFill>
                  <a:schemeClr val="tx1"/>
                </a:solidFill>
              </a:defRPr>
            </a:lvl1pPr>
          </a:lstStyle>
          <a:p>
            <a:r>
              <a:rPr lang="en-US" dirty="0"/>
              <a:t>&lt;Heading&gt;</a:t>
            </a:r>
            <a:endParaRPr lang="en-AU" dirty="0"/>
          </a:p>
        </p:txBody>
      </p:sp>
      <p:sp>
        <p:nvSpPr>
          <p:cNvPr id="10" name="TextBox 9"/>
          <p:cNvSpPr txBox="1"/>
          <p:nvPr userDrawn="1"/>
        </p:nvSpPr>
        <p:spPr>
          <a:xfrm>
            <a:off x="864000" y="6234544"/>
            <a:ext cx="502982" cy="276999"/>
          </a:xfrm>
          <a:prstGeom prst="rect">
            <a:avLst/>
          </a:prstGeom>
          <a:noFill/>
        </p:spPr>
        <p:txBody>
          <a:bodyPr wrap="square" rtlCol="0">
            <a:spAutoFit/>
          </a:bodyPr>
          <a:lstStyle/>
          <a:p>
            <a:fld id="{A41582DA-F640-4E94-B23D-AD0F735A9F7D}" type="slidenum">
              <a:rPr lang="en-AU" sz="1200" smtClean="0">
                <a:solidFill>
                  <a:srgbClr val="454347"/>
                </a:solidFill>
              </a:rPr>
              <a:t>‹#›</a:t>
            </a:fld>
            <a:endParaRPr lang="en-AU" dirty="0">
              <a:solidFill>
                <a:srgbClr val="454347"/>
              </a:solidFill>
            </a:endParaRPr>
          </a:p>
        </p:txBody>
      </p:sp>
    </p:spTree>
    <p:extLst>
      <p:ext uri="{BB962C8B-B14F-4D97-AF65-F5344CB8AC3E}">
        <p14:creationId xmlns:p14="http://schemas.microsoft.com/office/powerpoint/2010/main" val="1504469128"/>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ral Pink - Section title">
    <p:bg>
      <p:bgPr>
        <a:solidFill>
          <a:schemeClr val="accent1"/>
        </a:solidFill>
        <a:effectLst/>
      </p:bgPr>
    </p:bg>
    <p:spTree>
      <p:nvGrpSpPr>
        <p:cNvPr id="1" name=""/>
        <p:cNvGrpSpPr/>
        <p:nvPr/>
      </p:nvGrpSpPr>
      <p:grpSpPr>
        <a:xfrm>
          <a:off x="0" y="0"/>
          <a:ext cx="0" cy="0"/>
          <a:chOff x="0" y="0"/>
          <a:chExt cx="0" cy="0"/>
        </a:xfrm>
      </p:grpSpPr>
      <p:sp>
        <p:nvSpPr>
          <p:cNvPr id="8" name="Rectangle 7"/>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
        <p:nvSpPr>
          <p:cNvPr id="9"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1</a:t>
            </a:r>
          </a:p>
        </p:txBody>
      </p:sp>
    </p:spTree>
    <p:extLst>
      <p:ext uri="{BB962C8B-B14F-4D97-AF65-F5344CB8AC3E}">
        <p14:creationId xmlns:p14="http://schemas.microsoft.com/office/powerpoint/2010/main" val="4150770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oral Pink - Section title with image">
    <p:bg>
      <p:bgPr>
        <a:solidFill>
          <a:schemeClr val="accent1"/>
        </a:solidFill>
        <a:effectLst/>
      </p:bgPr>
    </p:bg>
    <p:spTree>
      <p:nvGrpSpPr>
        <p:cNvPr id="1" name=""/>
        <p:cNvGrpSpPr/>
        <p:nvPr/>
      </p:nvGrpSpPr>
      <p:grpSpPr>
        <a:xfrm>
          <a:off x="0" y="0"/>
          <a:ext cx="0" cy="0"/>
          <a:chOff x="0" y="0"/>
          <a:chExt cx="0" cy="0"/>
        </a:xfrm>
      </p:grpSpPr>
      <p:sp>
        <p:nvSpPr>
          <p:cNvPr id="14" name="Rectangle 13"/>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a:t>
            </a:r>
            <a:r>
              <a:rPr lang="en-US" spc="-90" dirty="0"/>
              <a:t> </a:t>
            </a:r>
            <a:r>
              <a:rPr lang="en-US" dirty="0"/>
              <a:t>heading</a:t>
            </a:r>
            <a:br>
              <a:rPr lang="en-US" dirty="0"/>
            </a:br>
            <a:r>
              <a:rPr lang="en-US" spc="-10" dirty="0"/>
              <a:t>second </a:t>
            </a:r>
            <a:r>
              <a:rPr lang="en-US" spc="-5" dirty="0"/>
              <a:t>line</a:t>
            </a:r>
            <a:endParaRPr spc="-5" dirty="0"/>
          </a:p>
        </p:txBody>
      </p:sp>
      <p:sp>
        <p:nvSpPr>
          <p:cNvPr id="18" name="Picture Placeholder 2" descr="Decorative"/>
          <p:cNvSpPr>
            <a:spLocks noGrp="1"/>
          </p:cNvSpPr>
          <p:nvPr>
            <p:ph type="pic" sz="quarter" idx="12"/>
          </p:nvPr>
        </p:nvSpPr>
        <p:spPr>
          <a:xfrm>
            <a:off x="1" y="-9542"/>
            <a:ext cx="3324660" cy="6867543"/>
          </a:xfrm>
          <a:solidFill>
            <a:schemeClr val="bg1"/>
          </a:solidFill>
        </p:spPr>
        <p:txBody>
          <a:bodyPr/>
          <a:lstStyle>
            <a:lvl1pPr marL="0" marR="0" indent="0" algn="ctr"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1</a:t>
            </a:r>
          </a:p>
        </p:txBody>
      </p:sp>
    </p:spTree>
    <p:extLst>
      <p:ext uri="{BB962C8B-B14F-4D97-AF65-F5344CB8AC3E}">
        <p14:creationId xmlns:p14="http://schemas.microsoft.com/office/powerpoint/2010/main" val="1468521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ral Pink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chemeClr val="accent1"/>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3744580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ral Pink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1"/>
                </a:solidFill>
              </a:defRPr>
            </a:lvl1pPr>
          </a:lstStyle>
          <a:p>
            <a:r>
              <a:rPr lang="en-US" dirty="0"/>
              <a:t>&lt;Heading&gt;</a:t>
            </a:r>
            <a:endParaRPr lang="en-AU" dirty="0"/>
          </a:p>
        </p:txBody>
      </p:sp>
    </p:spTree>
    <p:extLst>
      <p:ext uri="{BB962C8B-B14F-4D97-AF65-F5344CB8AC3E}">
        <p14:creationId xmlns:p14="http://schemas.microsoft.com/office/powerpoint/2010/main" val="127682827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Sky Blue - Section title">
    <p:bg>
      <p:bgPr>
        <a:solidFill>
          <a:schemeClr val="accent2"/>
        </a:solidFill>
        <a:effectLst/>
      </p:bgPr>
    </p:bg>
    <p:spTree>
      <p:nvGrpSpPr>
        <p:cNvPr id="1" name=""/>
        <p:cNvGrpSpPr/>
        <p:nvPr/>
      </p:nvGrpSpPr>
      <p:grpSpPr>
        <a:xfrm>
          <a:off x="0" y="0"/>
          <a:ext cx="0" cy="0"/>
          <a:chOff x="0" y="0"/>
          <a:chExt cx="0" cy="0"/>
        </a:xfrm>
      </p:grpSpPr>
      <p:sp>
        <p:nvSpPr>
          <p:cNvPr id="5" name="Rectangle 4"/>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2</a:t>
            </a:r>
          </a:p>
        </p:txBody>
      </p:sp>
      <p:sp>
        <p:nvSpPr>
          <p:cNvPr id="8"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Tree>
    <p:extLst>
      <p:ext uri="{BB962C8B-B14F-4D97-AF65-F5344CB8AC3E}">
        <p14:creationId xmlns:p14="http://schemas.microsoft.com/office/powerpoint/2010/main" val="3645493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ky Blue - Section title with image">
    <p:bg>
      <p:bgPr>
        <a:solidFill>
          <a:schemeClr val="accent2"/>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a:t>
            </a:r>
            <a:r>
              <a:rPr lang="en-US" spc="-90" dirty="0"/>
              <a:t> </a:t>
            </a:r>
            <a:r>
              <a:rPr lang="en-US" dirty="0"/>
              <a:t>heading</a:t>
            </a:r>
            <a:br>
              <a:rPr lang="en-US" dirty="0"/>
            </a:br>
            <a:r>
              <a:rPr lang="en-US" spc="-10" dirty="0"/>
              <a:t>second </a:t>
            </a:r>
            <a:r>
              <a:rPr lang="en-US" spc="-5" dirty="0"/>
              <a:t>line</a:t>
            </a:r>
            <a:endParaRPr spc="-5" dirty="0"/>
          </a:p>
        </p:txBody>
      </p:sp>
      <p:sp>
        <p:nvSpPr>
          <p:cNvPr id="18" name="Picture Placeholder 2" descr="Decorative"/>
          <p:cNvSpPr>
            <a:spLocks noGrp="1"/>
          </p:cNvSpPr>
          <p:nvPr>
            <p:ph type="pic" sz="quarter" idx="12"/>
          </p:nvPr>
        </p:nvSpPr>
        <p:spPr>
          <a:xfrm>
            <a:off x="1" y="0"/>
            <a:ext cx="3324660" cy="6858000"/>
          </a:xfrm>
          <a:solidFill>
            <a:schemeClr val="bg2"/>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9"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2</a:t>
            </a:r>
          </a:p>
        </p:txBody>
      </p:sp>
    </p:spTree>
    <p:extLst>
      <p:ext uri="{BB962C8B-B14F-4D97-AF65-F5344CB8AC3E}">
        <p14:creationId xmlns:p14="http://schemas.microsoft.com/office/powerpoint/2010/main" val="3269740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ky Blu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sz="4382" b="0">
                <a:solidFill>
                  <a:schemeClr val="accent2"/>
                </a:solidFill>
                <a:latin typeface="Lato Semibold" panose="020F0502020204030203" pitchFamily="34" charset="0"/>
                <a:ea typeface="Lato Semibold" panose="020F0502020204030203" pitchFamily="34" charset="0"/>
                <a:cs typeface="Lato Semibold" panose="020F0502020204030203" pitchFamily="34" charset="0"/>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961858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ky Blu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2"/>
                </a:solidFill>
              </a:defRPr>
            </a:lvl1pPr>
          </a:lstStyle>
          <a:p>
            <a:r>
              <a:rPr lang="en-US" dirty="0"/>
              <a:t>&lt;Heading&gt;</a:t>
            </a:r>
            <a:endParaRPr lang="en-AU" dirty="0"/>
          </a:p>
        </p:txBody>
      </p:sp>
    </p:spTree>
    <p:extLst>
      <p:ext uri="{BB962C8B-B14F-4D97-AF65-F5344CB8AC3E}">
        <p14:creationId xmlns:p14="http://schemas.microsoft.com/office/powerpoint/2010/main" val="783828511"/>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eal Blue - Section title">
    <p:bg>
      <p:bgPr>
        <a:solidFill>
          <a:schemeClr val="accent3"/>
        </a:solidFill>
        <a:effectLst/>
      </p:bgPr>
    </p:bg>
    <p:spTree>
      <p:nvGrpSpPr>
        <p:cNvPr id="1" name=""/>
        <p:cNvGrpSpPr/>
        <p:nvPr/>
      </p:nvGrpSpPr>
      <p:grpSpPr>
        <a:xfrm>
          <a:off x="0" y="0"/>
          <a:ext cx="0" cy="0"/>
          <a:chOff x="0" y="0"/>
          <a:chExt cx="0" cy="0"/>
        </a:xfrm>
      </p:grpSpPr>
      <p:sp>
        <p:nvSpPr>
          <p:cNvPr id="5" name="Rectangle 4"/>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3</a:t>
            </a:r>
          </a:p>
        </p:txBody>
      </p:sp>
      <p:sp>
        <p:nvSpPr>
          <p:cNvPr id="8"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Tree>
    <p:extLst>
      <p:ext uri="{BB962C8B-B14F-4D97-AF65-F5344CB8AC3E}">
        <p14:creationId xmlns:p14="http://schemas.microsoft.com/office/powerpoint/2010/main" val="371678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eal Blue - Section title with image">
    <p:bg>
      <p:bgPr>
        <a:solidFill>
          <a:schemeClr val="accent3"/>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a:t>
            </a:r>
            <a:r>
              <a:rPr lang="en-US" spc="-90" dirty="0"/>
              <a:t> </a:t>
            </a:r>
            <a:r>
              <a:rPr lang="en-US" dirty="0"/>
              <a:t>heading</a:t>
            </a:r>
            <a:br>
              <a:rPr lang="en-US" dirty="0"/>
            </a:br>
            <a:r>
              <a:rPr lang="en-US" spc="-10" dirty="0"/>
              <a:t>second </a:t>
            </a:r>
            <a:r>
              <a:rPr lang="en-US" spc="-5" dirty="0"/>
              <a:t>line</a:t>
            </a:r>
            <a:endParaRPr spc="-5" dirty="0"/>
          </a:p>
        </p:txBody>
      </p:sp>
      <p:sp>
        <p:nvSpPr>
          <p:cNvPr id="19"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9"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3</a:t>
            </a:r>
          </a:p>
        </p:txBody>
      </p:sp>
    </p:spTree>
    <p:extLst>
      <p:ext uri="{BB962C8B-B14F-4D97-AF65-F5344CB8AC3E}">
        <p14:creationId xmlns:p14="http://schemas.microsoft.com/office/powerpoint/2010/main" val="2602838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eal Blu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a:solidFill>
                  <a:schemeClr val="accent3"/>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765904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eal Blu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3"/>
                </a:solidFill>
              </a:defRPr>
            </a:lvl1pPr>
          </a:lstStyle>
          <a:p>
            <a:r>
              <a:rPr lang="en-US" dirty="0"/>
              <a:t>&lt;Heading&gt;</a:t>
            </a:r>
            <a:endParaRPr lang="en-AU" dirty="0"/>
          </a:p>
        </p:txBody>
      </p:sp>
    </p:spTree>
    <p:extLst>
      <p:ext uri="{BB962C8B-B14F-4D97-AF65-F5344CB8AC3E}">
        <p14:creationId xmlns:p14="http://schemas.microsoft.com/office/powerpoint/2010/main" val="3140918998"/>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Rubine Red - Section title">
    <p:bg>
      <p:bgPr>
        <a:solidFill>
          <a:schemeClr val="accent4"/>
        </a:solidFill>
        <a:effectLst/>
      </p:bgPr>
    </p:bg>
    <p:spTree>
      <p:nvGrpSpPr>
        <p:cNvPr id="1" name=""/>
        <p:cNvGrpSpPr/>
        <p:nvPr/>
      </p:nvGrpSpPr>
      <p:grpSpPr>
        <a:xfrm>
          <a:off x="0" y="0"/>
          <a:ext cx="0" cy="0"/>
          <a:chOff x="0" y="0"/>
          <a:chExt cx="0" cy="0"/>
        </a:xfrm>
      </p:grpSpPr>
      <p:sp>
        <p:nvSpPr>
          <p:cNvPr id="5" name="Rectangle 4"/>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4</a:t>
            </a:r>
          </a:p>
        </p:txBody>
      </p:sp>
      <p:sp>
        <p:nvSpPr>
          <p:cNvPr id="8"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Tree>
    <p:extLst>
      <p:ext uri="{BB962C8B-B14F-4D97-AF65-F5344CB8AC3E}">
        <p14:creationId xmlns:p14="http://schemas.microsoft.com/office/powerpoint/2010/main" val="9023224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Rubine Red - Section title with image">
    <p:bg>
      <p:bgPr>
        <a:solidFill>
          <a:schemeClr val="accent4"/>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2"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a:t>
            </a:r>
            <a:r>
              <a:rPr lang="en-US" spc="-90" dirty="0"/>
              <a:t> </a:t>
            </a:r>
            <a:r>
              <a:rPr lang="en-US" dirty="0"/>
              <a:t>heading</a:t>
            </a:r>
            <a:br>
              <a:rPr lang="en-US" dirty="0"/>
            </a:br>
            <a:r>
              <a:rPr lang="en-US" spc="-10" dirty="0"/>
              <a:t>second </a:t>
            </a:r>
            <a:r>
              <a:rPr lang="en-US" spc="-5" dirty="0"/>
              <a:t>line</a:t>
            </a:r>
            <a:endParaRPr spc="-5" dirty="0"/>
          </a:p>
        </p:txBody>
      </p:sp>
      <p:sp>
        <p:nvSpPr>
          <p:cNvPr id="18"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9"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4</a:t>
            </a:r>
          </a:p>
        </p:txBody>
      </p:sp>
    </p:spTree>
    <p:extLst>
      <p:ext uri="{BB962C8B-B14F-4D97-AF65-F5344CB8AC3E}">
        <p14:creationId xmlns:p14="http://schemas.microsoft.com/office/powerpoint/2010/main" val="42777600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Rubine Red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chemeClr val="accent4"/>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42323475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Rubine Red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4"/>
                </a:solidFill>
              </a:defRPr>
            </a:lvl1pPr>
          </a:lstStyle>
          <a:p>
            <a:r>
              <a:rPr lang="en-US" dirty="0"/>
              <a:t>&lt;Heading&gt;</a:t>
            </a:r>
            <a:endParaRPr lang="en-AU" dirty="0"/>
          </a:p>
        </p:txBody>
      </p:sp>
    </p:spTree>
    <p:extLst>
      <p:ext uri="{BB962C8B-B14F-4D97-AF65-F5344CB8AC3E}">
        <p14:creationId xmlns:p14="http://schemas.microsoft.com/office/powerpoint/2010/main" val="1098737567"/>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Deep Mauve - section title">
    <p:bg>
      <p:bgPr>
        <a:solidFill>
          <a:schemeClr val="accent5"/>
        </a:solidFill>
        <a:effectLst/>
      </p:bgPr>
    </p:bg>
    <p:spTree>
      <p:nvGrpSpPr>
        <p:cNvPr id="1" name=""/>
        <p:cNvGrpSpPr/>
        <p:nvPr/>
      </p:nvGrpSpPr>
      <p:grpSpPr>
        <a:xfrm>
          <a:off x="0" y="0"/>
          <a:ext cx="0" cy="0"/>
          <a:chOff x="0" y="0"/>
          <a:chExt cx="0" cy="0"/>
        </a:xfrm>
      </p:grpSpPr>
      <p:sp>
        <p:nvSpPr>
          <p:cNvPr id="5" name="Rectangle 4"/>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5</a:t>
            </a:r>
          </a:p>
        </p:txBody>
      </p:sp>
      <p:sp>
        <p:nvSpPr>
          <p:cNvPr id="8"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Tree>
    <p:extLst>
      <p:ext uri="{BB962C8B-B14F-4D97-AF65-F5344CB8AC3E}">
        <p14:creationId xmlns:p14="http://schemas.microsoft.com/office/powerpoint/2010/main" val="20715396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Deep Mauve - Section title with image">
    <p:bg>
      <p:bgPr>
        <a:solidFill>
          <a:schemeClr val="accent5"/>
        </a:solidFill>
        <a:effectLst/>
      </p:bgPr>
    </p:bg>
    <p:spTree>
      <p:nvGrpSpPr>
        <p:cNvPr id="1" name=""/>
        <p:cNvGrpSpPr/>
        <p:nvPr/>
      </p:nvGrpSpPr>
      <p:grpSpPr>
        <a:xfrm>
          <a:off x="0" y="0"/>
          <a:ext cx="0" cy="0"/>
          <a:chOff x="0" y="0"/>
          <a:chExt cx="0" cy="0"/>
        </a:xfrm>
      </p:grpSpPr>
      <p:sp>
        <p:nvSpPr>
          <p:cNvPr id="6" name="Rectangle 5"/>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1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a:t>
            </a:r>
            <a:r>
              <a:rPr lang="en-US" spc="-90" dirty="0"/>
              <a:t> </a:t>
            </a:r>
            <a:r>
              <a:rPr lang="en-US" dirty="0"/>
              <a:t>heading</a:t>
            </a:r>
            <a:br>
              <a:rPr lang="en-US" dirty="0"/>
            </a:br>
            <a:r>
              <a:rPr lang="en-US" spc="-10" dirty="0"/>
              <a:t>second </a:t>
            </a:r>
            <a:r>
              <a:rPr lang="en-US" spc="-5" dirty="0"/>
              <a:t>line</a:t>
            </a:r>
            <a:endParaRPr spc="-5" dirty="0"/>
          </a:p>
        </p:txBody>
      </p:sp>
      <p:sp>
        <p:nvSpPr>
          <p:cNvPr id="18" name="Picture Placeholder 2" descr="Decorative"/>
          <p:cNvSpPr>
            <a:spLocks noGrp="1"/>
          </p:cNvSpPr>
          <p:nvPr>
            <p:ph type="pic" sz="quarter" idx="12"/>
          </p:nvPr>
        </p:nvSpPr>
        <p:spPr>
          <a:xfrm>
            <a:off x="1" y="0"/>
            <a:ext cx="3324660" cy="6858000"/>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8"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5</a:t>
            </a:r>
          </a:p>
        </p:txBody>
      </p:sp>
    </p:spTree>
    <p:extLst>
      <p:ext uri="{BB962C8B-B14F-4D97-AF65-F5344CB8AC3E}">
        <p14:creationId xmlns:p14="http://schemas.microsoft.com/office/powerpoint/2010/main" val="24142741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Deep Mauve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a:solidFill>
                  <a:schemeClr val="accent5"/>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16155898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Deep Mauve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b="0" baseline="0">
                <a:solidFill>
                  <a:schemeClr val="accent5"/>
                </a:solidFill>
              </a:defRPr>
            </a:lvl1pPr>
          </a:lstStyle>
          <a:p>
            <a:r>
              <a:rPr lang="en-US" dirty="0"/>
              <a:t>&lt;Heading&gt;</a:t>
            </a:r>
            <a:endParaRPr lang="en-AU" dirty="0"/>
          </a:p>
        </p:txBody>
      </p:sp>
    </p:spTree>
    <p:extLst>
      <p:ext uri="{BB962C8B-B14F-4D97-AF65-F5344CB8AC3E}">
        <p14:creationId xmlns:p14="http://schemas.microsoft.com/office/powerpoint/2010/main" val="91136672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Bottle Green - Section title">
    <p:bg>
      <p:bgPr>
        <a:solidFill>
          <a:schemeClr val="accent6"/>
        </a:solidFill>
        <a:effectLst/>
      </p:bgPr>
    </p:bg>
    <p:spTree>
      <p:nvGrpSpPr>
        <p:cNvPr id="1" name=""/>
        <p:cNvGrpSpPr/>
        <p:nvPr/>
      </p:nvGrpSpPr>
      <p:grpSpPr>
        <a:xfrm>
          <a:off x="0" y="0"/>
          <a:ext cx="0" cy="0"/>
          <a:chOff x="0" y="0"/>
          <a:chExt cx="0" cy="0"/>
        </a:xfrm>
      </p:grpSpPr>
      <p:sp>
        <p:nvSpPr>
          <p:cNvPr id="5" name="Rectangle 4"/>
          <p:cNvSpPr>
            <a:spLocks noChangeAspect="1"/>
          </p:cNvSpPr>
          <p:nvPr userDrawn="1"/>
        </p:nvSpPr>
        <p:spPr>
          <a:xfrm>
            <a:off x="-8092" y="-8092"/>
            <a:ext cx="7389604" cy="6862046"/>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109994" t="-28707" b="-974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6</a:t>
            </a:r>
          </a:p>
        </p:txBody>
      </p:sp>
      <p:sp>
        <p:nvSpPr>
          <p:cNvPr id="8" name="Title 1"/>
          <p:cNvSpPr>
            <a:spLocks noGrp="1"/>
          </p:cNvSpPr>
          <p:nvPr>
            <p:ph type="title" hasCustomPrompt="1"/>
          </p:nvPr>
        </p:nvSpPr>
        <p:spPr>
          <a:xfrm>
            <a:off x="838200" y="1809758"/>
            <a:ext cx="6543312" cy="1325563"/>
          </a:xfrm>
        </p:spPr>
        <p:txBody>
          <a:bodyPr/>
          <a:lstStyle>
            <a:lvl1pPr>
              <a:defRPr baseline="0">
                <a:solidFill>
                  <a:schemeClr val="bg1"/>
                </a:solidFill>
              </a:defRPr>
            </a:lvl1pPr>
          </a:lstStyle>
          <a:p>
            <a:r>
              <a:rPr lang="en-US" dirty="0"/>
              <a:t>Section heading</a:t>
            </a:r>
            <a:br>
              <a:rPr lang="en-US" dirty="0"/>
            </a:br>
            <a:r>
              <a:rPr lang="en-US" dirty="0"/>
              <a:t>second line</a:t>
            </a:r>
            <a:endParaRPr lang="en-AU" dirty="0"/>
          </a:p>
        </p:txBody>
      </p:sp>
    </p:spTree>
    <p:extLst>
      <p:ext uri="{BB962C8B-B14F-4D97-AF65-F5344CB8AC3E}">
        <p14:creationId xmlns:p14="http://schemas.microsoft.com/office/powerpoint/2010/main" val="7630806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Bottle Green - Section title with image">
    <p:bg>
      <p:bgPr>
        <a:solidFill>
          <a:schemeClr val="accent6"/>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8092" y="-16185"/>
            <a:ext cx="11058870" cy="6878231"/>
          </a:xfrm>
          <a:prstGeom prst="rect">
            <a:avLst/>
          </a:prstGeom>
          <a:blipFill dpi="0" rotWithShape="1">
            <a:blip r:embed="rId2" cstate="print">
              <a:alphaModFix amt="50000"/>
              <a:extLst>
                <a:ext uri="{28A0092B-C50C-407E-A947-70E740481C1C}">
                  <a14:useLocalDpi xmlns:a14="http://schemas.microsoft.com/office/drawing/2010/main" val="0"/>
                </a:ext>
              </a:extLst>
            </a:blip>
            <a:srcRect/>
            <a:stretch>
              <a:fillRect l="-39736" t="-38125" r="-1" b="-8790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793"/>
          </a:p>
        </p:txBody>
      </p:sp>
      <p:sp>
        <p:nvSpPr>
          <p:cNvPr id="23" name="object 7"/>
          <p:cNvSpPr/>
          <p:nvPr userDrawn="1"/>
        </p:nvSpPr>
        <p:spPr>
          <a:xfrm>
            <a:off x="6353439" y="0"/>
            <a:ext cx="313653" cy="217573"/>
          </a:xfrm>
          <a:custGeom>
            <a:avLst/>
            <a:gdLst/>
            <a:ahLst/>
            <a:cxnLst/>
            <a:rect l="l" t="t" r="r" b="b"/>
            <a:pathLst>
              <a:path w="314959" h="217170">
                <a:moveTo>
                  <a:pt x="0" y="216959"/>
                </a:moveTo>
                <a:lnTo>
                  <a:pt x="42592" y="183589"/>
                </a:lnTo>
                <a:lnTo>
                  <a:pt x="85014" y="151571"/>
                </a:lnTo>
                <a:lnTo>
                  <a:pt x="127267" y="120898"/>
                </a:lnTo>
                <a:lnTo>
                  <a:pt x="169355" y="91566"/>
                </a:lnTo>
                <a:lnTo>
                  <a:pt x="211280" y="63568"/>
                </a:lnTo>
                <a:lnTo>
                  <a:pt x="253046" y="36899"/>
                </a:lnTo>
                <a:lnTo>
                  <a:pt x="294654" y="11555"/>
                </a:lnTo>
                <a:lnTo>
                  <a:pt x="314591" y="0"/>
                </a:lnTo>
              </a:path>
            </a:pathLst>
          </a:custGeom>
          <a:ln w="17233">
            <a:solidFill>
              <a:srgbClr val="FFFFFF">
                <a:alpha val="10000"/>
              </a:srgbClr>
            </a:solidFill>
          </a:ln>
        </p:spPr>
        <p:txBody>
          <a:bodyPr wrap="square" lIns="0" tIns="0" rIns="0" bIns="0" rtlCol="0"/>
          <a:lstStyle/>
          <a:p>
            <a:endParaRPr sz="1793"/>
          </a:p>
        </p:txBody>
      </p:sp>
      <p:sp>
        <p:nvSpPr>
          <p:cNvPr id="26" name="object 9"/>
          <p:cNvSpPr txBox="1">
            <a:spLocks noGrp="1"/>
          </p:cNvSpPr>
          <p:nvPr>
            <p:ph type="title" hasCustomPrompt="1"/>
          </p:nvPr>
        </p:nvSpPr>
        <p:spPr>
          <a:xfrm>
            <a:off x="3801305" y="1718302"/>
            <a:ext cx="3217474" cy="989282"/>
          </a:xfrm>
          <a:prstGeom prst="rect">
            <a:avLst/>
          </a:prstGeom>
        </p:spPr>
        <p:txBody>
          <a:bodyPr vert="horz" wrap="square" lIns="0" tIns="12700" rIns="0" bIns="0" rtlCol="0">
            <a:spAutoFit/>
          </a:bodyPr>
          <a:lstStyle>
            <a:lvl1pPr marL="12648">
              <a:lnSpc>
                <a:spcPts val="3745"/>
              </a:lnSpc>
              <a:spcBef>
                <a:spcPts val="100"/>
              </a:spcBef>
              <a:defRPr sz="3187" baseline="0">
                <a:solidFill>
                  <a:schemeClr val="bg1"/>
                </a:solidFill>
                <a:latin typeface="Lato Semibold" panose="020F0502020204030203" pitchFamily="34" charset="0"/>
                <a:ea typeface="Lato Semibold" panose="020F0502020204030203" pitchFamily="34" charset="0"/>
                <a:cs typeface="Lato Semibold" panose="020F0502020204030203" pitchFamily="34" charset="0"/>
              </a:defRPr>
            </a:lvl1pPr>
          </a:lstStyle>
          <a:p>
            <a:pPr marL="12700">
              <a:lnSpc>
                <a:spcPts val="3760"/>
              </a:lnSpc>
              <a:spcBef>
                <a:spcPts val="100"/>
              </a:spcBef>
            </a:pPr>
            <a:r>
              <a:rPr lang="en-US" spc="5" dirty="0"/>
              <a:t>Section 6</a:t>
            </a:r>
            <a:r>
              <a:rPr lang="en-US" spc="-90" dirty="0"/>
              <a:t> </a:t>
            </a:r>
            <a:r>
              <a:rPr lang="en-US" dirty="0"/>
              <a:t>heading</a:t>
            </a:r>
            <a:br>
              <a:rPr lang="en-US" dirty="0"/>
            </a:br>
            <a:r>
              <a:rPr lang="en-US" spc="-10" dirty="0"/>
              <a:t>second </a:t>
            </a:r>
            <a:r>
              <a:rPr lang="en-US" spc="-5" dirty="0"/>
              <a:t>line</a:t>
            </a:r>
            <a:endParaRPr spc="-5" dirty="0"/>
          </a:p>
        </p:txBody>
      </p:sp>
      <p:sp>
        <p:nvSpPr>
          <p:cNvPr id="3" name="Picture Placeholder 2"/>
          <p:cNvSpPr>
            <a:spLocks noGrp="1"/>
          </p:cNvSpPr>
          <p:nvPr>
            <p:ph type="pic" sz="quarter" idx="12"/>
          </p:nvPr>
        </p:nvSpPr>
        <p:spPr>
          <a:xfrm>
            <a:off x="1" y="0"/>
            <a:ext cx="3324660" cy="6859904"/>
          </a:xfrm>
          <a:solidFill>
            <a:schemeClr val="bg1"/>
          </a:solidFill>
        </p:spPr>
        <p:txBody>
          <a:bodyPr/>
          <a:lstStyle>
            <a:lvl1pPr marL="0" marR="0" indent="0" algn="l" defTabSz="1211985" rtl="0" eaLnBrk="1" fontAlgn="auto" latinLnBrk="0" hangingPunct="1">
              <a:lnSpc>
                <a:spcPct val="100000"/>
              </a:lnSpc>
              <a:spcBef>
                <a:spcPct val="20000"/>
              </a:spcBef>
              <a:spcAft>
                <a:spcPts val="0"/>
              </a:spcAft>
              <a:buClrTx/>
              <a:buSzTx/>
              <a:buFont typeface="Arial" pitchFamily="34" charset="0"/>
              <a:buNone/>
              <a:tabLst/>
              <a:defRPr/>
            </a:lvl1pPr>
          </a:lstStyle>
          <a:p>
            <a:pPr marL="0" marR="0" lvl="0" indent="0" algn="l" defTabSz="1211985" rtl="0" eaLnBrk="1" fontAlgn="auto" latinLnBrk="0" hangingPunct="1">
              <a:lnSpc>
                <a:spcPct val="100000"/>
              </a:lnSpc>
              <a:spcBef>
                <a:spcPct val="20000"/>
              </a:spcBef>
              <a:spcAft>
                <a:spcPts val="0"/>
              </a:spcAft>
              <a:buClrTx/>
              <a:buSzTx/>
              <a:buFont typeface="Arial" pitchFamily="34" charset="0"/>
              <a:buNone/>
              <a:tabLst/>
              <a:defRPr/>
            </a:pPr>
            <a:r>
              <a:rPr lang="en-AU" dirty="0"/>
              <a:t>Click icon to add picture</a:t>
            </a:r>
          </a:p>
        </p:txBody>
      </p:sp>
      <p:sp>
        <p:nvSpPr>
          <p:cNvPr id="9" name="Text Placeholder 2"/>
          <p:cNvSpPr>
            <a:spLocks noGrp="1"/>
          </p:cNvSpPr>
          <p:nvPr>
            <p:ph type="body" sz="quarter" idx="11" hasCustomPrompt="1"/>
          </p:nvPr>
        </p:nvSpPr>
        <p:spPr>
          <a:xfrm>
            <a:off x="9944086" y="3958390"/>
            <a:ext cx="1785745" cy="2460978"/>
          </a:xfrm>
        </p:spPr>
        <p:txBody>
          <a:bodyPr wrap="none" lIns="0" tIns="0" rIns="0" bIns="0" anchor="ctr">
            <a:noAutofit/>
          </a:bodyPr>
          <a:lstStyle>
            <a:lvl1pPr marL="0" indent="0" algn="ctr">
              <a:lnSpc>
                <a:spcPct val="100000"/>
              </a:lnSpc>
              <a:spcBef>
                <a:spcPts val="0"/>
              </a:spcBef>
              <a:buNone/>
              <a:defRPr sz="11600">
                <a:solidFill>
                  <a:schemeClr val="bg1"/>
                </a:solidFill>
                <a:latin typeface="+mj-lt"/>
              </a:defRPr>
            </a:lvl1pPr>
          </a:lstStyle>
          <a:p>
            <a:pPr lvl="0"/>
            <a:r>
              <a:rPr lang="en-AU" dirty="0"/>
              <a:t>6</a:t>
            </a:r>
          </a:p>
        </p:txBody>
      </p:sp>
    </p:spTree>
    <p:extLst>
      <p:ext uri="{BB962C8B-B14F-4D97-AF65-F5344CB8AC3E}">
        <p14:creationId xmlns:p14="http://schemas.microsoft.com/office/powerpoint/2010/main" val="9479754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ottle Green - 1 placehold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864000" y="356659"/>
            <a:ext cx="10465163" cy="720000"/>
          </a:xfrm>
        </p:spPr>
        <p:txBody>
          <a:bodyPr>
            <a:noAutofit/>
          </a:bodyPr>
          <a:lstStyle>
            <a:lvl1pPr>
              <a:lnSpc>
                <a:spcPts val="4374"/>
              </a:lnSpc>
              <a:spcAft>
                <a:spcPts val="1458"/>
              </a:spcAft>
              <a:defRPr b="0" baseline="0">
                <a:solidFill>
                  <a:srgbClr val="1E5E5E"/>
                </a:solidFill>
              </a:defRPr>
            </a:lvl1pPr>
          </a:lstStyle>
          <a:p>
            <a:r>
              <a:rPr lang="en-US" dirty="0"/>
              <a:t>&lt;Heading&gt;</a:t>
            </a:r>
            <a:endParaRPr lang="en-AU" dirty="0"/>
          </a:p>
        </p:txBody>
      </p:sp>
      <p:sp>
        <p:nvSpPr>
          <p:cNvPr id="7" name="Content Placeholder 2"/>
          <p:cNvSpPr>
            <a:spLocks noGrp="1"/>
          </p:cNvSpPr>
          <p:nvPr>
            <p:ph idx="1" hasCustomPrompt="1"/>
          </p:nvPr>
        </p:nvSpPr>
        <p:spPr>
          <a:xfrm>
            <a:off x="864000" y="1316765"/>
            <a:ext cx="10465163" cy="4416491"/>
          </a:xfrm>
        </p:spPr>
        <p:txBody>
          <a:bodyPr tIns="0">
            <a:normAutofit/>
          </a:bodyPr>
          <a:lstStyle>
            <a:lvl1pPr marL="0" indent="0">
              <a:lnSpc>
                <a:spcPts val="2651"/>
              </a:lnSpc>
              <a:spcBef>
                <a:spcPts val="0"/>
              </a:spcBef>
              <a:buFont typeface="Arial" panose="020B0604020202020204" pitchFamily="34" charset="0"/>
              <a:buNone/>
              <a:defRPr sz="2386">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Tree>
    <p:extLst>
      <p:ext uri="{BB962C8B-B14F-4D97-AF65-F5344CB8AC3E}">
        <p14:creationId xmlns:p14="http://schemas.microsoft.com/office/powerpoint/2010/main" val="37658791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ottle Green - 2 placeholders">
    <p:bg>
      <p:bgRef idx="1001">
        <a:schemeClr val="bg1"/>
      </p:bgRef>
    </p:bg>
    <p:spTree>
      <p:nvGrpSpPr>
        <p:cNvPr id="1" name=""/>
        <p:cNvGrpSpPr/>
        <p:nvPr/>
      </p:nvGrpSpPr>
      <p:grpSpPr>
        <a:xfrm>
          <a:off x="0" y="0"/>
          <a:ext cx="0" cy="0"/>
          <a:chOff x="0" y="0"/>
          <a:chExt cx="0" cy="0"/>
        </a:xfrm>
      </p:grpSpPr>
      <p:sp>
        <p:nvSpPr>
          <p:cNvPr id="17" name="Content Placeholder 2"/>
          <p:cNvSpPr>
            <a:spLocks noGrp="1"/>
          </p:cNvSpPr>
          <p:nvPr>
            <p:ph idx="10" hasCustomPrompt="1"/>
          </p:nvPr>
        </p:nvSpPr>
        <p:spPr>
          <a:xfrm>
            <a:off x="863999" y="1316765"/>
            <a:ext cx="5227949" cy="4416491"/>
          </a:xfrm>
          <a:prstGeom prst="rect">
            <a:avLst/>
          </a:prstGeom>
        </p:spPr>
        <p:txBody>
          <a:bodyPr tIns="0">
            <a:normAutofit/>
          </a:bodyPr>
          <a:lstStyle>
            <a:lvl1pPr marL="0" indent="0">
              <a:lnSpc>
                <a:spcPts val="2651"/>
              </a:lnSpc>
              <a:spcBef>
                <a:spcPts val="0"/>
              </a:spcBef>
              <a:buFont typeface="Lato Light" panose="020F0502020204030203" pitchFamily="34" charset="0"/>
              <a:buNone/>
              <a:defRPr sz="2386">
                <a:solidFill>
                  <a:srgbClr val="454347"/>
                </a:solidFill>
                <a:latin typeface="+mn-lt"/>
                <a:ea typeface="Lato Light" panose="020F0502020204030203" pitchFamily="34" charset="0"/>
                <a:cs typeface="Lato Light" panose="020F0502020204030203" pitchFamily="34" charset="0"/>
              </a:defRPr>
            </a:lvl1pPr>
            <a:lvl2pPr marL="605992" indent="0">
              <a:buNone/>
              <a:defRPr/>
            </a:lvl2pPr>
            <a:lvl3pPr marL="1211985" indent="0">
              <a:buNone/>
              <a:defRPr/>
            </a:lvl3pPr>
            <a:lvl4pPr marL="1817978" indent="0">
              <a:buNone/>
              <a:defRPr/>
            </a:lvl4pPr>
            <a:lvl5pPr marL="2423971" indent="0">
              <a:buNone/>
              <a:defRPr/>
            </a:lvl5pPr>
          </a:lstStyle>
          <a:p>
            <a:pPr lvl="0"/>
            <a:r>
              <a:rPr lang="en-US" dirty="0"/>
              <a:t>&lt;Content&gt;</a:t>
            </a:r>
          </a:p>
        </p:txBody>
      </p:sp>
      <p:sp>
        <p:nvSpPr>
          <p:cNvPr id="18" name="Content Placeholder 3"/>
          <p:cNvSpPr>
            <a:spLocks noGrp="1"/>
          </p:cNvSpPr>
          <p:nvPr>
            <p:ph sz="half" idx="2" hasCustomPrompt="1"/>
          </p:nvPr>
        </p:nvSpPr>
        <p:spPr>
          <a:xfrm>
            <a:off x="6288021" y="1316765"/>
            <a:ext cx="5088566" cy="4416491"/>
          </a:xfrm>
          <a:prstGeom prst="rect">
            <a:avLst/>
          </a:prstGeom>
        </p:spPr>
        <p:txBody>
          <a:bodyPr>
            <a:normAutofit/>
          </a:bodyPr>
          <a:lstStyle>
            <a:lvl1pPr>
              <a:defRPr lang="en-US" sz="2386" dirty="0">
                <a:solidFill>
                  <a:srgbClr val="454347"/>
                </a:solidFill>
                <a:latin typeface="+mn-lt"/>
              </a:defRPr>
            </a:lvl1pPr>
            <a:lvl2pPr>
              <a:defRPr sz="3181"/>
            </a:lvl2pPr>
            <a:lvl3pPr>
              <a:defRPr sz="2651"/>
            </a:lvl3pPr>
            <a:lvl4pPr>
              <a:defRPr sz="2386"/>
            </a:lvl4pPr>
            <a:lvl5pPr>
              <a:defRPr sz="2386"/>
            </a:lvl5pPr>
            <a:lvl6pPr>
              <a:defRPr sz="2386"/>
            </a:lvl6pPr>
            <a:lvl7pPr>
              <a:defRPr sz="2386"/>
            </a:lvl7pPr>
            <a:lvl8pPr>
              <a:defRPr sz="2386"/>
            </a:lvl8pPr>
            <a:lvl9pPr>
              <a:defRPr sz="2386"/>
            </a:lvl9pPr>
          </a:lstStyle>
          <a:p>
            <a:pPr lvl="0"/>
            <a:r>
              <a:rPr lang="en-US" dirty="0"/>
              <a:t>&lt;Graphics&gt;</a:t>
            </a:r>
          </a:p>
        </p:txBody>
      </p:sp>
      <p:sp>
        <p:nvSpPr>
          <p:cNvPr id="19" name="Title 1"/>
          <p:cNvSpPr>
            <a:spLocks noGrp="1"/>
          </p:cNvSpPr>
          <p:nvPr>
            <p:ph type="title" hasCustomPrompt="1"/>
          </p:nvPr>
        </p:nvSpPr>
        <p:spPr>
          <a:xfrm>
            <a:off x="864000" y="356659"/>
            <a:ext cx="10512587" cy="720000"/>
          </a:xfrm>
          <a:prstGeom prst="rect">
            <a:avLst/>
          </a:prstGeom>
        </p:spPr>
        <p:txBody>
          <a:bodyPr>
            <a:noAutofit/>
          </a:bodyPr>
          <a:lstStyle>
            <a:lvl1pPr>
              <a:lnSpc>
                <a:spcPts val="4374"/>
              </a:lnSpc>
              <a:spcAft>
                <a:spcPts val="1458"/>
              </a:spcAft>
              <a:defRPr lang="en-US" sz="4382" b="0" kern="1200" baseline="0" dirty="0" smtClean="0">
                <a:solidFill>
                  <a:schemeClr val="accent6"/>
                </a:solidFill>
                <a:latin typeface="Lato Semibold" panose="020F0502020204030203" pitchFamily="34" charset="0"/>
                <a:ea typeface="Lato Semibold" panose="020F0502020204030203" pitchFamily="34" charset="0"/>
                <a:cs typeface="Lato Semibold" panose="020F0502020204030203" pitchFamily="34" charset="0"/>
              </a:defRPr>
            </a:lvl1pPr>
          </a:lstStyle>
          <a:p>
            <a:r>
              <a:rPr lang="en-US" dirty="0"/>
              <a:t>&lt;Heading&gt;</a:t>
            </a:r>
            <a:endParaRPr lang="en-AU" dirty="0"/>
          </a:p>
        </p:txBody>
      </p:sp>
    </p:spTree>
    <p:extLst>
      <p:ext uri="{BB962C8B-B14F-4D97-AF65-F5344CB8AC3E}">
        <p14:creationId xmlns:p14="http://schemas.microsoft.com/office/powerpoint/2010/main" val="128066575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slideLayout" Target="../slideLayouts/slideLayout22.xml"/><Relationship Id="rId26" Type="http://schemas.openxmlformats.org/officeDocument/2006/relationships/image" Target="../media/image3.jpeg"/><Relationship Id="rId3" Type="http://schemas.openxmlformats.org/officeDocument/2006/relationships/slideLayout" Target="../slideLayouts/slideLayout7.xml"/><Relationship Id="rId21" Type="http://schemas.openxmlformats.org/officeDocument/2006/relationships/slideLayout" Target="../slideLayouts/slideLayout25.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5" Type="http://schemas.openxmlformats.org/officeDocument/2006/relationships/theme" Target="../theme/theme2.xml"/><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24" Type="http://schemas.openxmlformats.org/officeDocument/2006/relationships/slideLayout" Target="../slideLayouts/slideLayout28.xml"/><Relationship Id="rId5" Type="http://schemas.openxmlformats.org/officeDocument/2006/relationships/slideLayout" Target="../slideLayouts/slideLayout9.xml"/><Relationship Id="rId15" Type="http://schemas.openxmlformats.org/officeDocument/2006/relationships/slideLayout" Target="../slideLayouts/slideLayout19.xml"/><Relationship Id="rId23" Type="http://schemas.openxmlformats.org/officeDocument/2006/relationships/slideLayout" Target="../slideLayouts/slideLayout27.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 Id="rId22"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a:spLocks noChangeAspect="1"/>
          </p:cNvSpPr>
          <p:nvPr userDrawn="1"/>
        </p:nvSpPr>
        <p:spPr>
          <a:xfrm>
            <a:off x="-11724" y="-11723"/>
            <a:ext cx="7393235" cy="6869724"/>
          </a:xfrm>
          <a:prstGeom prst="rect">
            <a:avLst/>
          </a:prstGeom>
          <a:blipFill dpi="0" rotWithShape="1">
            <a:blip r:embed="rId6" cstate="print">
              <a:alphaModFix amt="50000"/>
              <a:extLst>
                <a:ext uri="{28A0092B-C50C-407E-A947-70E740481C1C}">
                  <a14:useLocalDpi xmlns:a14="http://schemas.microsoft.com/office/drawing/2010/main" val="0"/>
                </a:ext>
              </a:extLst>
            </a:blip>
            <a:srcRect/>
            <a:stretch>
              <a:fillRect l="-109890" t="-28624" b="-972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263015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&lt;Heading&gt;</a:t>
            </a:r>
            <a:endParaRPr lang="en-AU" dirty="0"/>
          </a:p>
        </p:txBody>
      </p:sp>
      <p:sp>
        <p:nvSpPr>
          <p:cNvPr id="3" name="Text Placeholder 2"/>
          <p:cNvSpPr>
            <a:spLocks noGrp="1"/>
          </p:cNvSpPr>
          <p:nvPr>
            <p:ph type="body" idx="1"/>
          </p:nvPr>
        </p:nvSpPr>
        <p:spPr>
          <a:xfrm>
            <a:off x="838200" y="1825625"/>
            <a:ext cx="10515600" cy="3972797"/>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cxnSp>
        <p:nvCxnSpPr>
          <p:cNvPr id="7" name="Straight Connector 6" descr="Bottom page border"/>
          <p:cNvCxnSpPr/>
          <p:nvPr userDrawn="1"/>
        </p:nvCxnSpPr>
        <p:spPr>
          <a:xfrm>
            <a:off x="335827" y="5988889"/>
            <a:ext cx="11571146" cy="0"/>
          </a:xfrm>
          <a:prstGeom prst="line">
            <a:avLst/>
          </a:prstGeom>
          <a:ln w="12700" cmpd="sng">
            <a:solidFill>
              <a:schemeClr val="bg1">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8" name="Picture 7" descr="Northern Territory Government"/>
          <p:cNvPicPr>
            <a:picLocks noChangeAspect="1"/>
          </p:cNvPicPr>
          <p:nvPr userDrawn="1"/>
        </p:nvPicPr>
        <p:blipFill>
          <a:blip r:embed="rId26" cstate="print">
            <a:extLst>
              <a:ext uri="{28A0092B-C50C-407E-A947-70E740481C1C}">
                <a14:useLocalDpi xmlns:a14="http://schemas.microsoft.com/office/drawing/2010/main" val="0"/>
              </a:ext>
            </a:extLst>
          </a:blip>
          <a:stretch>
            <a:fillRect/>
          </a:stretch>
        </p:blipFill>
        <p:spPr>
          <a:xfrm>
            <a:off x="10716526" y="6179357"/>
            <a:ext cx="1190447" cy="424800"/>
          </a:xfrm>
          <a:prstGeom prst="rect">
            <a:avLst/>
          </a:prstGeom>
        </p:spPr>
      </p:pic>
      <p:sp>
        <p:nvSpPr>
          <p:cNvPr id="6" name="TextBox 5"/>
          <p:cNvSpPr txBox="1"/>
          <p:nvPr userDrawn="1"/>
        </p:nvSpPr>
        <p:spPr>
          <a:xfrm>
            <a:off x="864000" y="6234544"/>
            <a:ext cx="502982" cy="276999"/>
          </a:xfrm>
          <a:prstGeom prst="rect">
            <a:avLst/>
          </a:prstGeom>
          <a:noFill/>
        </p:spPr>
        <p:txBody>
          <a:bodyPr wrap="square" rtlCol="0">
            <a:spAutoFit/>
          </a:bodyPr>
          <a:lstStyle/>
          <a:p>
            <a:fld id="{A41582DA-F640-4E94-B23D-AD0F735A9F7D}" type="slidenum">
              <a:rPr lang="en-AU" sz="1200" smtClean="0">
                <a:solidFill>
                  <a:srgbClr val="454347"/>
                </a:solidFill>
              </a:rPr>
              <a:t>‹#›</a:t>
            </a:fld>
            <a:endParaRPr lang="en-AU" dirty="0">
              <a:solidFill>
                <a:srgbClr val="454347"/>
              </a:solidFill>
            </a:endParaRPr>
          </a:p>
        </p:txBody>
      </p:sp>
    </p:spTree>
    <p:extLst>
      <p:ext uri="{BB962C8B-B14F-4D97-AF65-F5344CB8AC3E}">
        <p14:creationId xmlns:p14="http://schemas.microsoft.com/office/powerpoint/2010/main" val="70377056"/>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 id="2147483675" r:id="rId22"/>
    <p:sldLayoutId id="2147483676" r:id="rId23"/>
    <p:sldLayoutId id="2147483677"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rgbClr val="454347"/>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454347"/>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454347"/>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mailto:lgquestions.cmc@nt.gov.au"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504885" y="4601684"/>
            <a:ext cx="5234268" cy="249299"/>
          </a:xfrm>
        </p:spPr>
        <p:txBody>
          <a:bodyPr/>
          <a:lstStyle/>
          <a:p>
            <a:r>
              <a:rPr lang="en-AU" dirty="0"/>
              <a:t>Speaker</a:t>
            </a:r>
          </a:p>
        </p:txBody>
      </p:sp>
      <p:sp>
        <p:nvSpPr>
          <p:cNvPr id="6" name="Text Placeholder 5"/>
          <p:cNvSpPr>
            <a:spLocks noGrp="1"/>
          </p:cNvSpPr>
          <p:nvPr>
            <p:ph type="body" sz="quarter" idx="14"/>
          </p:nvPr>
        </p:nvSpPr>
        <p:spPr/>
        <p:txBody>
          <a:bodyPr/>
          <a:lstStyle/>
          <a:p>
            <a:r>
              <a:rPr lang="en-AU" dirty="0"/>
              <a:t>Department of the Chief Minister and Cabinet</a:t>
            </a:r>
            <a:endParaRPr lang="en-AU" dirty="0">
              <a:latin typeface="+mj-lt"/>
            </a:endParaRPr>
          </a:p>
        </p:txBody>
      </p:sp>
      <p:sp>
        <p:nvSpPr>
          <p:cNvPr id="7" name="Title 6"/>
          <p:cNvSpPr>
            <a:spLocks noGrp="1"/>
          </p:cNvSpPr>
          <p:nvPr>
            <p:ph type="title"/>
          </p:nvPr>
        </p:nvSpPr>
        <p:spPr>
          <a:xfrm>
            <a:off x="504000" y="1694457"/>
            <a:ext cx="5235153" cy="2702975"/>
          </a:xfrm>
        </p:spPr>
        <p:txBody>
          <a:bodyPr/>
          <a:lstStyle/>
          <a:p>
            <a:r>
              <a:rPr lang="en-AU" dirty="0"/>
              <a:t>Local </a:t>
            </a:r>
            <a:r>
              <a:rPr lang="en-AU" dirty="0" smtClean="0"/>
              <a:t>Authorities </a:t>
            </a:r>
            <a:r>
              <a:rPr lang="en-AU" dirty="0"/>
              <a:t>Induction</a:t>
            </a:r>
            <a:br>
              <a:rPr lang="en-AU" dirty="0"/>
            </a:br>
            <a:r>
              <a:rPr lang="en-AU" dirty="0"/>
              <a:t/>
            </a:r>
            <a:br>
              <a:rPr lang="en-AU" dirty="0"/>
            </a:br>
            <a:r>
              <a:rPr lang="en-AU" dirty="0"/>
              <a:t>Key Information</a:t>
            </a:r>
          </a:p>
        </p:txBody>
      </p:sp>
      <p:pic>
        <p:nvPicPr>
          <p:cNvPr id="9" name="Picture Placeholder 8"/>
          <p:cNvPicPr>
            <a:picLocks noGrp="1" noChangeAspect="1"/>
          </p:cNvPicPr>
          <p:nvPr>
            <p:ph type="pic" sz="quarter" idx="15"/>
          </p:nvPr>
        </p:nvPicPr>
        <p:blipFill>
          <a:blip r:embed="rId3">
            <a:extLst>
              <a:ext uri="{28A0092B-C50C-407E-A947-70E740481C1C}">
                <a14:useLocalDpi xmlns:a14="http://schemas.microsoft.com/office/drawing/2010/main" val="0"/>
              </a:ext>
            </a:extLst>
          </a:blip>
          <a:srcRect l="14212" r="14212"/>
          <a:stretch>
            <a:fillRect/>
          </a:stretch>
        </p:blipFill>
        <p:spPr>
          <a:xfrm>
            <a:off x="6445877" y="12700"/>
            <a:ext cx="6122987" cy="6845300"/>
          </a:xfrm>
        </p:spPr>
      </p:pic>
    </p:spTree>
    <p:extLst>
      <p:ext uri="{BB962C8B-B14F-4D97-AF65-F5344CB8AC3E}">
        <p14:creationId xmlns:p14="http://schemas.microsoft.com/office/powerpoint/2010/main" val="4731280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noChangeAspect="1"/>
          </p:cNvPicPr>
          <p:nvPr>
            <p:ph sz="half" idx="2"/>
          </p:nvPr>
        </p:nvPicPr>
        <p:blipFill>
          <a:blip r:embed="rId3"/>
          <a:stretch>
            <a:fillRect/>
          </a:stretch>
        </p:blipFill>
        <p:spPr>
          <a:xfrm>
            <a:off x="8426723" y="490893"/>
            <a:ext cx="3675171" cy="5193932"/>
          </a:xfrm>
          <a:prstGeom prst="rect">
            <a:avLst/>
          </a:prstGeom>
        </p:spPr>
      </p:pic>
      <p:sp>
        <p:nvSpPr>
          <p:cNvPr id="9" name="Content Placeholder 8"/>
          <p:cNvSpPr>
            <a:spLocks noGrp="1"/>
          </p:cNvSpPr>
          <p:nvPr>
            <p:ph idx="10"/>
          </p:nvPr>
        </p:nvSpPr>
        <p:spPr>
          <a:xfrm>
            <a:off x="298942" y="1136310"/>
            <a:ext cx="8547420" cy="4832974"/>
          </a:xfrm>
        </p:spPr>
        <p:txBody>
          <a:bodyPr>
            <a:noAutofit/>
          </a:bodyPr>
          <a:lstStyle/>
          <a:p>
            <a:pPr marL="342900" indent="-342900">
              <a:lnSpc>
                <a:spcPct val="170000"/>
              </a:lnSpc>
              <a:spcAft>
                <a:spcPts val="600"/>
              </a:spcAft>
              <a:buFont typeface="Arial" panose="020B0604020202020204" pitchFamily="34" charset="0"/>
              <a:buChar char="•"/>
            </a:pPr>
            <a:r>
              <a:rPr lang="en-AU" sz="2200" dirty="0"/>
              <a:t>Local Government is the government closest to the community.  </a:t>
            </a:r>
          </a:p>
          <a:p>
            <a:pPr marL="342900" indent="-342900">
              <a:lnSpc>
                <a:spcPct val="100000"/>
              </a:lnSpc>
              <a:spcAft>
                <a:spcPts val="600"/>
              </a:spcAft>
              <a:buFont typeface="Arial" panose="020B0604020202020204" pitchFamily="34" charset="0"/>
              <a:buChar char="•"/>
            </a:pPr>
            <a:r>
              <a:rPr lang="en-AU" sz="2200" spc="35" dirty="0" smtClean="0">
                <a:solidFill>
                  <a:srgbClr val="4D4C4D"/>
                </a:solidFill>
                <a:effectLst/>
                <a:ea typeface="Times New Roman" panose="02020603050405020304" pitchFamily="18" charset="0"/>
              </a:rPr>
              <a:t>Local Government in the NT is formed under, and guided by, </a:t>
            </a:r>
            <a:br>
              <a:rPr lang="en-AU" sz="2200" spc="35" dirty="0" smtClean="0">
                <a:solidFill>
                  <a:srgbClr val="4D4C4D"/>
                </a:solidFill>
                <a:effectLst/>
                <a:ea typeface="Times New Roman" panose="02020603050405020304" pitchFamily="18" charset="0"/>
              </a:rPr>
            </a:br>
            <a:r>
              <a:rPr lang="en-AU" sz="2200" spc="35" dirty="0" smtClean="0">
                <a:solidFill>
                  <a:srgbClr val="4D4C4D"/>
                </a:solidFill>
                <a:effectLst/>
                <a:ea typeface="Times New Roman" panose="02020603050405020304" pitchFamily="18" charset="0"/>
              </a:rPr>
              <a:t>the </a:t>
            </a:r>
            <a:r>
              <a:rPr lang="en-AU" sz="2200" i="1" spc="35" dirty="0" smtClean="0">
                <a:solidFill>
                  <a:srgbClr val="4D4C4D"/>
                </a:solidFill>
                <a:effectLst/>
                <a:ea typeface="Times New Roman" panose="02020603050405020304" pitchFamily="18" charset="0"/>
              </a:rPr>
              <a:t>Local Government Act 2019. </a:t>
            </a:r>
            <a:endParaRPr lang="en-AU" sz="2200" dirty="0" smtClean="0"/>
          </a:p>
          <a:p>
            <a:pPr marL="342900" indent="-342900">
              <a:lnSpc>
                <a:spcPct val="170000"/>
              </a:lnSpc>
              <a:spcAft>
                <a:spcPts val="600"/>
              </a:spcAft>
              <a:buFont typeface="Arial" panose="020B0604020202020204" pitchFamily="34" charset="0"/>
              <a:buChar char="•"/>
            </a:pPr>
            <a:r>
              <a:rPr lang="en-AU" sz="2200" dirty="0"/>
              <a:t>In the Northern Territory local government is comprised of:</a:t>
            </a:r>
          </a:p>
          <a:p>
            <a:pPr marL="951387" lvl="1" indent="-342900">
              <a:lnSpc>
                <a:spcPct val="170000"/>
              </a:lnSpc>
              <a:spcBef>
                <a:spcPts val="0"/>
              </a:spcBef>
              <a:spcAft>
                <a:spcPts val="600"/>
              </a:spcAft>
              <a:buFont typeface="Courier New" panose="02070309020205020404" pitchFamily="49" charset="0"/>
              <a:buChar char="o"/>
            </a:pPr>
            <a:r>
              <a:rPr lang="en-AU" sz="2200" dirty="0" smtClean="0"/>
              <a:t>Five municipal councils (such as Darwin and Alice Springs)</a:t>
            </a:r>
          </a:p>
          <a:p>
            <a:pPr marL="951387" lvl="1" indent="-342900">
              <a:lnSpc>
                <a:spcPct val="170000"/>
              </a:lnSpc>
              <a:spcBef>
                <a:spcPts val="0"/>
              </a:spcBef>
              <a:spcAft>
                <a:spcPts val="600"/>
              </a:spcAft>
              <a:buFont typeface="Courier New" panose="02070309020205020404" pitchFamily="49" charset="0"/>
              <a:buChar char="o"/>
            </a:pPr>
            <a:r>
              <a:rPr lang="en-AU" sz="2200" dirty="0" smtClean="0"/>
              <a:t>Nine regional councils (predominantly regional or remote areas such as Central Desert or East Arnhem)</a:t>
            </a:r>
          </a:p>
          <a:p>
            <a:pPr marL="951387" lvl="1" indent="-342900">
              <a:lnSpc>
                <a:spcPct val="170000"/>
              </a:lnSpc>
              <a:spcBef>
                <a:spcPts val="0"/>
              </a:spcBef>
              <a:spcAft>
                <a:spcPts val="600"/>
              </a:spcAft>
              <a:buFont typeface="Courier New" panose="02070309020205020404" pitchFamily="49" charset="0"/>
              <a:buChar char="o"/>
            </a:pPr>
            <a:r>
              <a:rPr lang="en-AU" sz="2200" dirty="0" smtClean="0"/>
              <a:t>Three shire councils (</a:t>
            </a:r>
            <a:r>
              <a:rPr lang="en-AU" sz="2200" dirty="0" err="1" smtClean="0"/>
              <a:t>Belyuen</a:t>
            </a:r>
            <a:r>
              <a:rPr lang="en-AU" sz="2200" dirty="0" smtClean="0"/>
              <a:t>, </a:t>
            </a:r>
            <a:r>
              <a:rPr lang="en-AU" sz="2200" dirty="0" err="1" smtClean="0"/>
              <a:t>Coomalie</a:t>
            </a:r>
            <a:r>
              <a:rPr lang="en-AU" sz="2200" dirty="0" smtClean="0"/>
              <a:t> and </a:t>
            </a:r>
            <a:r>
              <a:rPr lang="en-AU" sz="2200" dirty="0" err="1" smtClean="0"/>
              <a:t>Wagait</a:t>
            </a:r>
            <a:r>
              <a:rPr lang="en-AU" sz="2200" dirty="0" smtClean="0"/>
              <a:t>).</a:t>
            </a:r>
            <a:endParaRPr lang="en-AU" sz="2200" dirty="0"/>
          </a:p>
        </p:txBody>
      </p:sp>
      <p:sp>
        <p:nvSpPr>
          <p:cNvPr id="2" name="Title 1"/>
          <p:cNvSpPr>
            <a:spLocks noGrp="1"/>
          </p:cNvSpPr>
          <p:nvPr>
            <p:ph type="title"/>
          </p:nvPr>
        </p:nvSpPr>
        <p:spPr>
          <a:xfrm>
            <a:off x="319490" y="355998"/>
            <a:ext cx="11104499" cy="718667"/>
          </a:xfrm>
        </p:spPr>
        <p:txBody>
          <a:bodyPr/>
          <a:lstStyle/>
          <a:p>
            <a:r>
              <a:rPr lang="en-AU" dirty="0"/>
              <a:t>Local Government in the NT</a:t>
            </a:r>
          </a:p>
        </p:txBody>
      </p:sp>
    </p:spTree>
    <p:extLst>
      <p:ext uri="{BB962C8B-B14F-4D97-AF65-F5344CB8AC3E}">
        <p14:creationId xmlns:p14="http://schemas.microsoft.com/office/powerpoint/2010/main" val="20698490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Role of Council</a:t>
            </a:r>
          </a:p>
        </p:txBody>
      </p:sp>
      <p:sp>
        <p:nvSpPr>
          <p:cNvPr id="3" name="Content Placeholder 2"/>
          <p:cNvSpPr>
            <a:spLocks noGrp="1"/>
          </p:cNvSpPr>
          <p:nvPr>
            <p:ph idx="1"/>
          </p:nvPr>
        </p:nvSpPr>
        <p:spPr>
          <a:xfrm>
            <a:off x="735004" y="1314327"/>
            <a:ext cx="6490631" cy="4408312"/>
          </a:xfrm>
        </p:spPr>
        <p:txBody>
          <a:bodyPr>
            <a:normAutofit/>
          </a:bodyPr>
          <a:lstStyle/>
          <a:p>
            <a:pPr marL="288000" indent="-288000">
              <a:lnSpc>
                <a:spcPct val="100000"/>
              </a:lnSpc>
              <a:spcBef>
                <a:spcPts val="600"/>
              </a:spcBef>
              <a:spcAft>
                <a:spcPts val="600"/>
              </a:spcAft>
              <a:buFont typeface="Arial" panose="020B0604020202020204" pitchFamily="34" charset="0"/>
              <a:buChar char="•"/>
            </a:pPr>
            <a:r>
              <a:rPr lang="en-US" sz="2600" dirty="0"/>
              <a:t>Council is a </a:t>
            </a:r>
            <a:r>
              <a:rPr lang="en-US" sz="2600" b="1" dirty="0"/>
              <a:t>public body </a:t>
            </a:r>
            <a:r>
              <a:rPr lang="en-US" sz="2600" dirty="0"/>
              <a:t>made up of </a:t>
            </a:r>
            <a:r>
              <a:rPr lang="en-US" sz="2600" b="1" dirty="0"/>
              <a:t>democratically elected representatives </a:t>
            </a:r>
            <a:r>
              <a:rPr lang="en-US" sz="2600" dirty="0"/>
              <a:t>working together to improve the quality of life for people in the Council </a:t>
            </a:r>
            <a:r>
              <a:rPr lang="en-US" sz="2600" dirty="0" smtClean="0"/>
              <a:t>area.</a:t>
            </a:r>
            <a:endParaRPr lang="en-US" sz="2600" dirty="0"/>
          </a:p>
          <a:p>
            <a:pPr marL="288000" indent="-288000">
              <a:lnSpc>
                <a:spcPct val="100000"/>
              </a:lnSpc>
              <a:spcBef>
                <a:spcPts val="600"/>
              </a:spcBef>
              <a:spcAft>
                <a:spcPts val="600"/>
              </a:spcAft>
              <a:buFont typeface="Arial" panose="020B0604020202020204" pitchFamily="34" charset="0"/>
              <a:buChar char="•"/>
            </a:pPr>
            <a:r>
              <a:rPr lang="en-US" sz="2600" dirty="0"/>
              <a:t>It represents community </a:t>
            </a:r>
            <a:r>
              <a:rPr lang="en-US" sz="2600" dirty="0" smtClean="0"/>
              <a:t>interests.</a:t>
            </a:r>
            <a:endParaRPr lang="en-US" sz="2600" dirty="0"/>
          </a:p>
          <a:p>
            <a:pPr marL="288000" indent="-288000">
              <a:lnSpc>
                <a:spcPct val="100000"/>
              </a:lnSpc>
              <a:spcBef>
                <a:spcPts val="600"/>
              </a:spcBef>
              <a:spcAft>
                <a:spcPts val="600"/>
              </a:spcAft>
              <a:buFont typeface="Arial" panose="020B0604020202020204" pitchFamily="34" charset="0"/>
              <a:buChar char="•"/>
            </a:pPr>
            <a:r>
              <a:rPr lang="en-US" sz="2600" dirty="0"/>
              <a:t>It works as a team to make informed and responsible </a:t>
            </a:r>
            <a:r>
              <a:rPr lang="en-US" sz="2600" dirty="0" smtClean="0"/>
              <a:t>decisions.</a:t>
            </a:r>
            <a:endParaRPr lang="en-US" sz="2600" dirty="0"/>
          </a:p>
          <a:p>
            <a:pPr marL="288000" indent="-288000">
              <a:lnSpc>
                <a:spcPct val="100000"/>
              </a:lnSpc>
              <a:spcBef>
                <a:spcPts val="600"/>
              </a:spcBef>
              <a:spcAft>
                <a:spcPts val="600"/>
              </a:spcAft>
              <a:buFont typeface="Arial" panose="020B0604020202020204" pitchFamily="34" charset="0"/>
              <a:buChar char="•"/>
            </a:pPr>
            <a:r>
              <a:rPr lang="en-US" sz="2600" dirty="0"/>
              <a:t>It allocates resources fairly to provide public facilities and </a:t>
            </a:r>
            <a:r>
              <a:rPr lang="en-US" sz="2600" dirty="0" smtClean="0"/>
              <a:t>services.</a:t>
            </a:r>
            <a:endParaRPr lang="en-US" sz="26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3039" y="1016618"/>
            <a:ext cx="5003730" cy="5003730"/>
          </a:xfrm>
          <a:prstGeom prst="rect">
            <a:avLst/>
          </a:prstGeom>
        </p:spPr>
      </p:pic>
    </p:spTree>
    <p:extLst>
      <p:ext uri="{BB962C8B-B14F-4D97-AF65-F5344CB8AC3E}">
        <p14:creationId xmlns:p14="http://schemas.microsoft.com/office/powerpoint/2010/main" val="3827298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con&#10;&#10;Description automatically generated">
            <a:extLst>
              <a:ext uri="{FF2B5EF4-FFF2-40B4-BE49-F238E27FC236}">
                <a16:creationId xmlns:a16="http://schemas.microsoft.com/office/drawing/2014/main" id="{38DE956E-6D6B-43E9-B692-48B123547D0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22916" y="2523744"/>
            <a:ext cx="2824788" cy="2899304"/>
          </a:xfrm>
          <a:prstGeom prst="rect">
            <a:avLst/>
          </a:prstGeom>
        </p:spPr>
      </p:pic>
      <p:sp>
        <p:nvSpPr>
          <p:cNvPr id="4" name="Content Placeholder 3">
            <a:extLst>
              <a:ext uri="{FF2B5EF4-FFF2-40B4-BE49-F238E27FC236}">
                <a16:creationId xmlns:a16="http://schemas.microsoft.com/office/drawing/2014/main" id="{B12429FE-7136-41C2-905F-F187D0CDA2C1}"/>
              </a:ext>
            </a:extLst>
          </p:cNvPr>
          <p:cNvSpPr>
            <a:spLocks noGrp="1"/>
          </p:cNvSpPr>
          <p:nvPr>
            <p:ph idx="10"/>
          </p:nvPr>
        </p:nvSpPr>
        <p:spPr>
          <a:xfrm>
            <a:off x="984325" y="1793332"/>
            <a:ext cx="7538591" cy="4151375"/>
          </a:xfrm>
        </p:spPr>
        <p:txBody>
          <a:bodyPr>
            <a:noAutofit/>
          </a:bodyPr>
          <a:lstStyle/>
          <a:p>
            <a:r>
              <a:rPr lang="en-GB" sz="2800" b="1" dirty="0" smtClean="0"/>
              <a:t>Local authorities</a:t>
            </a:r>
            <a:r>
              <a:rPr lang="en-GB" sz="2800" b="1" dirty="0"/>
              <a:t>:</a:t>
            </a:r>
            <a:r>
              <a:rPr lang="en-GB" sz="2800" b="1" dirty="0">
                <a:effectLst/>
              </a:rPr>
              <a:t> </a:t>
            </a:r>
          </a:p>
          <a:p>
            <a:pPr marL="342900" lvl="0" indent="-342900">
              <a:spcAft>
                <a:spcPts val="600"/>
              </a:spcAft>
              <a:buFont typeface="Symbol" panose="05050102010706020507" pitchFamily="18" charset="2"/>
              <a:buChar char=""/>
            </a:pPr>
            <a:r>
              <a:rPr lang="en-AU" sz="2400" dirty="0" smtClean="0">
                <a:ea typeface="Calibri" panose="020F0502020204030204" pitchFamily="34" charset="0"/>
                <a:cs typeface="Times New Roman" panose="02020603050405020304" pitchFamily="18" charset="0"/>
              </a:rPr>
              <a:t>Involve </a:t>
            </a:r>
            <a:r>
              <a:rPr lang="en-AU" sz="2400" dirty="0">
                <a:ea typeface="Calibri" panose="020F0502020204030204" pitchFamily="34" charset="0"/>
                <a:cs typeface="Times New Roman" panose="02020603050405020304" pitchFamily="18" charset="0"/>
              </a:rPr>
              <a:t>local communities in local government business </a:t>
            </a:r>
          </a:p>
          <a:p>
            <a:pPr marL="342900" lvl="0" indent="-342900">
              <a:spcAft>
                <a:spcPts val="600"/>
              </a:spcAft>
              <a:buFont typeface="Symbol" panose="05050102010706020507" pitchFamily="18" charset="2"/>
              <a:buChar char=""/>
            </a:pPr>
            <a:r>
              <a:rPr lang="en-AU" sz="2400" dirty="0" smtClean="0">
                <a:ea typeface="Calibri" panose="020F0502020204030204" pitchFamily="34" charset="0"/>
                <a:cs typeface="Times New Roman" panose="02020603050405020304" pitchFamily="18" charset="0"/>
              </a:rPr>
              <a:t>Help </a:t>
            </a:r>
            <a:r>
              <a:rPr lang="en-AU" sz="2400" dirty="0">
                <a:ea typeface="Calibri" panose="020F0502020204030204" pitchFamily="34" charset="0"/>
                <a:cs typeface="Times New Roman" panose="02020603050405020304" pitchFamily="18" charset="0"/>
              </a:rPr>
              <a:t>communities give their opinions on local government business and takes their views to council </a:t>
            </a:r>
          </a:p>
          <a:p>
            <a:pPr marL="342900" lvl="0" indent="-342900">
              <a:spcAft>
                <a:spcPts val="600"/>
              </a:spcAft>
              <a:buFont typeface="Symbol" panose="05050102010706020507" pitchFamily="18" charset="2"/>
              <a:buChar char=""/>
            </a:pPr>
            <a:r>
              <a:rPr lang="en-AU" sz="2400" dirty="0" smtClean="0">
                <a:ea typeface="Calibri" panose="020F0502020204030204" pitchFamily="34" charset="0"/>
                <a:cs typeface="Times New Roman" panose="02020603050405020304" pitchFamily="18" charset="0"/>
              </a:rPr>
              <a:t>Involve </a:t>
            </a:r>
            <a:r>
              <a:rPr lang="en-AU" sz="2400" dirty="0">
                <a:ea typeface="Calibri" panose="020F0502020204030204" pitchFamily="34" charset="0"/>
                <a:cs typeface="Times New Roman" panose="02020603050405020304" pitchFamily="18" charset="0"/>
              </a:rPr>
              <a:t>local communities in developing policies for their area and </a:t>
            </a:r>
            <a:r>
              <a:rPr lang="en-AU" sz="2400" dirty="0" smtClean="0">
                <a:ea typeface="Calibri" panose="020F0502020204030204" pitchFamily="34" charset="0"/>
                <a:cs typeface="Times New Roman" panose="02020603050405020304" pitchFamily="18" charset="0"/>
              </a:rPr>
              <a:t>contribute </a:t>
            </a:r>
            <a:r>
              <a:rPr lang="en-AU" sz="2400" dirty="0">
                <a:ea typeface="Calibri" panose="020F0502020204030204" pitchFamily="34" charset="0"/>
                <a:cs typeface="Times New Roman" panose="02020603050405020304" pitchFamily="18" charset="0"/>
              </a:rPr>
              <a:t>to the regional plan</a:t>
            </a:r>
          </a:p>
          <a:p>
            <a:pPr marL="342900" lvl="0" indent="-342900">
              <a:spcAft>
                <a:spcPts val="600"/>
              </a:spcAft>
              <a:buFont typeface="Symbol" panose="05050102010706020507" pitchFamily="18" charset="2"/>
              <a:buChar char=""/>
            </a:pPr>
            <a:r>
              <a:rPr lang="en-AU" sz="2400" dirty="0" smtClean="0">
                <a:ea typeface="Calibri" panose="020F0502020204030204" pitchFamily="34" charset="0"/>
                <a:cs typeface="Times New Roman" panose="02020603050405020304" pitchFamily="18" charset="0"/>
              </a:rPr>
              <a:t>Advocate </a:t>
            </a:r>
            <a:r>
              <a:rPr lang="en-AU" sz="2400" dirty="0">
                <a:ea typeface="Calibri" panose="020F0502020204030204" pitchFamily="34" charset="0"/>
                <a:cs typeface="Times New Roman" panose="02020603050405020304" pitchFamily="18" charset="0"/>
              </a:rPr>
              <a:t>for communities</a:t>
            </a:r>
          </a:p>
          <a:p>
            <a:pPr marL="342900" lvl="0" indent="-342900">
              <a:spcAft>
                <a:spcPts val="600"/>
              </a:spcAft>
              <a:buFont typeface="Symbol" panose="05050102010706020507" pitchFamily="18" charset="2"/>
              <a:buChar char=""/>
            </a:pPr>
            <a:r>
              <a:rPr lang="en-AU" sz="2400" dirty="0">
                <a:ea typeface="Calibri" panose="020F0502020204030204" pitchFamily="34" charset="0"/>
                <a:cs typeface="Times New Roman" panose="02020603050405020304" pitchFamily="18" charset="0"/>
              </a:rPr>
              <a:t>Make recommendations to the council about budget allocations for the area.</a:t>
            </a:r>
          </a:p>
          <a:p>
            <a:pPr marL="342900" indent="-342900">
              <a:buFont typeface="Arial" panose="020B0604020202020204" pitchFamily="34" charset="0"/>
              <a:buChar char="•"/>
            </a:pPr>
            <a:endParaRPr lang="en-GB" sz="2400" dirty="0"/>
          </a:p>
          <a:p>
            <a:pPr marL="685800" indent="-685800">
              <a:lnSpc>
                <a:spcPct val="120000"/>
              </a:lnSpc>
              <a:buFont typeface="Arial" panose="020B0604020202020204" pitchFamily="34" charset="0"/>
              <a:buChar char="•"/>
            </a:pPr>
            <a:endParaRPr lang="en-GB" sz="2400" dirty="0">
              <a:solidFill>
                <a:srgbClr val="454347"/>
              </a:solidFill>
              <a:effectLst/>
            </a:endParaRPr>
          </a:p>
          <a:p>
            <a:endParaRPr lang="en-AU" sz="700" dirty="0"/>
          </a:p>
        </p:txBody>
      </p:sp>
      <p:sp>
        <p:nvSpPr>
          <p:cNvPr id="2" name="Title 1">
            <a:extLst>
              <a:ext uri="{FF2B5EF4-FFF2-40B4-BE49-F238E27FC236}">
                <a16:creationId xmlns:a16="http://schemas.microsoft.com/office/drawing/2014/main" id="{BFD2E1C2-515B-4063-91EA-B4312BE7CD31}"/>
              </a:ext>
            </a:extLst>
          </p:cNvPr>
          <p:cNvSpPr>
            <a:spLocks noGrp="1"/>
          </p:cNvSpPr>
          <p:nvPr>
            <p:ph type="title"/>
          </p:nvPr>
        </p:nvSpPr>
        <p:spPr>
          <a:xfrm>
            <a:off x="881575" y="355998"/>
            <a:ext cx="10542414" cy="718667"/>
          </a:xfrm>
        </p:spPr>
        <p:txBody>
          <a:bodyPr/>
          <a:lstStyle/>
          <a:p>
            <a:r>
              <a:rPr lang="en-GB" dirty="0"/>
              <a:t>Local Authorities</a:t>
            </a:r>
          </a:p>
        </p:txBody>
      </p:sp>
      <p:sp>
        <p:nvSpPr>
          <p:cNvPr id="5" name="TextBox 4">
            <a:extLst>
              <a:ext uri="{FF2B5EF4-FFF2-40B4-BE49-F238E27FC236}">
                <a16:creationId xmlns:a16="http://schemas.microsoft.com/office/drawing/2014/main" id="{8BA537F0-D546-48F8-B368-8CBD0C4CB65B}"/>
              </a:ext>
            </a:extLst>
          </p:cNvPr>
          <p:cNvSpPr txBox="1"/>
          <p:nvPr/>
        </p:nvSpPr>
        <p:spPr>
          <a:xfrm>
            <a:off x="937846" y="1074665"/>
            <a:ext cx="10569209" cy="492443"/>
          </a:xfrm>
          <a:prstGeom prst="rect">
            <a:avLst/>
          </a:prstGeom>
          <a:noFill/>
        </p:spPr>
        <p:txBody>
          <a:bodyPr wrap="square" rtlCol="0">
            <a:spAutoFit/>
          </a:bodyPr>
          <a:lstStyle/>
          <a:p>
            <a:r>
              <a:rPr lang="en-GB" sz="2600" b="1" dirty="0"/>
              <a:t>Local </a:t>
            </a:r>
            <a:r>
              <a:rPr lang="en-GB" sz="2600" b="1" dirty="0" smtClean="0"/>
              <a:t>authorities </a:t>
            </a:r>
            <a:r>
              <a:rPr lang="en-GB" sz="2600" b="1" dirty="0"/>
              <a:t>provide a voice for communities in </a:t>
            </a:r>
            <a:r>
              <a:rPr lang="en-GB" sz="2600" b="1" dirty="0" smtClean="0"/>
              <a:t>regional councils.  </a:t>
            </a:r>
            <a:endParaRPr lang="en-AU" sz="2600" dirty="0"/>
          </a:p>
        </p:txBody>
      </p:sp>
    </p:spTree>
    <p:extLst>
      <p:ext uri="{BB962C8B-B14F-4D97-AF65-F5344CB8AC3E}">
        <p14:creationId xmlns:p14="http://schemas.microsoft.com/office/powerpoint/2010/main" val="1381214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Councils to work with Local Authorities</a:t>
            </a:r>
            <a:endParaRPr lang="en-AU" dirty="0"/>
          </a:p>
        </p:txBody>
      </p:sp>
      <p:sp>
        <p:nvSpPr>
          <p:cNvPr id="3" name="Content Placeholder 2"/>
          <p:cNvSpPr>
            <a:spLocks noGrp="1"/>
          </p:cNvSpPr>
          <p:nvPr>
            <p:ph idx="1"/>
          </p:nvPr>
        </p:nvSpPr>
        <p:spPr/>
        <p:txBody>
          <a:bodyPr/>
          <a:lstStyle/>
          <a:p>
            <a:endParaRPr lang="en-AU" dirty="0" smtClean="0"/>
          </a:p>
          <a:p>
            <a:r>
              <a:rPr lang="en-AU" dirty="0" smtClean="0"/>
              <a:t>Council must seek advice and recommendations from Local Authorities on:</a:t>
            </a:r>
          </a:p>
          <a:p>
            <a:endParaRPr lang="en-AU" dirty="0" smtClean="0"/>
          </a:p>
        </p:txBody>
      </p:sp>
      <p:sp>
        <p:nvSpPr>
          <p:cNvPr id="5" name="Rectangle 4"/>
          <p:cNvSpPr/>
          <p:nvPr/>
        </p:nvSpPr>
        <p:spPr>
          <a:xfrm>
            <a:off x="1100328" y="2359812"/>
            <a:ext cx="4149766" cy="2308324"/>
          </a:xfrm>
          <a:prstGeom prst="rect">
            <a:avLst/>
          </a:prstGeom>
        </p:spPr>
        <p:txBody>
          <a:bodyPr wrap="square">
            <a:spAutoFit/>
          </a:bodyPr>
          <a:lstStyle/>
          <a:p>
            <a:pPr marL="342900" indent="-342900">
              <a:buFont typeface="Arial" panose="020B0604020202020204" pitchFamily="34" charset="0"/>
              <a:buChar char="•"/>
            </a:pPr>
            <a:r>
              <a:rPr lang="en-AU" sz="2400" dirty="0"/>
              <a:t>Budget</a:t>
            </a:r>
          </a:p>
          <a:p>
            <a:pPr marL="342900" indent="-342900">
              <a:buFont typeface="Arial" panose="020B0604020202020204" pitchFamily="34" charset="0"/>
              <a:buChar char="•"/>
            </a:pPr>
            <a:r>
              <a:rPr lang="en-AU" sz="2400" dirty="0"/>
              <a:t>Priorities for expenditure</a:t>
            </a:r>
          </a:p>
          <a:p>
            <a:pPr marL="342900" indent="-342900">
              <a:buFont typeface="Arial" panose="020B0604020202020204" pitchFamily="34" charset="0"/>
              <a:buChar char="•"/>
            </a:pPr>
            <a:r>
              <a:rPr lang="en-AU" sz="2400" dirty="0"/>
              <a:t>Service delivery </a:t>
            </a:r>
          </a:p>
          <a:p>
            <a:pPr marL="342900" indent="-342900">
              <a:buFont typeface="Arial" panose="020B0604020202020204" pitchFamily="34" charset="0"/>
              <a:buChar char="•"/>
            </a:pPr>
            <a:r>
              <a:rPr lang="en-AU" sz="2400" dirty="0"/>
              <a:t>Regional plans </a:t>
            </a:r>
          </a:p>
          <a:p>
            <a:pPr marL="342900" indent="-342900">
              <a:buFont typeface="Arial" panose="020B0604020202020204" pitchFamily="34" charset="0"/>
              <a:buChar char="•"/>
            </a:pPr>
            <a:r>
              <a:rPr lang="en-AU" sz="2400" dirty="0"/>
              <a:t>Strategic </a:t>
            </a:r>
            <a:r>
              <a:rPr lang="en-AU" sz="2400" dirty="0" smtClean="0"/>
              <a:t>directions</a:t>
            </a:r>
            <a:endParaRPr lang="en-AU" sz="2400" dirty="0"/>
          </a:p>
          <a:p>
            <a:pPr marL="342900" indent="-342900">
              <a:buFont typeface="Arial" panose="020B0604020202020204" pitchFamily="34" charset="0"/>
              <a:buChar char="•"/>
            </a:pPr>
            <a:r>
              <a:rPr lang="en-AU" sz="2400" dirty="0"/>
              <a:t>Funding</a:t>
            </a:r>
          </a:p>
        </p:txBody>
      </p:sp>
      <p:pic>
        <p:nvPicPr>
          <p:cNvPr id="8" name="Picture 7" descr="Budget - Clipboard 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8384" y="2276856"/>
            <a:ext cx="5652516" cy="3227832"/>
          </a:xfrm>
          <a:prstGeom prst="rect">
            <a:avLst/>
          </a:prstGeom>
        </p:spPr>
      </p:pic>
    </p:spTree>
    <p:extLst>
      <p:ext uri="{BB962C8B-B14F-4D97-AF65-F5344CB8AC3E}">
        <p14:creationId xmlns:p14="http://schemas.microsoft.com/office/powerpoint/2010/main" val="1051579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Who is the Local Authority?</a:t>
            </a:r>
            <a:endParaRPr lang="en-AU" dirty="0"/>
          </a:p>
        </p:txBody>
      </p:sp>
      <p:sp>
        <p:nvSpPr>
          <p:cNvPr id="3" name="Content Placeholder 2"/>
          <p:cNvSpPr>
            <a:spLocks noGrp="1"/>
          </p:cNvSpPr>
          <p:nvPr>
            <p:ph idx="1"/>
          </p:nvPr>
        </p:nvSpPr>
        <p:spPr>
          <a:xfrm>
            <a:off x="867600" y="1222625"/>
            <a:ext cx="10508768" cy="4542584"/>
          </a:xfrm>
        </p:spPr>
        <p:txBody>
          <a:bodyPr/>
          <a:lstStyle/>
          <a:p>
            <a:r>
              <a:rPr lang="en-GB" sz="2600" dirty="0"/>
              <a:t>A</a:t>
            </a:r>
            <a:r>
              <a:rPr lang="en-GB" b="1" dirty="0"/>
              <a:t> </a:t>
            </a:r>
            <a:r>
              <a:rPr lang="en-GB" sz="2600" dirty="0"/>
              <a:t>local authority is made up of:</a:t>
            </a:r>
          </a:p>
          <a:p>
            <a:pPr marL="288000" indent="-288000">
              <a:lnSpc>
                <a:spcPct val="100000"/>
              </a:lnSpc>
              <a:spcBef>
                <a:spcPts val="600"/>
              </a:spcBef>
              <a:spcAft>
                <a:spcPts val="600"/>
              </a:spcAft>
              <a:buFont typeface="Arial" panose="020B0604020202020204" pitchFamily="34" charset="0"/>
              <a:buChar char="•"/>
            </a:pPr>
            <a:r>
              <a:rPr lang="en-GB" sz="2600" dirty="0" smtClean="0"/>
              <a:t>members </a:t>
            </a:r>
            <a:r>
              <a:rPr lang="en-GB" sz="2600" dirty="0"/>
              <a:t>of the community or communities within the local authority’s area that are appointed by the </a:t>
            </a:r>
            <a:r>
              <a:rPr lang="en-GB" sz="2600" dirty="0" smtClean="0"/>
              <a:t>council; and</a:t>
            </a:r>
          </a:p>
          <a:p>
            <a:pPr marL="288000" indent="-288000">
              <a:lnSpc>
                <a:spcPct val="100000"/>
              </a:lnSpc>
              <a:spcBef>
                <a:spcPts val="600"/>
              </a:spcBef>
              <a:spcAft>
                <a:spcPts val="600"/>
              </a:spcAft>
              <a:buFont typeface="Arial" panose="020B0604020202020204" pitchFamily="34" charset="0"/>
              <a:buChar char="•"/>
            </a:pPr>
            <a:r>
              <a:rPr lang="en-GB" sz="2600" dirty="0"/>
              <a:t>at least one council member who is a member of the ward in which the local authority is </a:t>
            </a:r>
            <a:r>
              <a:rPr lang="en-GB" sz="2600" dirty="0" smtClean="0"/>
              <a:t>located.</a:t>
            </a:r>
            <a:endParaRPr lang="en-AU" sz="2400" dirty="0"/>
          </a:p>
        </p:txBody>
      </p:sp>
      <p:pic>
        <p:nvPicPr>
          <p:cNvPr id="6" name="Picture 5" descr="Meeting | In certain places of Guyana, indigenous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99308" y="3772875"/>
            <a:ext cx="5385740" cy="2125897"/>
          </a:xfrm>
          <a:prstGeom prst="rect">
            <a:avLst/>
          </a:prstGeom>
        </p:spPr>
      </p:pic>
    </p:spTree>
    <p:extLst>
      <p:ext uri="{BB962C8B-B14F-4D97-AF65-F5344CB8AC3E}">
        <p14:creationId xmlns:p14="http://schemas.microsoft.com/office/powerpoint/2010/main" val="3368027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7600" y="355998"/>
            <a:ext cx="5188966" cy="718667"/>
          </a:xfrm>
        </p:spPr>
        <p:txBody>
          <a:bodyPr/>
          <a:lstStyle/>
          <a:p>
            <a:r>
              <a:rPr lang="en-AU" dirty="0" smtClean="0"/>
              <a:t>Where are the Local Authorities?</a:t>
            </a:r>
            <a:endParaRPr lang="en-AU" dirty="0"/>
          </a:p>
        </p:txBody>
      </p:sp>
      <p:sp>
        <p:nvSpPr>
          <p:cNvPr id="3" name="Content Placeholder 2"/>
          <p:cNvSpPr>
            <a:spLocks noGrp="1"/>
          </p:cNvSpPr>
          <p:nvPr>
            <p:ph idx="1"/>
          </p:nvPr>
        </p:nvSpPr>
        <p:spPr>
          <a:xfrm>
            <a:off x="867600" y="1447891"/>
            <a:ext cx="5883292" cy="4592698"/>
          </a:xfrm>
        </p:spPr>
        <p:txBody>
          <a:bodyPr>
            <a:noAutofit/>
          </a:bodyPr>
          <a:lstStyle/>
          <a:p>
            <a:endParaRPr lang="en-AU" sz="1800" dirty="0" smtClean="0"/>
          </a:p>
          <a:p>
            <a:r>
              <a:rPr lang="en-AU" sz="2400" dirty="0" smtClean="0"/>
              <a:t>There are currently  67 Local Authorities </a:t>
            </a:r>
          </a:p>
          <a:p>
            <a:endParaRPr lang="en-AU" sz="2400" dirty="0" smtClean="0"/>
          </a:p>
          <a:p>
            <a:r>
              <a:rPr lang="en-AU" sz="2400" dirty="0" smtClean="0"/>
              <a:t>Local Authorities are connected with the following regional councils:</a:t>
            </a:r>
          </a:p>
          <a:p>
            <a:pPr marL="342900" indent="-342900">
              <a:buFont typeface="Arial" panose="020B0604020202020204" pitchFamily="34" charset="0"/>
              <a:buChar char="•"/>
            </a:pPr>
            <a:r>
              <a:rPr lang="en-AU" sz="2400" dirty="0" smtClean="0"/>
              <a:t>Tiwi </a:t>
            </a:r>
          </a:p>
          <a:p>
            <a:pPr marL="342900" indent="-342900">
              <a:buFont typeface="Arial" panose="020B0604020202020204" pitchFamily="34" charset="0"/>
              <a:buChar char="•"/>
            </a:pPr>
            <a:r>
              <a:rPr lang="en-AU" sz="2400" dirty="0" smtClean="0"/>
              <a:t>Barkly</a:t>
            </a:r>
          </a:p>
          <a:p>
            <a:pPr marL="342900" indent="-342900">
              <a:buFont typeface="Arial" panose="020B0604020202020204" pitchFamily="34" charset="0"/>
              <a:buChar char="•"/>
            </a:pPr>
            <a:r>
              <a:rPr lang="en-AU" sz="2400" dirty="0" smtClean="0"/>
              <a:t>East Arnhem</a:t>
            </a:r>
          </a:p>
          <a:p>
            <a:pPr marL="342900" indent="-342900">
              <a:buFont typeface="Arial" panose="020B0604020202020204" pitchFamily="34" charset="0"/>
              <a:buChar char="•"/>
            </a:pPr>
            <a:r>
              <a:rPr lang="en-AU" sz="2400" dirty="0" smtClean="0"/>
              <a:t>West Arnhem</a:t>
            </a:r>
          </a:p>
          <a:p>
            <a:pPr marL="342900" indent="-342900">
              <a:buFont typeface="Arial" panose="020B0604020202020204" pitchFamily="34" charset="0"/>
              <a:buChar char="•"/>
            </a:pPr>
            <a:r>
              <a:rPr lang="en-AU" sz="2400" dirty="0" smtClean="0"/>
              <a:t>Victoria – Daly</a:t>
            </a:r>
          </a:p>
          <a:p>
            <a:pPr marL="342900" indent="-342900">
              <a:buFont typeface="Arial" panose="020B0604020202020204" pitchFamily="34" charset="0"/>
              <a:buChar char="•"/>
            </a:pPr>
            <a:r>
              <a:rPr lang="en-AU" sz="2400" dirty="0" smtClean="0"/>
              <a:t>Roper Gulf</a:t>
            </a:r>
          </a:p>
          <a:p>
            <a:pPr marL="342900" indent="-342900">
              <a:buFont typeface="Arial" panose="020B0604020202020204" pitchFamily="34" charset="0"/>
              <a:buChar char="•"/>
            </a:pPr>
            <a:r>
              <a:rPr lang="en-AU" sz="2400" dirty="0" smtClean="0"/>
              <a:t>MacDonnell</a:t>
            </a:r>
          </a:p>
          <a:p>
            <a:pPr marL="342900" indent="-342900">
              <a:buFont typeface="Arial" panose="020B0604020202020204" pitchFamily="34" charset="0"/>
              <a:buChar char="•"/>
            </a:pPr>
            <a:r>
              <a:rPr lang="en-AU" sz="2400" dirty="0" smtClean="0"/>
              <a:t>Central Desert</a:t>
            </a:r>
            <a:endParaRPr lang="en-AU" sz="2400" dirty="0"/>
          </a:p>
        </p:txBody>
      </p:sp>
      <p:pic>
        <p:nvPicPr>
          <p:cNvPr id="7" name="Picture 6"/>
          <p:cNvPicPr>
            <a:picLocks noChangeAspect="1"/>
          </p:cNvPicPr>
          <p:nvPr/>
        </p:nvPicPr>
        <p:blipFill>
          <a:blip r:embed="rId2"/>
          <a:stretch>
            <a:fillRect/>
          </a:stretch>
        </p:blipFill>
        <p:spPr>
          <a:xfrm>
            <a:off x="6750892" y="263843"/>
            <a:ext cx="4029075" cy="5643182"/>
          </a:xfrm>
          <a:prstGeom prst="rect">
            <a:avLst/>
          </a:prstGeom>
        </p:spPr>
      </p:pic>
    </p:spTree>
    <p:extLst>
      <p:ext uri="{BB962C8B-B14F-4D97-AF65-F5344CB8AC3E}">
        <p14:creationId xmlns:p14="http://schemas.microsoft.com/office/powerpoint/2010/main" val="40421669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888" y="509941"/>
            <a:ext cx="3255264" cy="5212698"/>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MacDonnell</a:t>
            </a:r>
            <a:endParaRPr lang="en-AU" dirty="0"/>
          </a:p>
        </p:txBody>
      </p:sp>
      <p:pic>
        <p:nvPicPr>
          <p:cNvPr id="5132" name="Picture 12" descr="https://ntec.nt.gov.au/__data/assets/image/0018/760230/MacDonnell-MAP.jpg"/>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b="24387"/>
          <a:stretch/>
        </p:blipFill>
        <p:spPr bwMode="auto">
          <a:xfrm>
            <a:off x="3502152" y="-320611"/>
            <a:ext cx="7219472" cy="54869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675888" y="5353307"/>
            <a:ext cx="6089904" cy="369332"/>
          </a:xfrm>
          <a:prstGeom prst="rect">
            <a:avLst/>
          </a:prstGeom>
          <a:noFill/>
        </p:spPr>
        <p:txBody>
          <a:bodyPr wrap="square" rtlCol="0">
            <a:spAutoFit/>
          </a:bodyPr>
          <a:lstStyle/>
          <a:p>
            <a:r>
              <a:rPr lang="en-AU" dirty="0" smtClean="0"/>
              <a:t>Note: Yulara is excluded as it is unincorporated.</a:t>
            </a:r>
            <a:endParaRPr lang="en-AU" dirty="0"/>
          </a:p>
        </p:txBody>
      </p:sp>
    </p:spTree>
    <p:extLst>
      <p:ext uri="{BB962C8B-B14F-4D97-AF65-F5344CB8AC3E}">
        <p14:creationId xmlns:p14="http://schemas.microsoft.com/office/powerpoint/2010/main" val="2116797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580" y="387529"/>
            <a:ext cx="2569282" cy="5356430"/>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Central Desert</a:t>
            </a:r>
            <a:endParaRPr lang="en-AU" dirty="0"/>
          </a:p>
        </p:txBody>
      </p:sp>
      <p:pic>
        <p:nvPicPr>
          <p:cNvPr id="11266" name="Picture 2" descr="https://ntec.nt.gov.au/__data/assets/image/0003/760224/Central-Desert-MAP.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365609" y="1335471"/>
            <a:ext cx="6561170" cy="4408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30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5" name="Picture 11" descr="https://ntec.nt.gov.au/__data/assets/image/0019/760222/Barkly-MAP.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3483732" y="-83924"/>
            <a:ext cx="6794124" cy="6100676"/>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2"/>
          <p:cNvSpPr>
            <a:spLocks noGrp="1"/>
          </p:cNvSpPr>
          <p:nvPr>
            <p:ph type="title"/>
          </p:nvPr>
        </p:nvSpPr>
        <p:spPr>
          <a:xfrm>
            <a:off x="864000" y="356659"/>
            <a:ext cx="1842623" cy="5375804"/>
          </a:xfrm>
        </p:spPr>
        <p:txBody>
          <a:bodyPr/>
          <a:lstStyle/>
          <a:p>
            <a:r>
              <a:rPr lang="en-AU" dirty="0" smtClean="0"/>
              <a:t>Barkly</a:t>
            </a:r>
            <a:endParaRPr lang="en-AU" dirty="0"/>
          </a:p>
        </p:txBody>
      </p:sp>
    </p:spTree>
    <p:extLst>
      <p:ext uri="{BB962C8B-B14F-4D97-AF65-F5344CB8AC3E}">
        <p14:creationId xmlns:p14="http://schemas.microsoft.com/office/powerpoint/2010/main" val="3678594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76" y="355998"/>
            <a:ext cx="2532888" cy="5514450"/>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Victoria Daly</a:t>
            </a:r>
            <a:r>
              <a:rPr lang="en-AU" dirty="0" smtClean="0"/>
              <a:t/>
            </a:r>
            <a:br>
              <a:rPr lang="en-AU" dirty="0" smtClean="0"/>
            </a:br>
            <a:endParaRPr lang="en-AU" dirty="0"/>
          </a:p>
        </p:txBody>
      </p:sp>
      <p:pic>
        <p:nvPicPr>
          <p:cNvPr id="3084" name="Picture 12" descr="https://ntec.nt.gov.au/__data/assets/image/0004/760234/Victoria-Daly-MAP.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489704" y="128016"/>
            <a:ext cx="5003871" cy="5894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040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608" y="355998"/>
            <a:ext cx="2276856" cy="5285850"/>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Roper Gulf</a:t>
            </a:r>
            <a:endParaRPr lang="en-AU" dirty="0"/>
          </a:p>
        </p:txBody>
      </p:sp>
      <p:pic>
        <p:nvPicPr>
          <p:cNvPr id="4109" name="Picture 13" descr="https://ntec.nt.gov.au/__data/assets/image/0020/760232/Roper-Gulf-MAP.jpg"/>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b="38198"/>
          <a:stretch/>
        </p:blipFill>
        <p:spPr bwMode="auto">
          <a:xfrm>
            <a:off x="4413485" y="355998"/>
            <a:ext cx="5178571" cy="5159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7723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631" y="356658"/>
            <a:ext cx="2279589" cy="5257757"/>
          </a:xfrm>
        </p:spPr>
        <p:txBody>
          <a:bodyPr/>
          <a:lstStyle/>
          <a:p>
            <a:r>
              <a:rPr lang="en-AU" dirty="0" smtClean="0"/>
              <a:t>East</a:t>
            </a:r>
            <a:br>
              <a:rPr lang="en-AU" dirty="0" smtClean="0"/>
            </a:br>
            <a:r>
              <a:rPr lang="en-AU" dirty="0" smtClean="0"/>
              <a:t>Arnhem</a:t>
            </a:r>
            <a:endParaRPr lang="en-AU" dirty="0"/>
          </a:p>
        </p:txBody>
      </p:sp>
      <p:pic>
        <p:nvPicPr>
          <p:cNvPr id="7179" name="Picture 11" descr="https://ntec.nt.gov.au/__data/assets/image/0006/760227/East-Arnhem-MAP.jpg"/>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b="30531"/>
          <a:stretch/>
        </p:blipFill>
        <p:spPr bwMode="auto">
          <a:xfrm>
            <a:off x="4354678" y="82424"/>
            <a:ext cx="5886602" cy="5842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2209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048" y="356659"/>
            <a:ext cx="2340865" cy="5375804"/>
          </a:xfrm>
        </p:spPr>
        <p:txBody>
          <a:bodyPr/>
          <a:lstStyle/>
          <a:p>
            <a:r>
              <a:rPr lang="en-AU" dirty="0" smtClean="0"/>
              <a:t>West Arnhem</a:t>
            </a:r>
            <a:endParaRPr lang="en-AU" dirty="0"/>
          </a:p>
        </p:txBody>
      </p:sp>
      <p:pic>
        <p:nvPicPr>
          <p:cNvPr id="2061" name="Picture 13" descr="https://ntec.nt.gov.au/__data/assets/image/0009/1008693/West-Arnhem-MAP.png"/>
          <p:cNvPicPr>
            <a:picLocks noGrp="1" noChangeAspect="1" noChangeArrowheads="1"/>
          </p:cNvPicPr>
          <p:nvPr>
            <p:ph idx="1"/>
          </p:nvPr>
        </p:nvPicPr>
        <p:blipFill rotWithShape="1">
          <a:blip r:embed="rId2" cstate="print">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l="355" r="1" b="11787"/>
          <a:stretch/>
        </p:blipFill>
        <p:spPr bwMode="auto">
          <a:xfrm>
            <a:off x="4224528" y="356659"/>
            <a:ext cx="6064044" cy="5285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031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7601" y="355998"/>
            <a:ext cx="2211930" cy="5366940"/>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West Daly</a:t>
            </a:r>
            <a:endParaRPr lang="en-AU" dirty="0">
              <a:solidFill>
                <a:srgbClr val="0070C0"/>
              </a:solidFill>
            </a:endParaRPr>
          </a:p>
        </p:txBody>
      </p:sp>
      <p:pic>
        <p:nvPicPr>
          <p:cNvPr id="10242" name="Picture 2" descr="https://ntec.nt.gov.au/__data/assets/image/0007/760237/West-Daly-MAP.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637759" y="54383"/>
            <a:ext cx="6389110" cy="5915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774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192" y="355997"/>
            <a:ext cx="2286946" cy="5366641"/>
          </a:xfrm>
        </p:spPr>
        <p:txBody>
          <a:bodyPr/>
          <a:lstStyle/>
          <a:p>
            <a:r>
              <a:rPr lang="en-AU" dirty="0" smtClean="0"/>
              <a:t/>
            </a:r>
            <a:br>
              <a:rPr lang="en-AU" dirty="0" smtClean="0"/>
            </a:br>
            <a:r>
              <a:rPr lang="en-AU" dirty="0"/>
              <a:t/>
            </a:r>
            <a:br>
              <a:rPr lang="en-AU" dirty="0"/>
            </a:br>
            <a:r>
              <a:rPr lang="en-AU" dirty="0" smtClean="0"/>
              <a:t/>
            </a:r>
            <a:br>
              <a:rPr lang="en-AU" dirty="0" smtClean="0"/>
            </a:br>
            <a:r>
              <a:rPr lang="en-AU" dirty="0"/>
              <a:t/>
            </a:r>
            <a:br>
              <a:rPr lang="en-AU" dirty="0"/>
            </a:br>
            <a:r>
              <a:rPr lang="en-AU" dirty="0" smtClean="0">
                <a:solidFill>
                  <a:srgbClr val="0070C0"/>
                </a:solidFill>
              </a:rPr>
              <a:t>Tiwi Islands</a:t>
            </a:r>
            <a:endParaRPr lang="en-AU" dirty="0">
              <a:solidFill>
                <a:srgbClr val="0070C0"/>
              </a:solidFill>
            </a:endParaRPr>
          </a:p>
        </p:txBody>
      </p:sp>
      <p:pic>
        <p:nvPicPr>
          <p:cNvPr id="8205" name="Picture 13" descr="https://ntec.nt.gov.au/__data/assets/image/0003/760233/Tiwi-Islands-MAP.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081336" y="355997"/>
            <a:ext cx="8406472" cy="5866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3541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icture containing toy, vector graphics&#10;&#10;Description automatically generated">
            <a:extLst>
              <a:ext uri="{FF2B5EF4-FFF2-40B4-BE49-F238E27FC236}">
                <a16:creationId xmlns:a16="http://schemas.microsoft.com/office/drawing/2014/main" id="{34FA6EAE-3F8E-4866-BD27-3503106DE809}"/>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178694" y="2473960"/>
            <a:ext cx="4697075" cy="3416054"/>
          </a:xfrm>
        </p:spPr>
      </p:pic>
      <p:sp>
        <p:nvSpPr>
          <p:cNvPr id="2" name="Content Placeholder 1">
            <a:extLst>
              <a:ext uri="{FF2B5EF4-FFF2-40B4-BE49-F238E27FC236}">
                <a16:creationId xmlns:a16="http://schemas.microsoft.com/office/drawing/2014/main" id="{17915EB8-165A-488B-9DB9-F46B9FD8E04B}"/>
              </a:ext>
            </a:extLst>
          </p:cNvPr>
          <p:cNvSpPr>
            <a:spLocks noGrp="1"/>
          </p:cNvSpPr>
          <p:nvPr>
            <p:ph idx="10"/>
          </p:nvPr>
        </p:nvSpPr>
        <p:spPr>
          <a:xfrm>
            <a:off x="867598" y="1074666"/>
            <a:ext cx="6401881" cy="4974812"/>
          </a:xfrm>
        </p:spPr>
        <p:txBody>
          <a:bodyPr>
            <a:normAutofit/>
          </a:bodyPr>
          <a:lstStyle/>
          <a:p>
            <a:pPr>
              <a:lnSpc>
                <a:spcPct val="120000"/>
              </a:lnSpc>
            </a:pPr>
            <a:r>
              <a:rPr lang="en-GB" sz="2400" dirty="0">
                <a:cs typeface="Times New Roman" panose="02020603050405020304" pitchFamily="18" charset="0"/>
              </a:rPr>
              <a:t>Some councils in the Northern Territory do not receive high income from rates and need to rely on grant funding in order to provide services to their area. </a:t>
            </a:r>
          </a:p>
          <a:p>
            <a:pPr marL="0" indent="0">
              <a:lnSpc>
                <a:spcPct val="120000"/>
              </a:lnSpc>
              <a:buNone/>
            </a:pPr>
            <a:endParaRPr lang="en-GB" sz="2400" dirty="0" smtClean="0">
              <a:cs typeface="Times New Roman" panose="02020603050405020304" pitchFamily="18" charset="0"/>
            </a:endParaRPr>
          </a:p>
          <a:p>
            <a:pPr marL="0" indent="0">
              <a:lnSpc>
                <a:spcPct val="120000"/>
              </a:lnSpc>
              <a:buNone/>
            </a:pPr>
            <a:r>
              <a:rPr lang="en-AU" sz="2400" dirty="0" smtClean="0">
                <a:cs typeface="Times New Roman" panose="02020603050405020304" pitchFamily="18" charset="0"/>
              </a:rPr>
              <a:t>The </a:t>
            </a:r>
            <a:r>
              <a:rPr lang="en-AU" sz="2400" dirty="0">
                <a:cs typeface="Times New Roman" panose="02020603050405020304" pitchFamily="18" charset="0"/>
              </a:rPr>
              <a:t>NT Government makes recommendations for the allocation of funding from the Commonwealth through the NT Grants Commission, which is the major source of funding for local government, and provides some additional funding programs itself. </a:t>
            </a:r>
            <a:endParaRPr lang="en-AU" sz="2400" dirty="0" smtClean="0">
              <a:cs typeface="Times New Roman" panose="02020603050405020304" pitchFamily="18" charset="0"/>
            </a:endParaRPr>
          </a:p>
          <a:p>
            <a:pPr marL="0" indent="0">
              <a:lnSpc>
                <a:spcPct val="120000"/>
              </a:lnSpc>
              <a:buNone/>
            </a:pPr>
            <a:endParaRPr lang="en-AU" sz="2400" dirty="0" smtClean="0">
              <a:cs typeface="Times New Roman" panose="02020603050405020304" pitchFamily="18" charset="0"/>
            </a:endParaRPr>
          </a:p>
        </p:txBody>
      </p:sp>
      <p:sp>
        <p:nvSpPr>
          <p:cNvPr id="4" name="Title 3">
            <a:extLst>
              <a:ext uri="{FF2B5EF4-FFF2-40B4-BE49-F238E27FC236}">
                <a16:creationId xmlns:a16="http://schemas.microsoft.com/office/drawing/2014/main" id="{A304326F-EF47-4BF5-A31E-ADB36407BCDB}"/>
              </a:ext>
            </a:extLst>
          </p:cNvPr>
          <p:cNvSpPr>
            <a:spLocks noGrp="1"/>
          </p:cNvSpPr>
          <p:nvPr>
            <p:ph type="title"/>
          </p:nvPr>
        </p:nvSpPr>
        <p:spPr/>
        <p:txBody>
          <a:bodyPr/>
          <a:lstStyle/>
          <a:p>
            <a:r>
              <a:rPr lang="en-GB" dirty="0"/>
              <a:t>Council F</a:t>
            </a:r>
            <a:r>
              <a:rPr lang="en-GB" dirty="0" smtClean="0"/>
              <a:t>inances</a:t>
            </a:r>
            <a:endParaRPr lang="en-AU" dirty="0"/>
          </a:p>
        </p:txBody>
      </p:sp>
    </p:spTree>
    <p:extLst>
      <p:ext uri="{BB962C8B-B14F-4D97-AF65-F5344CB8AC3E}">
        <p14:creationId xmlns:p14="http://schemas.microsoft.com/office/powerpoint/2010/main" val="26709493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AU" dirty="0" smtClean="0"/>
              <a:t>Local Authority Project Funding</a:t>
            </a:r>
            <a:endParaRPr lang="en-AU" dirty="0"/>
          </a:p>
        </p:txBody>
      </p:sp>
      <p:sp>
        <p:nvSpPr>
          <p:cNvPr id="6" name="Content Placeholder 5"/>
          <p:cNvSpPr>
            <a:spLocks noGrp="1"/>
          </p:cNvSpPr>
          <p:nvPr>
            <p:ph idx="1"/>
          </p:nvPr>
        </p:nvSpPr>
        <p:spPr/>
        <p:txBody>
          <a:bodyPr>
            <a:normAutofit/>
          </a:bodyPr>
          <a:lstStyle/>
          <a:p>
            <a:pPr>
              <a:spcAft>
                <a:spcPts val="600"/>
              </a:spcAft>
            </a:pPr>
            <a:r>
              <a:rPr lang="en-AU" dirty="0" smtClean="0"/>
              <a:t>An amount is allocated </a:t>
            </a:r>
            <a:r>
              <a:rPr lang="en-AU" dirty="0"/>
              <a:t> </a:t>
            </a:r>
            <a:r>
              <a:rPr lang="en-AU" dirty="0" smtClean="0"/>
              <a:t>to each regional council for Local Authority Projects to assist: </a:t>
            </a:r>
          </a:p>
          <a:p>
            <a:pPr marL="342900" indent="-342900">
              <a:spcAft>
                <a:spcPts val="600"/>
              </a:spcAft>
              <a:buFont typeface="Arial" panose="020B0604020202020204" pitchFamily="34" charset="0"/>
              <a:buChar char="•"/>
            </a:pPr>
            <a:r>
              <a:rPr lang="en-AU" dirty="0" smtClean="0"/>
              <a:t>Building </a:t>
            </a:r>
            <a:r>
              <a:rPr lang="en-AU" dirty="0"/>
              <a:t>stronger communities and assist community priority projects as recommended by local authorities. </a:t>
            </a:r>
            <a:r>
              <a:rPr lang="en-AU" dirty="0" smtClean="0"/>
              <a:t> </a:t>
            </a:r>
            <a:endParaRPr lang="en-AU" dirty="0"/>
          </a:p>
          <a:p>
            <a:pPr marL="342900" indent="-342900">
              <a:spcAft>
                <a:spcPts val="600"/>
              </a:spcAft>
              <a:buFont typeface="Arial" panose="020B0604020202020204" pitchFamily="34" charset="0"/>
              <a:buChar char="•"/>
            </a:pPr>
            <a:r>
              <a:rPr lang="en-AU" dirty="0"/>
              <a:t>L</a:t>
            </a:r>
            <a:r>
              <a:rPr lang="en-AU" dirty="0" smtClean="0"/>
              <a:t>ocal </a:t>
            </a:r>
            <a:r>
              <a:rPr lang="en-AU" dirty="0"/>
              <a:t>governing bodies and the constituent communities they represent to become stronger and self-sustaining. </a:t>
            </a:r>
          </a:p>
          <a:p>
            <a:pPr marL="342900" indent="-342900">
              <a:spcAft>
                <a:spcPts val="600"/>
              </a:spcAft>
              <a:buFont typeface="Arial" panose="020B0604020202020204" pitchFamily="34" charset="0"/>
              <a:buChar char="•"/>
            </a:pPr>
            <a:r>
              <a:rPr lang="en-AU" dirty="0" smtClean="0"/>
              <a:t>Providing quality </a:t>
            </a:r>
            <a:r>
              <a:rPr lang="en-AU" dirty="0"/>
              <a:t>community infrastructure that facilitates community activity and integration. </a:t>
            </a:r>
          </a:p>
          <a:p>
            <a:pPr marL="342900" indent="-342900">
              <a:spcAft>
                <a:spcPts val="600"/>
              </a:spcAft>
              <a:buFont typeface="Arial" panose="020B0604020202020204" pitchFamily="34" charset="0"/>
              <a:buChar char="•"/>
            </a:pPr>
            <a:r>
              <a:rPr lang="en-AU" dirty="0" smtClean="0"/>
              <a:t>Developing </a:t>
            </a:r>
            <a:r>
              <a:rPr lang="en-AU" dirty="0"/>
              <a:t>local government capacity to provide legitimate representation, effective governance, improved service delivery and sustainable </a:t>
            </a:r>
            <a:r>
              <a:rPr lang="en-AU" dirty="0" smtClean="0"/>
              <a:t>development. </a:t>
            </a:r>
          </a:p>
          <a:p>
            <a:pPr marL="342900" indent="-342900">
              <a:buFont typeface="Arial" panose="020B0604020202020204" pitchFamily="34" charset="0"/>
              <a:buChar char="•"/>
            </a:pPr>
            <a:endParaRPr lang="en-AU" dirty="0" smtClean="0"/>
          </a:p>
        </p:txBody>
      </p:sp>
    </p:spTree>
    <p:extLst>
      <p:ext uri="{BB962C8B-B14F-4D97-AF65-F5344CB8AC3E}">
        <p14:creationId xmlns:p14="http://schemas.microsoft.com/office/powerpoint/2010/main" val="2646435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56A6341-B2CD-4C8F-9B5A-A199063616E1}"/>
              </a:ext>
            </a:extLst>
          </p:cNvPr>
          <p:cNvSpPr>
            <a:spLocks noGrp="1"/>
          </p:cNvSpPr>
          <p:nvPr>
            <p:ph idx="10"/>
          </p:nvPr>
        </p:nvSpPr>
        <p:spPr>
          <a:xfrm>
            <a:off x="616450" y="1177406"/>
            <a:ext cx="7161088" cy="4740509"/>
          </a:xfrm>
        </p:spPr>
        <p:txBody>
          <a:bodyPr>
            <a:noAutofit/>
          </a:bodyPr>
          <a:lstStyle/>
          <a:p>
            <a:pPr marL="342900" indent="-342900">
              <a:spcAft>
                <a:spcPts val="600"/>
              </a:spcAft>
              <a:buFont typeface="Arial" panose="020B0604020202020204" pitchFamily="34" charset="0"/>
              <a:buChar char="•"/>
            </a:pPr>
            <a:r>
              <a:rPr lang="en-AU" sz="2300" dirty="0" smtClean="0"/>
              <a:t>Local Authorities meet at least 4 times a year.</a:t>
            </a:r>
            <a:endParaRPr lang="en-AU" sz="2300" dirty="0"/>
          </a:p>
          <a:p>
            <a:pPr marL="342900" indent="-342900">
              <a:lnSpc>
                <a:spcPct val="120000"/>
              </a:lnSpc>
              <a:spcAft>
                <a:spcPts val="600"/>
              </a:spcAft>
              <a:buFont typeface="Arial" panose="020B0604020202020204" pitchFamily="34" charset="0"/>
              <a:buChar char="•"/>
            </a:pPr>
            <a:r>
              <a:rPr lang="en-AU" sz="2300" dirty="0"/>
              <a:t>A meeting has a “quorum” when there are enough members at the meeting to make decisions. A quorum for Local Authority meetings is the majority of members.</a:t>
            </a:r>
            <a:endParaRPr lang="en-GB" sz="2300" dirty="0"/>
          </a:p>
          <a:p>
            <a:pPr marL="342900" indent="-342900">
              <a:lnSpc>
                <a:spcPct val="130000"/>
              </a:lnSpc>
              <a:spcAft>
                <a:spcPts val="600"/>
              </a:spcAft>
              <a:buFont typeface="Arial" panose="020B0604020202020204" pitchFamily="34" charset="0"/>
              <a:buChar char="•"/>
            </a:pPr>
            <a:r>
              <a:rPr lang="en-AU" sz="2300" dirty="0"/>
              <a:t>Local Authority decisions are made when a majority of members present at the meeting vote in favour</a:t>
            </a:r>
            <a:r>
              <a:rPr lang="en-AU" sz="2300" dirty="0" smtClean="0"/>
              <a:t>.</a:t>
            </a:r>
            <a:endParaRPr lang="en-AU" sz="2300" dirty="0">
              <a:cs typeface="Times New Roman" panose="02020603050405020304" pitchFamily="18" charset="0"/>
            </a:endParaRPr>
          </a:p>
          <a:p>
            <a:pPr marL="342900" indent="-342900">
              <a:lnSpc>
                <a:spcPct val="130000"/>
              </a:lnSpc>
              <a:spcAft>
                <a:spcPts val="600"/>
              </a:spcAft>
              <a:buFont typeface="Arial" panose="020B0604020202020204" pitchFamily="34" charset="0"/>
              <a:buChar char="•"/>
            </a:pPr>
            <a:r>
              <a:rPr lang="en-AU" sz="2300" dirty="0" smtClean="0">
                <a:cs typeface="Times New Roman" panose="02020603050405020304" pitchFamily="18" charset="0"/>
              </a:rPr>
              <a:t>Local Authority </a:t>
            </a:r>
            <a:r>
              <a:rPr lang="en-AU" sz="2300" dirty="0">
                <a:cs typeface="Times New Roman" panose="02020603050405020304" pitchFamily="18" charset="0"/>
              </a:rPr>
              <a:t>meetings are open to the public so that people in </a:t>
            </a:r>
            <a:r>
              <a:rPr lang="en-AU" sz="2300" dirty="0" smtClean="0">
                <a:cs typeface="Times New Roman" panose="02020603050405020304" pitchFamily="18" charset="0"/>
              </a:rPr>
              <a:t>the community </a:t>
            </a:r>
            <a:r>
              <a:rPr lang="en-AU" sz="2300" dirty="0">
                <a:cs typeface="Times New Roman" panose="02020603050405020304" pitchFamily="18" charset="0"/>
              </a:rPr>
              <a:t>can see</a:t>
            </a:r>
            <a:r>
              <a:rPr lang="en-AU" sz="2300" dirty="0">
                <a:effectLst/>
                <a:ea typeface="Calibri" panose="020F0502020204030204" pitchFamily="34" charset="0"/>
                <a:cs typeface="Times New Roman" panose="02020603050405020304" pitchFamily="18" charset="0"/>
              </a:rPr>
              <a:t> how </a:t>
            </a:r>
            <a:r>
              <a:rPr lang="en-AU" sz="2300" dirty="0" smtClean="0">
                <a:effectLst/>
                <a:ea typeface="Calibri" panose="020F0502020204030204" pitchFamily="34" charset="0"/>
                <a:cs typeface="Times New Roman" panose="02020603050405020304" pitchFamily="18" charset="0"/>
              </a:rPr>
              <a:t>Local Authority does </a:t>
            </a:r>
            <a:r>
              <a:rPr lang="en-AU" sz="2300" dirty="0">
                <a:effectLst/>
                <a:ea typeface="Calibri" panose="020F0502020204030204" pitchFamily="34" charset="0"/>
                <a:cs typeface="Times New Roman" panose="02020603050405020304" pitchFamily="18" charset="0"/>
              </a:rPr>
              <a:t>its business and represents them.</a:t>
            </a:r>
            <a:r>
              <a:rPr lang="en-AU" sz="2300" u="none" strike="noStrike" dirty="0">
                <a:effectLst/>
                <a:ea typeface="Calibri" panose="020F0502020204030204" pitchFamily="34" charset="0"/>
                <a:cs typeface="Times New Roman" panose="02020603050405020304" pitchFamily="18" charset="0"/>
              </a:rPr>
              <a:t> </a:t>
            </a:r>
          </a:p>
        </p:txBody>
      </p:sp>
      <p:pic>
        <p:nvPicPr>
          <p:cNvPr id="9" name="Content Placeholder 8">
            <a:extLst>
              <a:ext uri="{FF2B5EF4-FFF2-40B4-BE49-F238E27FC236}">
                <a16:creationId xmlns:a16="http://schemas.microsoft.com/office/drawing/2014/main" id="{ED4F9DC4-2163-4FF4-BF18-C396AA15C8F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7205627" y="2575559"/>
            <a:ext cx="5233405" cy="2968113"/>
          </a:xfrm>
        </p:spPr>
      </p:pic>
      <p:sp>
        <p:nvSpPr>
          <p:cNvPr id="4" name="Title 3">
            <a:extLst>
              <a:ext uri="{FF2B5EF4-FFF2-40B4-BE49-F238E27FC236}">
                <a16:creationId xmlns:a16="http://schemas.microsoft.com/office/drawing/2014/main" id="{FD1D76EC-CBF6-4BDB-9E98-3AF34FC1E5D2}"/>
              </a:ext>
            </a:extLst>
          </p:cNvPr>
          <p:cNvSpPr>
            <a:spLocks noGrp="1"/>
          </p:cNvSpPr>
          <p:nvPr>
            <p:ph type="title"/>
          </p:nvPr>
        </p:nvSpPr>
        <p:spPr/>
        <p:txBody>
          <a:bodyPr/>
          <a:lstStyle/>
          <a:p>
            <a:r>
              <a:rPr lang="en-AU" dirty="0" smtClean="0"/>
              <a:t>Meetings and Decision Making</a:t>
            </a:r>
            <a:endParaRPr lang="en-AU" dirty="0"/>
          </a:p>
        </p:txBody>
      </p:sp>
    </p:spTree>
    <p:extLst>
      <p:ext uri="{BB962C8B-B14F-4D97-AF65-F5344CB8AC3E}">
        <p14:creationId xmlns:p14="http://schemas.microsoft.com/office/powerpoint/2010/main" val="35686992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Conflicts of Interest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138" y="2494280"/>
            <a:ext cx="5065541" cy="2872301"/>
          </a:xfrm>
          <a:prstGeom prst="rect">
            <a:avLst/>
          </a:prstGeom>
        </p:spPr>
      </p:pic>
      <p:sp>
        <p:nvSpPr>
          <p:cNvPr id="3" name="Content Placeholder 2"/>
          <p:cNvSpPr>
            <a:spLocks noGrp="1"/>
          </p:cNvSpPr>
          <p:nvPr>
            <p:ph idx="1"/>
          </p:nvPr>
        </p:nvSpPr>
        <p:spPr>
          <a:xfrm>
            <a:off x="601294" y="1280947"/>
            <a:ext cx="6898841" cy="4558145"/>
          </a:xfrm>
        </p:spPr>
        <p:txBody>
          <a:bodyPr>
            <a:noAutofit/>
          </a:bodyPr>
          <a:lstStyle/>
          <a:p>
            <a:pPr marL="342900" indent="-342900">
              <a:lnSpc>
                <a:spcPct val="100000"/>
              </a:lnSpc>
              <a:buFont typeface="Arial" panose="020B0604020202020204" pitchFamily="34" charset="0"/>
              <a:buChar char="•"/>
            </a:pPr>
            <a:r>
              <a:rPr lang="en-AU" sz="2400" dirty="0"/>
              <a:t>A conflict of interest is when your duty as a </a:t>
            </a:r>
            <a:r>
              <a:rPr lang="en-AU" sz="2400" dirty="0" smtClean="0"/>
              <a:t>Local Authority </a:t>
            </a:r>
            <a:r>
              <a:rPr lang="en-AU" sz="2400" dirty="0"/>
              <a:t>member conflicts with another interest that might mean you, a family member, close friend or business partner might get money, work or other personal benefits because of a Council decision.</a:t>
            </a:r>
          </a:p>
          <a:p>
            <a:pPr>
              <a:lnSpc>
                <a:spcPct val="100000"/>
              </a:lnSpc>
            </a:pPr>
            <a:endParaRPr lang="en-AU" sz="2400" dirty="0"/>
          </a:p>
          <a:p>
            <a:pPr marL="342900" indent="-342900">
              <a:lnSpc>
                <a:spcPct val="100000"/>
              </a:lnSpc>
              <a:buFont typeface="Arial" panose="020B0604020202020204" pitchFamily="34" charset="0"/>
              <a:buChar char="•"/>
            </a:pPr>
            <a:r>
              <a:rPr lang="en-AU" sz="2400" dirty="0"/>
              <a:t>If members have a personal or financial interest in a decision, they must disclose this interest at the council meeting and cannot participate in the decision.</a:t>
            </a:r>
          </a:p>
        </p:txBody>
      </p:sp>
    </p:spTree>
    <p:extLst>
      <p:ext uri="{BB962C8B-B14F-4D97-AF65-F5344CB8AC3E}">
        <p14:creationId xmlns:p14="http://schemas.microsoft.com/office/powerpoint/2010/main" val="398501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7C2A563-85AA-4571-9C76-FC5A253D4155}"/>
              </a:ext>
            </a:extLst>
          </p:cNvPr>
          <p:cNvSpPr>
            <a:spLocks noGrp="1"/>
          </p:cNvSpPr>
          <p:nvPr>
            <p:ph idx="10"/>
          </p:nvPr>
        </p:nvSpPr>
        <p:spPr>
          <a:xfrm>
            <a:off x="5169435" y="1984664"/>
            <a:ext cx="6616165" cy="3447030"/>
          </a:xfrm>
        </p:spPr>
        <p:txBody>
          <a:bodyPr>
            <a:normAutofit/>
          </a:bodyPr>
          <a:lstStyle/>
          <a:p>
            <a:pPr marL="342900" indent="-342900">
              <a:lnSpc>
                <a:spcPct val="100000"/>
              </a:lnSpc>
              <a:buFont typeface="Arial" panose="020B0604020202020204" pitchFamily="34" charset="0"/>
              <a:buChar char="•"/>
            </a:pPr>
            <a:r>
              <a:rPr lang="en-AU" dirty="0"/>
              <a:t>If you have disclosed a conflict, you must remember to leave </a:t>
            </a:r>
            <a:r>
              <a:rPr lang="en-AU" dirty="0" smtClean="0"/>
              <a:t>the </a:t>
            </a:r>
            <a:r>
              <a:rPr lang="en-AU" dirty="0"/>
              <a:t>meeting room before the decision is talked about or voted on. </a:t>
            </a:r>
          </a:p>
          <a:p>
            <a:pPr>
              <a:lnSpc>
                <a:spcPct val="100000"/>
              </a:lnSpc>
            </a:pPr>
            <a:endParaRPr lang="en-AU" dirty="0"/>
          </a:p>
          <a:p>
            <a:pPr marL="342900" indent="-342900">
              <a:lnSpc>
                <a:spcPct val="100000"/>
              </a:lnSpc>
              <a:buFont typeface="Arial" panose="020B0604020202020204" pitchFamily="34" charset="0"/>
              <a:buChar char="•"/>
            </a:pPr>
            <a:r>
              <a:rPr lang="en-AU" dirty="0"/>
              <a:t>If you do not properly manage conflicts of interest you may be in breach of the law.</a:t>
            </a:r>
          </a:p>
          <a:p>
            <a:pPr marL="342900" indent="-342900">
              <a:lnSpc>
                <a:spcPct val="100000"/>
              </a:lnSpc>
              <a:buFont typeface="Arial" panose="020B0604020202020204" pitchFamily="34" charset="0"/>
              <a:buChar char="•"/>
            </a:pPr>
            <a:endParaRPr lang="en-AU" dirty="0"/>
          </a:p>
        </p:txBody>
      </p:sp>
      <p:pic>
        <p:nvPicPr>
          <p:cNvPr id="6" name="Content Placeholder 5">
            <a:extLst>
              <a:ext uri="{FF2B5EF4-FFF2-40B4-BE49-F238E27FC236}">
                <a16:creationId xmlns:a16="http://schemas.microsoft.com/office/drawing/2014/main" id="{36CDF24E-C99D-466C-9116-3150597DB61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288070" y="698717"/>
            <a:ext cx="6971208" cy="4178083"/>
          </a:xfrm>
        </p:spPr>
      </p:pic>
      <p:sp>
        <p:nvSpPr>
          <p:cNvPr id="4" name="Title 3">
            <a:extLst>
              <a:ext uri="{FF2B5EF4-FFF2-40B4-BE49-F238E27FC236}">
                <a16:creationId xmlns:a16="http://schemas.microsoft.com/office/drawing/2014/main" id="{6DF1D123-E0EC-465B-85BC-29CEA1A2B123}"/>
              </a:ext>
            </a:extLst>
          </p:cNvPr>
          <p:cNvSpPr>
            <a:spLocks noGrp="1"/>
          </p:cNvSpPr>
          <p:nvPr>
            <p:ph type="title"/>
          </p:nvPr>
        </p:nvSpPr>
        <p:spPr/>
        <p:txBody>
          <a:bodyPr/>
          <a:lstStyle/>
          <a:p>
            <a:r>
              <a:rPr lang="en-AU" dirty="0"/>
              <a:t>Conflicts of Interest</a:t>
            </a:r>
          </a:p>
        </p:txBody>
      </p:sp>
    </p:spTree>
    <p:extLst>
      <p:ext uri="{BB962C8B-B14F-4D97-AF65-F5344CB8AC3E}">
        <p14:creationId xmlns:p14="http://schemas.microsoft.com/office/powerpoint/2010/main" val="4265511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Confidentiality</a:t>
            </a:r>
          </a:p>
        </p:txBody>
      </p:sp>
      <p:sp>
        <p:nvSpPr>
          <p:cNvPr id="5" name="Content Placeholder 4"/>
          <p:cNvSpPr>
            <a:spLocks noGrp="1"/>
          </p:cNvSpPr>
          <p:nvPr>
            <p:ph idx="1"/>
          </p:nvPr>
        </p:nvSpPr>
        <p:spPr>
          <a:xfrm>
            <a:off x="867600" y="1074666"/>
            <a:ext cx="10508768" cy="4893872"/>
          </a:xfrm>
        </p:spPr>
        <p:txBody>
          <a:bodyPr>
            <a:normAutofit/>
          </a:bodyPr>
          <a:lstStyle/>
          <a:p>
            <a:pPr marL="342900" indent="-342900">
              <a:lnSpc>
                <a:spcPct val="150000"/>
              </a:lnSpc>
              <a:buFont typeface="Arial" panose="020B0604020202020204" pitchFamily="34" charset="0"/>
              <a:buChar char="•"/>
            </a:pPr>
            <a:r>
              <a:rPr lang="en-AU" dirty="0"/>
              <a:t>A member must respect the confidentiality of information obtained in their role as a </a:t>
            </a:r>
            <a:r>
              <a:rPr lang="en-AU" dirty="0" smtClean="0"/>
              <a:t>Local Authority member</a:t>
            </a:r>
            <a:r>
              <a:rPr lang="en-AU" dirty="0"/>
              <a:t>.</a:t>
            </a:r>
          </a:p>
          <a:p>
            <a:pPr marL="342900" indent="-342900">
              <a:lnSpc>
                <a:spcPct val="150000"/>
              </a:lnSpc>
              <a:buFont typeface="Arial" panose="020B0604020202020204" pitchFamily="34" charset="0"/>
              <a:buChar char="•"/>
            </a:pPr>
            <a:r>
              <a:rPr lang="en-AU" dirty="0"/>
              <a:t>A member must not misuse confidential information obtained in their role to gain a private benefit or to cause harm to another.</a:t>
            </a:r>
          </a:p>
          <a:p>
            <a:pPr marL="342900" indent="-342900">
              <a:lnSpc>
                <a:spcPct val="150000"/>
              </a:lnSpc>
              <a:buFont typeface="Arial" panose="020B0604020202020204" pitchFamily="34" charset="0"/>
              <a:buChar char="•"/>
            </a:pPr>
            <a:r>
              <a:rPr lang="en-AU" dirty="0"/>
              <a:t>If the council considers confidential business at a meeting, the agenda for the meeting must identify the type of matter that is to be considered at the meeting.</a:t>
            </a:r>
          </a:p>
          <a:p>
            <a:pPr>
              <a:lnSpc>
                <a:spcPct val="150000"/>
              </a:lnSpc>
            </a:pPr>
            <a:endParaRPr lang="en-AU"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5559" y="4310092"/>
            <a:ext cx="3820589" cy="2547908"/>
          </a:xfrm>
          <a:prstGeom prst="rect">
            <a:avLst/>
          </a:prstGeom>
        </p:spPr>
      </p:pic>
    </p:spTree>
    <p:extLst>
      <p:ext uri="{BB962C8B-B14F-4D97-AF65-F5344CB8AC3E}">
        <p14:creationId xmlns:p14="http://schemas.microsoft.com/office/powerpoint/2010/main" val="287967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708" y="355998"/>
            <a:ext cx="11252571" cy="718667"/>
          </a:xfrm>
        </p:spPr>
        <p:txBody>
          <a:bodyPr/>
          <a:lstStyle/>
          <a:p>
            <a:r>
              <a:rPr lang="en-AU" sz="4000" dirty="0"/>
              <a:t>Department of Chief Minister and Cabinet</a:t>
            </a:r>
          </a:p>
        </p:txBody>
      </p:sp>
      <p:sp>
        <p:nvSpPr>
          <p:cNvPr id="3" name="Content Placeholder 2"/>
          <p:cNvSpPr>
            <a:spLocks noGrp="1"/>
          </p:cNvSpPr>
          <p:nvPr>
            <p:ph idx="1"/>
          </p:nvPr>
        </p:nvSpPr>
        <p:spPr>
          <a:xfrm>
            <a:off x="498763" y="1239270"/>
            <a:ext cx="8162351" cy="4587278"/>
          </a:xfrm>
        </p:spPr>
        <p:txBody>
          <a:bodyPr>
            <a:noAutofit/>
          </a:bodyPr>
          <a:lstStyle/>
          <a:p>
            <a:pPr marL="288000" indent="-288000">
              <a:lnSpc>
                <a:spcPct val="100000"/>
              </a:lnSpc>
              <a:spcBef>
                <a:spcPts val="600"/>
              </a:spcBef>
              <a:spcAft>
                <a:spcPts val="600"/>
              </a:spcAft>
              <a:buFont typeface="Arial" panose="020B0604020202020204" pitchFamily="34" charset="0"/>
              <a:buChar char="•"/>
            </a:pPr>
            <a:r>
              <a:rPr lang="en-US" sz="2300" dirty="0"/>
              <a:t>Administers </a:t>
            </a:r>
            <a:r>
              <a:rPr lang="en-US" sz="2300" dirty="0" smtClean="0"/>
              <a:t>local government legislation</a:t>
            </a:r>
            <a:r>
              <a:rPr lang="en-US" sz="2300" dirty="0"/>
              <a:t>.</a:t>
            </a:r>
          </a:p>
          <a:p>
            <a:pPr marL="288000" indent="-288000">
              <a:lnSpc>
                <a:spcPct val="100000"/>
              </a:lnSpc>
              <a:spcBef>
                <a:spcPts val="600"/>
              </a:spcBef>
              <a:spcAft>
                <a:spcPts val="600"/>
              </a:spcAft>
              <a:buFont typeface="Arial" panose="020B0604020202020204" pitchFamily="34" charset="0"/>
              <a:buChar char="•"/>
            </a:pPr>
            <a:r>
              <a:rPr lang="en-US" sz="2300" dirty="0"/>
              <a:t>Works with and supports </a:t>
            </a:r>
            <a:r>
              <a:rPr lang="en-US" sz="2300" dirty="0" smtClean="0"/>
              <a:t>local authorities and the </a:t>
            </a:r>
            <a:r>
              <a:rPr lang="en-US" sz="2300" dirty="0"/>
              <a:t>local government sector.</a:t>
            </a:r>
          </a:p>
          <a:p>
            <a:pPr marL="288000" indent="-288000">
              <a:lnSpc>
                <a:spcPct val="100000"/>
              </a:lnSpc>
              <a:spcBef>
                <a:spcPts val="600"/>
              </a:spcBef>
              <a:spcAft>
                <a:spcPts val="600"/>
              </a:spcAft>
              <a:buFont typeface="Arial" panose="020B0604020202020204" pitchFamily="34" charset="0"/>
              <a:buChar char="•"/>
            </a:pPr>
            <a:r>
              <a:rPr lang="en-US" sz="2300" dirty="0"/>
              <a:t>Provides information, training, advice and assistance to </a:t>
            </a:r>
            <a:r>
              <a:rPr lang="en-US" sz="2300" dirty="0" smtClean="0"/>
              <a:t>local authorities and councils</a:t>
            </a:r>
            <a:r>
              <a:rPr lang="en-US" sz="2300" dirty="0"/>
              <a:t>.</a:t>
            </a:r>
          </a:p>
          <a:p>
            <a:pPr marL="288000" indent="-288000">
              <a:lnSpc>
                <a:spcPct val="100000"/>
              </a:lnSpc>
              <a:spcBef>
                <a:spcPts val="600"/>
              </a:spcBef>
              <a:spcAft>
                <a:spcPts val="600"/>
              </a:spcAft>
              <a:buFont typeface="Arial" panose="020B0604020202020204" pitchFamily="34" charset="0"/>
              <a:buChar char="•"/>
            </a:pPr>
            <a:r>
              <a:rPr lang="en-US" sz="2300" dirty="0"/>
              <a:t>Makes sure that councils comply with the law and principles of good governance and management of council money.</a:t>
            </a:r>
          </a:p>
          <a:p>
            <a:pPr marL="288000" indent="-288000">
              <a:lnSpc>
                <a:spcPct val="100000"/>
              </a:lnSpc>
              <a:spcBef>
                <a:spcPts val="600"/>
              </a:spcBef>
              <a:spcAft>
                <a:spcPts val="600"/>
              </a:spcAft>
              <a:buFont typeface="Arial" panose="020B0604020202020204" pitchFamily="34" charset="0"/>
              <a:buChar char="•"/>
            </a:pPr>
            <a:r>
              <a:rPr lang="en-AU" sz="2300" dirty="0" smtClean="0"/>
              <a:t>Local authority </a:t>
            </a:r>
            <a:r>
              <a:rPr lang="en-AU" sz="2300" dirty="0"/>
              <a:t>members can bring concerns to the Department through </a:t>
            </a:r>
            <a:r>
              <a:rPr lang="en-AU" sz="2300" dirty="0" smtClean="0">
                <a:hlinkClick r:id="rId3"/>
              </a:rPr>
              <a:t>LGQuestions.cmc@nt.gov.au</a:t>
            </a:r>
            <a:r>
              <a:rPr lang="en-AU" sz="2300" dirty="0" smtClean="0"/>
              <a:t> or contact their local Department Community Development Officer </a:t>
            </a:r>
            <a:endParaRPr lang="en-AU" sz="2300"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48645" y="3012440"/>
            <a:ext cx="3869398" cy="2814108"/>
          </a:xfrm>
          <a:prstGeom prst="rect">
            <a:avLst/>
          </a:prstGeom>
        </p:spPr>
      </p:pic>
    </p:spTree>
    <p:extLst>
      <p:ext uri="{BB962C8B-B14F-4D97-AF65-F5344CB8AC3E}">
        <p14:creationId xmlns:p14="http://schemas.microsoft.com/office/powerpoint/2010/main" val="2122442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3116" y="697054"/>
            <a:ext cx="6543312" cy="1325563"/>
          </a:xfrm>
        </p:spPr>
        <p:txBody>
          <a:bodyPr/>
          <a:lstStyle/>
          <a:p>
            <a:r>
              <a:rPr lang="en-AU" dirty="0"/>
              <a:t>Your local contact is:</a:t>
            </a:r>
          </a:p>
        </p:txBody>
      </p:sp>
      <p:sp>
        <p:nvSpPr>
          <p:cNvPr id="3" name="Text Placeholder 2"/>
          <p:cNvSpPr>
            <a:spLocks noGrp="1"/>
          </p:cNvSpPr>
          <p:nvPr>
            <p:ph type="body" sz="quarter" idx="11"/>
          </p:nvPr>
        </p:nvSpPr>
        <p:spPr>
          <a:xfrm>
            <a:off x="893285" y="998049"/>
            <a:ext cx="8757492" cy="2692602"/>
          </a:xfrm>
        </p:spPr>
        <p:txBody>
          <a:bodyPr/>
          <a:lstStyle/>
          <a:p>
            <a:pPr algn="l"/>
            <a:r>
              <a:rPr lang="en-AU" sz="4400" i="1" dirty="0">
                <a:ea typeface="+mj-ea"/>
                <a:cs typeface="+mj-cs"/>
              </a:rPr>
              <a:t>Name</a:t>
            </a:r>
            <a:r>
              <a:rPr lang="en-AU" sz="4400" dirty="0">
                <a:ea typeface="+mj-ea"/>
                <a:cs typeface="+mj-cs"/>
              </a:rPr>
              <a:t>,</a:t>
            </a:r>
            <a:r>
              <a:rPr lang="en-AU" sz="4400" i="1" dirty="0">
                <a:ea typeface="+mj-ea"/>
                <a:cs typeface="+mj-cs"/>
              </a:rPr>
              <a:t> </a:t>
            </a:r>
            <a:r>
              <a:rPr lang="en-AU" sz="4400" dirty="0">
                <a:ea typeface="+mj-ea"/>
                <a:cs typeface="+mj-cs"/>
              </a:rPr>
              <a:t>Regional Executive Director </a:t>
            </a:r>
            <a:br>
              <a:rPr lang="en-AU" sz="4400" dirty="0">
                <a:ea typeface="+mj-ea"/>
                <a:cs typeface="+mj-cs"/>
              </a:rPr>
            </a:br>
            <a:r>
              <a:rPr lang="en-AU" sz="4400" dirty="0">
                <a:ea typeface="+mj-ea"/>
                <a:cs typeface="+mj-cs"/>
              </a:rPr>
              <a:t>for </a:t>
            </a:r>
            <a:r>
              <a:rPr lang="en-AU" sz="4400" i="1" dirty="0">
                <a:ea typeface="+mj-ea"/>
                <a:cs typeface="+mj-cs"/>
              </a:rPr>
              <a:t>region</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0282"/>
          <a:stretch/>
        </p:blipFill>
        <p:spPr>
          <a:xfrm>
            <a:off x="3767769" y="2879259"/>
            <a:ext cx="4737253" cy="4250151"/>
          </a:xfrm>
          <a:prstGeom prst="rect">
            <a:avLst/>
          </a:prstGeom>
        </p:spPr>
      </p:pic>
    </p:spTree>
    <p:extLst>
      <p:ext uri="{BB962C8B-B14F-4D97-AF65-F5344CB8AC3E}">
        <p14:creationId xmlns:p14="http://schemas.microsoft.com/office/powerpoint/2010/main" val="3669513937"/>
      </p:ext>
    </p:extLst>
  </p:cSld>
  <p:clrMapOvr>
    <a:masterClrMapping/>
  </p:clrMapOvr>
</p:sld>
</file>

<file path=ppt/theme/theme1.xml><?xml version="1.0" encoding="utf-8"?>
<a:theme xmlns:a="http://schemas.openxmlformats.org/drawingml/2006/main" name="Section 1 - Title and general content with Arafura Blue">
  <a:themeElements>
    <a:clrScheme name="NTG brand colours">
      <a:dk1>
        <a:srgbClr val="1F1F5F"/>
      </a:dk1>
      <a:lt1>
        <a:sysClr val="window" lastClr="FFFFFF"/>
      </a:lt1>
      <a:dk2>
        <a:srgbClr val="E35205"/>
      </a:dk2>
      <a:lt2>
        <a:srgbClr val="FFFFFF"/>
      </a:lt2>
      <a:accent1>
        <a:srgbClr val="C25062"/>
      </a:accent1>
      <a:accent2>
        <a:srgbClr val="127CC0"/>
      </a:accent2>
      <a:accent3>
        <a:srgbClr val="007E91"/>
      </a:accent3>
      <a:accent4>
        <a:srgbClr val="980044"/>
      </a:accent4>
      <a:accent5>
        <a:srgbClr val="845278"/>
      </a:accent5>
      <a:accent6>
        <a:srgbClr val="1E5E5E"/>
      </a:accent6>
      <a:hlink>
        <a:srgbClr val="0563C1"/>
      </a:hlink>
      <a:folHlink>
        <a:srgbClr val="8C4799"/>
      </a:folHlink>
    </a:clrScheme>
    <a:fontScheme name="NT Government brand">
      <a:majorFont>
        <a:latin typeface="Lato Semibold"/>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tg-presentation.pptx" id="{364085E8-F4A7-45F6-8E7D-6536D26456C3}" vid="{D9CCE48D-EB73-4A9F-A259-2E7D6890D0F8}"/>
    </a:ext>
  </a:extLst>
</a:theme>
</file>

<file path=ppt/theme/theme2.xml><?xml version="1.0" encoding="utf-8"?>
<a:theme xmlns:a="http://schemas.openxmlformats.org/drawingml/2006/main" name="Section 2 - Body content with secondary colours">
  <a:themeElements>
    <a:clrScheme name="NTG brand colours">
      <a:dk1>
        <a:srgbClr val="1F1F5F"/>
      </a:dk1>
      <a:lt1>
        <a:sysClr val="window" lastClr="FFFFFF"/>
      </a:lt1>
      <a:dk2>
        <a:srgbClr val="E35205"/>
      </a:dk2>
      <a:lt2>
        <a:srgbClr val="FFFFFF"/>
      </a:lt2>
      <a:accent1>
        <a:srgbClr val="C25062"/>
      </a:accent1>
      <a:accent2>
        <a:srgbClr val="127CC0"/>
      </a:accent2>
      <a:accent3>
        <a:srgbClr val="007E91"/>
      </a:accent3>
      <a:accent4>
        <a:srgbClr val="980044"/>
      </a:accent4>
      <a:accent5>
        <a:srgbClr val="845278"/>
      </a:accent5>
      <a:accent6>
        <a:srgbClr val="1E5E5E"/>
      </a:accent6>
      <a:hlink>
        <a:srgbClr val="0563C1"/>
      </a:hlink>
      <a:folHlink>
        <a:srgbClr val="8C4799"/>
      </a:folHlink>
    </a:clrScheme>
    <a:fontScheme name="NT Government brand">
      <a:majorFont>
        <a:latin typeface="Lato Semibold"/>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tg-presentation.pptx" id="{364085E8-F4A7-45F6-8E7D-6536D26456C3}" vid="{9EC94548-6067-4964-8B0E-B1994A2CBE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NTG presentation</Template>
  <TotalTime>18839</TotalTime>
  <Words>1136</Words>
  <Application>Microsoft Office PowerPoint</Application>
  <PresentationFormat>Widescreen</PresentationFormat>
  <Paragraphs>116</Paragraphs>
  <Slides>24</Slides>
  <Notes>11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24</vt:i4>
      </vt:variant>
    </vt:vector>
  </HeadingPairs>
  <TitlesOfParts>
    <vt:vector size="34" baseType="lpstr">
      <vt:lpstr>Arial</vt:lpstr>
      <vt:lpstr>Calibri</vt:lpstr>
      <vt:lpstr>Courier New</vt:lpstr>
      <vt:lpstr>Lato</vt:lpstr>
      <vt:lpstr>Lato Light</vt:lpstr>
      <vt:lpstr>Lato Semibold</vt:lpstr>
      <vt:lpstr>Symbol</vt:lpstr>
      <vt:lpstr>Times New Roman</vt:lpstr>
      <vt:lpstr>Section 1 - Title and general content with Arafura Blue</vt:lpstr>
      <vt:lpstr>Section 2 - Body content with secondary colours</vt:lpstr>
      <vt:lpstr>Local Authorities Induction  Key Information</vt:lpstr>
      <vt:lpstr>Local Government in the NT</vt:lpstr>
      <vt:lpstr>Role of Council</vt:lpstr>
      <vt:lpstr>Local Authorities</vt:lpstr>
      <vt:lpstr>Councils to work with Local Authorities</vt:lpstr>
      <vt:lpstr>Who is the Local Authority?</vt:lpstr>
      <vt:lpstr>Where are the Local Authorities?</vt:lpstr>
      <vt:lpstr>    MacDonnell</vt:lpstr>
      <vt:lpstr>    Central Desert</vt:lpstr>
      <vt:lpstr>Barkly</vt:lpstr>
      <vt:lpstr>    Victoria Daly </vt:lpstr>
      <vt:lpstr>    Roper Gulf</vt:lpstr>
      <vt:lpstr>East Arnhem</vt:lpstr>
      <vt:lpstr>West Arnhem</vt:lpstr>
      <vt:lpstr>    West Daly</vt:lpstr>
      <vt:lpstr>    Tiwi Islands</vt:lpstr>
      <vt:lpstr>Council Finances</vt:lpstr>
      <vt:lpstr>Local Authority Project Funding</vt:lpstr>
      <vt:lpstr>Meetings and Decision Making</vt:lpstr>
      <vt:lpstr>Conflicts of Interest</vt:lpstr>
      <vt:lpstr>Conflicts of Interest</vt:lpstr>
      <vt:lpstr>Confidentiality</vt:lpstr>
      <vt:lpstr>Department of Chief Minister and Cabinet</vt:lpstr>
      <vt:lpstr>Your local contact is:</vt:lpstr>
    </vt:vector>
  </TitlesOfParts>
  <Company>Northern Territory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Role of the Local Government and Regional Development Unit</dc:title>
  <dc:creator>Northern Territory Government</dc:creator>
  <cp:lastModifiedBy>Andrea Ruske</cp:lastModifiedBy>
  <cp:revision>77</cp:revision>
  <dcterms:created xsi:type="dcterms:W3CDTF">2021-07-07T23:02:57Z</dcterms:created>
  <dcterms:modified xsi:type="dcterms:W3CDTF">2023-05-12T00:54:33Z</dcterms:modified>
</cp:coreProperties>
</file>