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3" r:id="rId6"/>
  </p:sldMasterIdLst>
  <p:notesMasterIdLst>
    <p:notesMasterId r:id="rId24"/>
  </p:notesMasterIdLst>
  <p:sldIdLst>
    <p:sldId id="326" r:id="rId7"/>
    <p:sldId id="294" r:id="rId8"/>
    <p:sldId id="280" r:id="rId9"/>
    <p:sldId id="321" r:id="rId10"/>
    <p:sldId id="318" r:id="rId11"/>
    <p:sldId id="327" r:id="rId12"/>
    <p:sldId id="297" r:id="rId13"/>
    <p:sldId id="298" r:id="rId14"/>
    <p:sldId id="299" r:id="rId15"/>
    <p:sldId id="323" r:id="rId16"/>
    <p:sldId id="301" r:id="rId17"/>
    <p:sldId id="303" r:id="rId18"/>
    <p:sldId id="324" r:id="rId19"/>
    <p:sldId id="320" r:id="rId20"/>
    <p:sldId id="334" r:id="rId21"/>
    <p:sldId id="305" r:id="rId22"/>
    <p:sldId id="306" r:id="rId23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agenda" id="{7EDDF8A8-7696-46D3-A45C-48D1A560C472}">
          <p14:sldIdLst>
            <p14:sldId id="326"/>
            <p14:sldId id="294"/>
            <p14:sldId id="280"/>
            <p14:sldId id="321"/>
            <p14:sldId id="318"/>
            <p14:sldId id="327"/>
            <p14:sldId id="297"/>
            <p14:sldId id="298"/>
            <p14:sldId id="299"/>
            <p14:sldId id="323"/>
            <p14:sldId id="301"/>
          </p14:sldIdLst>
        </p14:section>
        <p14:section name="Section" id="{98D1CFC9-DB7A-46D0-967D-01FE41399260}">
          <p14:sldIdLst>
            <p14:sldId id="303"/>
            <p14:sldId id="324"/>
            <p14:sldId id="320"/>
            <p14:sldId id="334"/>
            <p14:sldId id="305"/>
            <p14:sldId id="306"/>
          </p14:sldIdLst>
        </p14:section>
        <p14:section name="Untitled Section" id="{742D85F9-1048-4000-BCE8-4E23CD32F6C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hmika Mcleod" initials="TM" lastIdx="5" clrIdx="0">
    <p:extLst>
      <p:ext uri="{19B8F6BF-5375-455C-9EA6-DF929625EA0E}">
        <p15:presenceInfo xmlns:p15="http://schemas.microsoft.com/office/powerpoint/2012/main" userId="S-1-5-21-2926237862-3770063950-2320700579-364569" providerId="AD"/>
      </p:ext>
    </p:extLst>
  </p:cmAuthor>
  <p:cmAuthor id="2" name="Charmaine Wigness" initials="CW" lastIdx="6" clrIdx="1">
    <p:extLst>
      <p:ext uri="{19B8F6BF-5375-455C-9EA6-DF929625EA0E}">
        <p15:presenceInfo xmlns:p15="http://schemas.microsoft.com/office/powerpoint/2012/main" userId="S-1-5-21-2926237862-3770063950-2320700579-1776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C"/>
    <a:srgbClr val="454347"/>
    <a:srgbClr val="00A7BC"/>
    <a:srgbClr val="93F2FF"/>
    <a:srgbClr val="B3F6FF"/>
    <a:srgbClr val="40A1CC"/>
    <a:srgbClr val="308DB6"/>
    <a:srgbClr val="6CB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47" autoAdjust="0"/>
    <p:restoredTop sz="72191" autoAdjust="0"/>
  </p:normalViewPr>
  <p:slideViewPr>
    <p:cSldViewPr snapToGrid="0">
      <p:cViewPr varScale="1">
        <p:scale>
          <a:sx n="83" d="100"/>
          <a:sy n="83" d="100"/>
        </p:scale>
        <p:origin x="300" y="84"/>
      </p:cViewPr>
      <p:guideLst>
        <p:guide orient="horz" pos="2160"/>
        <p:guide pos="20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933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16T08:18:36.451" idx="1">
    <p:pos x="10" y="10"/>
    <p:text>Suggestion: consider audience and use simple ext/wording.</p:text>
    <p:extLst>
      <p:ext uri="{C676402C-5697-4E1C-873F-D02D1690AC5C}">
        <p15:threadingInfo xmlns:p15="http://schemas.microsoft.com/office/powerpoint/2012/main" timeZoneBias="-57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08431-F5CD-4B8D-B69D-AC22F6298876}" type="datetimeFigureOut">
              <a:rPr lang="en-AU" smtClean="0"/>
              <a:t>14/10/2022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0F803-147E-4009-B2C7-560ADCDC8D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20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F803-147E-4009-B2C7-560ADCDC8DE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2492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These situations are difficult because it may not be an actual conflict of interest, however how people perceive the workings the council is important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r>
              <a:rPr lang="en-AU" dirty="0" smtClean="0"/>
              <a:t>If someone is likely to complain</a:t>
            </a:r>
            <a:r>
              <a:rPr lang="en-AU" baseline="0" dirty="0" smtClean="0"/>
              <a:t> you might need to think about whether you need to declare a conflict of interest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F803-147E-4009-B2C7-560ADCDC8DE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9303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F803-147E-4009-B2C7-560ADCDC8DE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4739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F803-147E-4009-B2C7-560ADCDC8DE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812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F803-147E-4009-B2C7-560ADCDC8DE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8161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F803-147E-4009-B2C7-560ADCDC8DE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387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F803-147E-4009-B2C7-560ADCDC8DE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85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F803-147E-4009-B2C7-560ADCDC8DE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3133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You could ask your CSM to</a:t>
            </a:r>
            <a:r>
              <a:rPr lang="en-AU" baseline="0" dirty="0" smtClean="0"/>
              <a:t> refer it to the CEO or talk to someone in the Department.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F803-147E-4009-B2C7-560ADCDC8DE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165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F803-147E-4009-B2C7-560ADCDC8DE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573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F803-147E-4009-B2C7-560ADCDC8DE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758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Local Government Act is very strict about conflicts of interest.  If a member declares a conflict of interest then they must leave the room straight away and not say anything.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F803-147E-4009-B2C7-560ADCDC8DE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540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F803-147E-4009-B2C7-560ADCDC8DE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488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F803-147E-4009-B2C7-560ADCDC8DE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7339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F803-147E-4009-B2C7-560ADCDC8DE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3007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F803-147E-4009-B2C7-560ADCDC8DE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389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F803-147E-4009-B2C7-560ADCDC8DE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0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orthern Territory Governmen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00" y="5654898"/>
            <a:ext cx="2017706" cy="720000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85" y="3155270"/>
            <a:ext cx="523426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US" dirty="0"/>
              <a:t>Speaker/Business unit name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509055"/>
            <a:ext cx="523604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US" dirty="0"/>
              <a:t>Department of &lt;AGENCY NAME&gt;</a:t>
            </a:r>
            <a:endParaRPr lang="en-AU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694458"/>
            <a:ext cx="5235153" cy="1322388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745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 Blue - Section titl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-4402529" y="-2638441"/>
            <a:ext cx="15453307" cy="1554648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3"/>
          </a:p>
        </p:txBody>
      </p:sp>
      <p:sp>
        <p:nvSpPr>
          <p:cNvPr id="12" name="object 7"/>
          <p:cNvSpPr/>
          <p:nvPr userDrawn="1"/>
        </p:nvSpPr>
        <p:spPr>
          <a:xfrm>
            <a:off x="6353439" y="0"/>
            <a:ext cx="313653" cy="217573"/>
          </a:xfrm>
          <a:custGeom>
            <a:avLst/>
            <a:gdLst/>
            <a:ahLst/>
            <a:cxnLst/>
            <a:rect l="l" t="t" r="r" b="b"/>
            <a:pathLst>
              <a:path w="314959" h="217170">
                <a:moveTo>
                  <a:pt x="0" y="216959"/>
                </a:moveTo>
                <a:lnTo>
                  <a:pt x="42592" y="183589"/>
                </a:lnTo>
                <a:lnTo>
                  <a:pt x="85014" y="151571"/>
                </a:lnTo>
                <a:lnTo>
                  <a:pt x="127267" y="120898"/>
                </a:lnTo>
                <a:lnTo>
                  <a:pt x="169355" y="91566"/>
                </a:lnTo>
                <a:lnTo>
                  <a:pt x="211280" y="63568"/>
                </a:lnTo>
                <a:lnTo>
                  <a:pt x="253046" y="36899"/>
                </a:lnTo>
                <a:lnTo>
                  <a:pt x="294654" y="11555"/>
                </a:lnTo>
                <a:lnTo>
                  <a:pt x="314591" y="0"/>
                </a:lnTo>
              </a:path>
            </a:pathLst>
          </a:custGeom>
          <a:ln w="17233">
            <a:solidFill>
              <a:srgbClr val="FFFFFF">
                <a:alpha val="10000"/>
              </a:srgbClr>
            </a:solidFill>
          </a:ln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6" name="object 9"/>
          <p:cNvSpPr txBox="1">
            <a:spLocks noGrp="1"/>
          </p:cNvSpPr>
          <p:nvPr>
            <p:ph type="title" hasCustomPrompt="1"/>
          </p:nvPr>
        </p:nvSpPr>
        <p:spPr>
          <a:xfrm>
            <a:off x="3801305" y="1718302"/>
            <a:ext cx="3217474" cy="989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48">
              <a:lnSpc>
                <a:spcPts val="3745"/>
              </a:lnSpc>
              <a:spcBef>
                <a:spcPts val="100"/>
              </a:spcBef>
              <a:defRPr sz="3187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lang="en-US" spc="5" dirty="0"/>
              <a:t>Section 2</a:t>
            </a:r>
            <a:r>
              <a:rPr lang="en-US" spc="-90" dirty="0"/>
              <a:t> </a:t>
            </a:r>
            <a:r>
              <a:rPr lang="en-US" dirty="0"/>
              <a:t>heading</a:t>
            </a:r>
            <a:br>
              <a:rPr lang="en-US" dirty="0"/>
            </a:br>
            <a:r>
              <a:rPr lang="en-US" spc="-10" dirty="0"/>
              <a:t>second </a:t>
            </a:r>
            <a:r>
              <a:rPr lang="en-US" spc="-5" dirty="0"/>
              <a:t>line</a:t>
            </a:r>
            <a:endParaRPr spc="-5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102748" y="3479573"/>
            <a:ext cx="1777730" cy="3310458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9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2</a:t>
            </a:r>
          </a:p>
        </p:txBody>
      </p:sp>
      <p:sp>
        <p:nvSpPr>
          <p:cNvPr id="18" name="Picture Placeholder 2" descr="Decorative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3324660" cy="6858000"/>
          </a:xfrm>
          <a:solidFill>
            <a:schemeClr val="bg2"/>
          </a:solidFill>
        </p:spPr>
        <p:txBody>
          <a:bodyPr/>
          <a:lstStyle>
            <a:lvl1pPr marL="0" marR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974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y Blue - 1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465163" cy="720000"/>
          </a:xfr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sz="4382" b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000" y="1316765"/>
            <a:ext cx="10465163" cy="4416491"/>
          </a:xfr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Arial" panose="020B0604020202020204" pitchFamily="34" charset="0"/>
              <a:buNone/>
              <a:defRPr sz="2386"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1961858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y Blue - 2 placehold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63999" y="1316765"/>
            <a:ext cx="5227949" cy="4416491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Lato Light" panose="020F0502020204030203" pitchFamily="34" charset="0"/>
              <a:buNone/>
              <a:defRPr sz="238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8021" y="1316765"/>
            <a:ext cx="5088566" cy="4416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386" dirty="0">
                <a:solidFill>
                  <a:srgbClr val="454347"/>
                </a:solidFill>
                <a:latin typeface="+mn-lt"/>
              </a:defRPr>
            </a:lvl1pPr>
            <a:lvl2pPr>
              <a:defRPr sz="3181"/>
            </a:lvl2pPr>
            <a:lvl3pPr>
              <a:defRPr sz="2651"/>
            </a:lvl3pPr>
            <a:lvl4pPr>
              <a:defRPr sz="2386"/>
            </a:lvl4pPr>
            <a:lvl5pPr>
              <a:defRPr sz="2386"/>
            </a:lvl5pPr>
            <a:lvl6pPr>
              <a:defRPr sz="2386"/>
            </a:lvl6pPr>
            <a:lvl7pPr>
              <a:defRPr sz="2386"/>
            </a:lvl7pPr>
            <a:lvl8pPr>
              <a:defRPr sz="2386"/>
            </a:lvl8pPr>
            <a:lvl9pPr>
              <a:defRPr sz="2386"/>
            </a:lvl9pPr>
          </a:lstStyle>
          <a:p>
            <a:pPr lvl="0"/>
            <a:r>
              <a:rPr lang="en-US" dirty="0"/>
              <a:t>&lt;Graphics&gt;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512587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3828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Blue - 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-8102424" y="-1981620"/>
            <a:ext cx="15453307" cy="1554648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3"/>
          </a:p>
        </p:txBody>
      </p:sp>
      <p:sp>
        <p:nvSpPr>
          <p:cNvPr id="13" name="object 9"/>
          <p:cNvSpPr txBox="1">
            <a:spLocks noGrp="1"/>
          </p:cNvSpPr>
          <p:nvPr>
            <p:ph type="title" hasCustomPrompt="1"/>
          </p:nvPr>
        </p:nvSpPr>
        <p:spPr>
          <a:xfrm>
            <a:off x="489261" y="1727926"/>
            <a:ext cx="3217474" cy="100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48">
              <a:lnSpc>
                <a:spcPts val="3745"/>
              </a:lnSpc>
              <a:spcBef>
                <a:spcPts val="100"/>
              </a:spcBef>
              <a:defRPr sz="3187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spc="5" dirty="0"/>
              <a:t>Section </a:t>
            </a:r>
            <a:r>
              <a:rPr lang="en-AU" dirty="0"/>
              <a:t>3</a:t>
            </a:r>
            <a:r>
              <a:rPr spc="-90" dirty="0"/>
              <a:t> </a:t>
            </a:r>
            <a:r>
              <a:rPr dirty="0"/>
              <a:t>heading</a:t>
            </a:r>
          </a:p>
          <a:p>
            <a:pPr marL="12700">
              <a:lnSpc>
                <a:spcPts val="3760"/>
              </a:lnSpc>
            </a:pPr>
            <a:r>
              <a:rPr spc="-10" dirty="0"/>
              <a:t>second </a:t>
            </a:r>
            <a:r>
              <a:rPr spc="-5" dirty="0"/>
              <a:t>line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102748" y="3479573"/>
            <a:ext cx="1777730" cy="3310458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9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6784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Blue - Section title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-4402529" y="-2638441"/>
            <a:ext cx="15453307" cy="1554648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3"/>
          </a:p>
        </p:txBody>
      </p:sp>
      <p:sp>
        <p:nvSpPr>
          <p:cNvPr id="12" name="object 7"/>
          <p:cNvSpPr/>
          <p:nvPr userDrawn="1"/>
        </p:nvSpPr>
        <p:spPr>
          <a:xfrm>
            <a:off x="6353439" y="0"/>
            <a:ext cx="313653" cy="217573"/>
          </a:xfrm>
          <a:custGeom>
            <a:avLst/>
            <a:gdLst/>
            <a:ahLst/>
            <a:cxnLst/>
            <a:rect l="l" t="t" r="r" b="b"/>
            <a:pathLst>
              <a:path w="314959" h="217170">
                <a:moveTo>
                  <a:pt x="0" y="216959"/>
                </a:moveTo>
                <a:lnTo>
                  <a:pt x="42592" y="183589"/>
                </a:lnTo>
                <a:lnTo>
                  <a:pt x="85014" y="151571"/>
                </a:lnTo>
                <a:lnTo>
                  <a:pt x="127267" y="120898"/>
                </a:lnTo>
                <a:lnTo>
                  <a:pt x="169355" y="91566"/>
                </a:lnTo>
                <a:lnTo>
                  <a:pt x="211280" y="63568"/>
                </a:lnTo>
                <a:lnTo>
                  <a:pt x="253046" y="36899"/>
                </a:lnTo>
                <a:lnTo>
                  <a:pt x="294654" y="11555"/>
                </a:lnTo>
                <a:lnTo>
                  <a:pt x="314591" y="0"/>
                </a:lnTo>
              </a:path>
            </a:pathLst>
          </a:custGeom>
          <a:ln w="17233">
            <a:solidFill>
              <a:srgbClr val="FFFFFF">
                <a:alpha val="10000"/>
              </a:srgbClr>
            </a:solidFill>
          </a:ln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6" name="object 9"/>
          <p:cNvSpPr txBox="1">
            <a:spLocks noGrp="1"/>
          </p:cNvSpPr>
          <p:nvPr>
            <p:ph type="title" hasCustomPrompt="1"/>
          </p:nvPr>
        </p:nvSpPr>
        <p:spPr>
          <a:xfrm>
            <a:off x="3801305" y="1718302"/>
            <a:ext cx="3217474" cy="989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48">
              <a:lnSpc>
                <a:spcPts val="3745"/>
              </a:lnSpc>
              <a:spcBef>
                <a:spcPts val="100"/>
              </a:spcBef>
              <a:defRPr sz="3187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lang="en-US" spc="5" dirty="0"/>
              <a:t>Section 3</a:t>
            </a:r>
            <a:r>
              <a:rPr lang="en-US" spc="-90" dirty="0"/>
              <a:t> </a:t>
            </a:r>
            <a:r>
              <a:rPr lang="en-US" dirty="0"/>
              <a:t>heading</a:t>
            </a:r>
            <a:br>
              <a:rPr lang="en-US" dirty="0"/>
            </a:br>
            <a:r>
              <a:rPr lang="en-US" spc="-10" dirty="0"/>
              <a:t>second </a:t>
            </a:r>
            <a:r>
              <a:rPr lang="en-US" spc="-5" dirty="0"/>
              <a:t>line</a:t>
            </a:r>
            <a:endParaRPr spc="-5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102748" y="3479573"/>
            <a:ext cx="1777730" cy="3310458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9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3</a:t>
            </a:r>
          </a:p>
        </p:txBody>
      </p:sp>
      <p:sp>
        <p:nvSpPr>
          <p:cNvPr id="19" name="Picture Placeholder 2" descr="Decorative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3324660" cy="6858000"/>
          </a:xfrm>
          <a:solidFill>
            <a:schemeClr val="bg1"/>
          </a:solidFill>
        </p:spPr>
        <p:txBody>
          <a:bodyPr/>
          <a:lstStyle>
            <a:lvl1pPr marL="0" marR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2838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l Blue - 1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465163" cy="720000"/>
          </a:xfr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000" y="1316765"/>
            <a:ext cx="10465163" cy="4416491"/>
          </a:xfr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Arial" panose="020B0604020202020204" pitchFamily="34" charset="0"/>
              <a:buNone/>
              <a:defRPr sz="2386"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1765904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l Blue - 2 placehold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63999" y="1316765"/>
            <a:ext cx="5227949" cy="4416491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Lato Light" panose="020F0502020204030203" pitchFamily="34" charset="0"/>
              <a:buNone/>
              <a:defRPr sz="238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8021" y="1316765"/>
            <a:ext cx="5088566" cy="4416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386" dirty="0">
                <a:solidFill>
                  <a:srgbClr val="454347"/>
                </a:solidFill>
                <a:latin typeface="+mn-lt"/>
              </a:defRPr>
            </a:lvl1pPr>
            <a:lvl2pPr>
              <a:defRPr sz="3181"/>
            </a:lvl2pPr>
            <a:lvl3pPr>
              <a:defRPr sz="2651"/>
            </a:lvl3pPr>
            <a:lvl4pPr>
              <a:defRPr sz="2386"/>
            </a:lvl4pPr>
            <a:lvl5pPr>
              <a:defRPr sz="2386"/>
            </a:lvl5pPr>
            <a:lvl6pPr>
              <a:defRPr sz="2386"/>
            </a:lvl6pPr>
            <a:lvl7pPr>
              <a:defRPr sz="2386"/>
            </a:lvl7pPr>
            <a:lvl8pPr>
              <a:defRPr sz="2386"/>
            </a:lvl8pPr>
            <a:lvl9pPr>
              <a:defRPr sz="2386"/>
            </a:lvl9pPr>
          </a:lstStyle>
          <a:p>
            <a:pPr lvl="0"/>
            <a:r>
              <a:rPr lang="en-US" dirty="0"/>
              <a:t>&lt;Graphics&gt;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512587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0918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ine Red - Section 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-8102424" y="-1981620"/>
            <a:ext cx="15453307" cy="1554648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3"/>
          </a:p>
        </p:txBody>
      </p:sp>
      <p:sp>
        <p:nvSpPr>
          <p:cNvPr id="13" name="object 9"/>
          <p:cNvSpPr txBox="1">
            <a:spLocks noGrp="1"/>
          </p:cNvSpPr>
          <p:nvPr>
            <p:ph type="title" hasCustomPrompt="1"/>
          </p:nvPr>
        </p:nvSpPr>
        <p:spPr>
          <a:xfrm>
            <a:off x="489261" y="1734350"/>
            <a:ext cx="3217474" cy="989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48">
              <a:lnSpc>
                <a:spcPts val="3745"/>
              </a:lnSpc>
              <a:spcBef>
                <a:spcPts val="100"/>
              </a:spcBef>
              <a:defRPr sz="3187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lang="en-US" spc="5" dirty="0"/>
              <a:t>Section 4</a:t>
            </a:r>
            <a:r>
              <a:rPr lang="en-US" spc="-90" dirty="0"/>
              <a:t> </a:t>
            </a:r>
            <a:r>
              <a:rPr lang="en-US" dirty="0"/>
              <a:t>heading</a:t>
            </a:r>
            <a:br>
              <a:rPr lang="en-US" dirty="0"/>
            </a:br>
            <a:r>
              <a:rPr lang="en-US" spc="-10" dirty="0"/>
              <a:t>second </a:t>
            </a:r>
            <a:r>
              <a:rPr lang="en-US" spc="-5" dirty="0"/>
              <a:t>line</a:t>
            </a:r>
            <a:endParaRPr spc="-5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102748" y="3479573"/>
            <a:ext cx="1777730" cy="3310458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9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02322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ine Red - Section titl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-4402529" y="-2638441"/>
            <a:ext cx="15453307" cy="1554648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3"/>
          </a:p>
        </p:txBody>
      </p:sp>
      <p:sp>
        <p:nvSpPr>
          <p:cNvPr id="12" name="object 7"/>
          <p:cNvSpPr/>
          <p:nvPr userDrawn="1"/>
        </p:nvSpPr>
        <p:spPr>
          <a:xfrm>
            <a:off x="6353439" y="0"/>
            <a:ext cx="313653" cy="217573"/>
          </a:xfrm>
          <a:custGeom>
            <a:avLst/>
            <a:gdLst/>
            <a:ahLst/>
            <a:cxnLst/>
            <a:rect l="l" t="t" r="r" b="b"/>
            <a:pathLst>
              <a:path w="314959" h="217170">
                <a:moveTo>
                  <a:pt x="0" y="216959"/>
                </a:moveTo>
                <a:lnTo>
                  <a:pt x="42592" y="183589"/>
                </a:lnTo>
                <a:lnTo>
                  <a:pt x="85014" y="151571"/>
                </a:lnTo>
                <a:lnTo>
                  <a:pt x="127267" y="120898"/>
                </a:lnTo>
                <a:lnTo>
                  <a:pt x="169355" y="91566"/>
                </a:lnTo>
                <a:lnTo>
                  <a:pt x="211280" y="63568"/>
                </a:lnTo>
                <a:lnTo>
                  <a:pt x="253046" y="36899"/>
                </a:lnTo>
                <a:lnTo>
                  <a:pt x="294654" y="11555"/>
                </a:lnTo>
                <a:lnTo>
                  <a:pt x="314591" y="0"/>
                </a:lnTo>
              </a:path>
            </a:pathLst>
          </a:custGeom>
          <a:ln w="17233">
            <a:solidFill>
              <a:srgbClr val="FFFFFF">
                <a:alpha val="10000"/>
              </a:srgbClr>
            </a:solidFill>
          </a:ln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6" name="object 9"/>
          <p:cNvSpPr txBox="1">
            <a:spLocks noGrp="1"/>
          </p:cNvSpPr>
          <p:nvPr>
            <p:ph type="title" hasCustomPrompt="1"/>
          </p:nvPr>
        </p:nvSpPr>
        <p:spPr>
          <a:xfrm>
            <a:off x="3801305" y="1718302"/>
            <a:ext cx="3217474" cy="989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48">
              <a:lnSpc>
                <a:spcPts val="3745"/>
              </a:lnSpc>
              <a:spcBef>
                <a:spcPts val="100"/>
              </a:spcBef>
              <a:defRPr sz="3187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lang="en-US" spc="5" dirty="0"/>
              <a:t>Section 4</a:t>
            </a:r>
            <a:r>
              <a:rPr lang="en-US" spc="-90" dirty="0"/>
              <a:t> </a:t>
            </a:r>
            <a:r>
              <a:rPr lang="en-US" dirty="0"/>
              <a:t>heading</a:t>
            </a:r>
            <a:br>
              <a:rPr lang="en-US" dirty="0"/>
            </a:br>
            <a:r>
              <a:rPr lang="en-US" spc="-10" dirty="0"/>
              <a:t>second </a:t>
            </a:r>
            <a:r>
              <a:rPr lang="en-US" spc="-5" dirty="0"/>
              <a:t>line</a:t>
            </a:r>
            <a:endParaRPr spc="-5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102748" y="3479573"/>
            <a:ext cx="1777730" cy="3310458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9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4</a:t>
            </a:r>
          </a:p>
        </p:txBody>
      </p:sp>
      <p:sp>
        <p:nvSpPr>
          <p:cNvPr id="18" name="Picture Placeholder 2" descr="Decorative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3324660" cy="6858000"/>
          </a:xfrm>
          <a:solidFill>
            <a:schemeClr val="bg1"/>
          </a:solidFill>
        </p:spPr>
        <p:txBody>
          <a:bodyPr/>
          <a:lstStyle>
            <a:lvl1pPr marL="0" marR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7760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ine Red - 1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465163" cy="720000"/>
          </a:xfr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000" y="1316765"/>
            <a:ext cx="10465163" cy="4416491"/>
          </a:xfr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Arial" panose="020B0604020202020204" pitchFamily="34" charset="0"/>
              <a:buNone/>
              <a:defRPr sz="2386"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423234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26388" y="0"/>
            <a:ext cx="6122987" cy="6845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2000"/>
              </a:spcBef>
              <a:buNone/>
              <a:defRPr sz="3000" baseline="0">
                <a:solidFill>
                  <a:srgbClr val="454347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4" name="Picture 3" descr="Northern Territory Governmen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38" y="5654898"/>
            <a:ext cx="2017706" cy="720000"/>
          </a:xfrm>
          <a:prstGeom prst="rect">
            <a:avLst/>
          </a:prstGeom>
        </p:spPr>
      </p:pic>
      <p:sp>
        <p:nvSpPr>
          <p:cNvPr id="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85" y="3155270"/>
            <a:ext cx="523426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US" dirty="0"/>
              <a:t>Speaker/Business unit name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509055"/>
            <a:ext cx="523604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US" dirty="0"/>
              <a:t>Department of &lt;AGENCY NAME&gt;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694458"/>
            <a:ext cx="5235153" cy="1322388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9422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ine Red - 2 placehold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63999" y="1316765"/>
            <a:ext cx="5227949" cy="4416491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Lato Light" panose="020F0502020204030203" pitchFamily="34" charset="0"/>
              <a:buNone/>
              <a:defRPr sz="238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8021" y="1316765"/>
            <a:ext cx="5088566" cy="4416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386" dirty="0">
                <a:solidFill>
                  <a:srgbClr val="454347"/>
                </a:solidFill>
                <a:latin typeface="+mn-lt"/>
              </a:defRPr>
            </a:lvl1pPr>
            <a:lvl2pPr>
              <a:defRPr sz="3181"/>
            </a:lvl2pPr>
            <a:lvl3pPr>
              <a:defRPr sz="2651"/>
            </a:lvl3pPr>
            <a:lvl4pPr>
              <a:defRPr sz="2386"/>
            </a:lvl4pPr>
            <a:lvl5pPr>
              <a:defRPr sz="2386"/>
            </a:lvl5pPr>
            <a:lvl6pPr>
              <a:defRPr sz="2386"/>
            </a:lvl6pPr>
            <a:lvl7pPr>
              <a:defRPr sz="2386"/>
            </a:lvl7pPr>
            <a:lvl8pPr>
              <a:defRPr sz="2386"/>
            </a:lvl8pPr>
            <a:lvl9pPr>
              <a:defRPr sz="2386"/>
            </a:lvl9pPr>
          </a:lstStyle>
          <a:p>
            <a:pPr lvl="0"/>
            <a:r>
              <a:rPr lang="en-US" dirty="0"/>
              <a:t>&lt;Graphics&gt;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512587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8737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ep Mauve - section 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-8102424" y="-1981620"/>
            <a:ext cx="15453307" cy="1554648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3"/>
          </a:p>
        </p:txBody>
      </p:sp>
      <p:sp>
        <p:nvSpPr>
          <p:cNvPr id="13" name="object 9"/>
          <p:cNvSpPr txBox="1">
            <a:spLocks noGrp="1"/>
          </p:cNvSpPr>
          <p:nvPr>
            <p:ph type="title" hasCustomPrompt="1"/>
          </p:nvPr>
        </p:nvSpPr>
        <p:spPr>
          <a:xfrm>
            <a:off x="489261" y="1727926"/>
            <a:ext cx="3217474" cy="100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48">
              <a:lnSpc>
                <a:spcPts val="3745"/>
              </a:lnSpc>
              <a:spcBef>
                <a:spcPts val="100"/>
              </a:spcBef>
              <a:defRPr sz="3187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spc="5" dirty="0"/>
              <a:t>Section </a:t>
            </a:r>
            <a:r>
              <a:rPr lang="en-AU" spc="0" dirty="0"/>
              <a:t>5</a:t>
            </a:r>
            <a:r>
              <a:rPr spc="-90" dirty="0"/>
              <a:t> </a:t>
            </a:r>
            <a:r>
              <a:rPr dirty="0"/>
              <a:t>heading</a:t>
            </a:r>
          </a:p>
          <a:p>
            <a:pPr marL="12700">
              <a:lnSpc>
                <a:spcPts val="3760"/>
              </a:lnSpc>
            </a:pPr>
            <a:r>
              <a:rPr spc="-10" dirty="0"/>
              <a:t>second </a:t>
            </a:r>
            <a:r>
              <a:rPr spc="-5" dirty="0"/>
              <a:t>line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102748" y="3479573"/>
            <a:ext cx="1777730" cy="3310458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9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71539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ep Mauve - Section title with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-4402529" y="-2638441"/>
            <a:ext cx="15453307" cy="1554648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3"/>
          </a:p>
        </p:txBody>
      </p:sp>
      <p:sp>
        <p:nvSpPr>
          <p:cNvPr id="16" name="object 9"/>
          <p:cNvSpPr txBox="1">
            <a:spLocks noGrp="1"/>
          </p:cNvSpPr>
          <p:nvPr>
            <p:ph type="title" hasCustomPrompt="1"/>
          </p:nvPr>
        </p:nvSpPr>
        <p:spPr>
          <a:xfrm>
            <a:off x="3801305" y="1718302"/>
            <a:ext cx="3217474" cy="989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48">
              <a:lnSpc>
                <a:spcPts val="3745"/>
              </a:lnSpc>
              <a:spcBef>
                <a:spcPts val="100"/>
              </a:spcBef>
              <a:defRPr sz="3187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lang="en-US" spc="5" dirty="0"/>
              <a:t>Section 5</a:t>
            </a:r>
            <a:r>
              <a:rPr lang="en-US" spc="-90" dirty="0"/>
              <a:t> </a:t>
            </a:r>
            <a:r>
              <a:rPr lang="en-US" dirty="0"/>
              <a:t>heading</a:t>
            </a:r>
            <a:br>
              <a:rPr lang="en-US" dirty="0"/>
            </a:br>
            <a:r>
              <a:rPr lang="en-US" spc="-10" dirty="0"/>
              <a:t>second </a:t>
            </a:r>
            <a:r>
              <a:rPr lang="en-US" spc="-5" dirty="0"/>
              <a:t>line</a:t>
            </a:r>
            <a:endParaRPr spc="-5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102748" y="3479573"/>
            <a:ext cx="1777730" cy="3310458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9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5</a:t>
            </a:r>
          </a:p>
        </p:txBody>
      </p:sp>
      <p:sp>
        <p:nvSpPr>
          <p:cNvPr id="18" name="Picture Placeholder 2" descr="Decorative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3324660" cy="6858000"/>
          </a:xfrm>
          <a:solidFill>
            <a:schemeClr val="bg1"/>
          </a:solidFill>
        </p:spPr>
        <p:txBody>
          <a:bodyPr/>
          <a:lstStyle>
            <a:lvl1pPr marL="0" marR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14274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ep Mauve - 1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465163" cy="720000"/>
          </a:xfr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000" y="1316765"/>
            <a:ext cx="10465163" cy="4416491"/>
          </a:xfr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Arial" panose="020B0604020202020204" pitchFamily="34" charset="0"/>
              <a:buNone/>
              <a:defRPr sz="2386"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1615589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ep Mauve - 2 placehold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63999" y="1316765"/>
            <a:ext cx="5227949" cy="4416491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Lato Light" panose="020F0502020204030203" pitchFamily="34" charset="0"/>
              <a:buNone/>
              <a:defRPr sz="238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8021" y="1316765"/>
            <a:ext cx="5088566" cy="4416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386" dirty="0">
                <a:solidFill>
                  <a:srgbClr val="454347"/>
                </a:solidFill>
                <a:latin typeface="+mn-lt"/>
              </a:defRPr>
            </a:lvl1pPr>
            <a:lvl2pPr>
              <a:defRPr sz="3181"/>
            </a:lvl2pPr>
            <a:lvl3pPr>
              <a:defRPr sz="2651"/>
            </a:lvl3pPr>
            <a:lvl4pPr>
              <a:defRPr sz="2386"/>
            </a:lvl4pPr>
            <a:lvl5pPr>
              <a:defRPr sz="2386"/>
            </a:lvl5pPr>
            <a:lvl6pPr>
              <a:defRPr sz="2386"/>
            </a:lvl6pPr>
            <a:lvl7pPr>
              <a:defRPr sz="2386"/>
            </a:lvl7pPr>
            <a:lvl8pPr>
              <a:defRPr sz="2386"/>
            </a:lvl8pPr>
            <a:lvl9pPr>
              <a:defRPr sz="2386"/>
            </a:lvl9pPr>
          </a:lstStyle>
          <a:p>
            <a:pPr lvl="0"/>
            <a:r>
              <a:rPr lang="en-US" dirty="0"/>
              <a:t>&lt;Graphics&gt;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512587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1366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le Green - 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-8102424" y="-1981620"/>
            <a:ext cx="15453307" cy="1554648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3"/>
          </a:p>
        </p:txBody>
      </p:sp>
      <p:sp>
        <p:nvSpPr>
          <p:cNvPr id="13" name="object 9"/>
          <p:cNvSpPr txBox="1">
            <a:spLocks noGrp="1"/>
          </p:cNvSpPr>
          <p:nvPr>
            <p:ph type="title" hasCustomPrompt="1"/>
          </p:nvPr>
        </p:nvSpPr>
        <p:spPr>
          <a:xfrm>
            <a:off x="489261" y="1727926"/>
            <a:ext cx="3217474" cy="100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48">
              <a:lnSpc>
                <a:spcPts val="3745"/>
              </a:lnSpc>
              <a:spcBef>
                <a:spcPts val="100"/>
              </a:spcBef>
              <a:defRPr sz="3187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spc="5" dirty="0"/>
              <a:t>Section </a:t>
            </a:r>
            <a:r>
              <a:rPr lang="en-AU" spc="5" dirty="0"/>
              <a:t>6</a:t>
            </a:r>
            <a:r>
              <a:rPr spc="-90" dirty="0"/>
              <a:t> </a:t>
            </a:r>
            <a:r>
              <a:rPr dirty="0"/>
              <a:t>heading</a:t>
            </a:r>
          </a:p>
          <a:p>
            <a:pPr marL="12700">
              <a:lnSpc>
                <a:spcPts val="3760"/>
              </a:lnSpc>
            </a:pPr>
            <a:r>
              <a:rPr spc="-10" dirty="0"/>
              <a:t>second </a:t>
            </a:r>
            <a:r>
              <a:rPr spc="-5" dirty="0"/>
              <a:t>line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102748" y="3479573"/>
            <a:ext cx="1777730" cy="3310458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9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63080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le Green - Section titl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-4402529" y="-2638441"/>
            <a:ext cx="15453307" cy="1554648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3"/>
          </a:p>
        </p:txBody>
      </p:sp>
      <p:sp>
        <p:nvSpPr>
          <p:cNvPr id="23" name="object 7"/>
          <p:cNvSpPr/>
          <p:nvPr userDrawn="1"/>
        </p:nvSpPr>
        <p:spPr>
          <a:xfrm>
            <a:off x="6353439" y="0"/>
            <a:ext cx="313653" cy="217573"/>
          </a:xfrm>
          <a:custGeom>
            <a:avLst/>
            <a:gdLst/>
            <a:ahLst/>
            <a:cxnLst/>
            <a:rect l="l" t="t" r="r" b="b"/>
            <a:pathLst>
              <a:path w="314959" h="217170">
                <a:moveTo>
                  <a:pt x="0" y="216959"/>
                </a:moveTo>
                <a:lnTo>
                  <a:pt x="42592" y="183589"/>
                </a:lnTo>
                <a:lnTo>
                  <a:pt x="85014" y="151571"/>
                </a:lnTo>
                <a:lnTo>
                  <a:pt x="127267" y="120898"/>
                </a:lnTo>
                <a:lnTo>
                  <a:pt x="169355" y="91566"/>
                </a:lnTo>
                <a:lnTo>
                  <a:pt x="211280" y="63568"/>
                </a:lnTo>
                <a:lnTo>
                  <a:pt x="253046" y="36899"/>
                </a:lnTo>
                <a:lnTo>
                  <a:pt x="294654" y="11555"/>
                </a:lnTo>
                <a:lnTo>
                  <a:pt x="314591" y="0"/>
                </a:lnTo>
              </a:path>
            </a:pathLst>
          </a:custGeom>
          <a:ln w="17233">
            <a:solidFill>
              <a:srgbClr val="FFFFFF">
                <a:alpha val="10000"/>
              </a:srgbClr>
            </a:solidFill>
          </a:ln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26" name="object 9"/>
          <p:cNvSpPr txBox="1">
            <a:spLocks noGrp="1"/>
          </p:cNvSpPr>
          <p:nvPr>
            <p:ph type="title" hasCustomPrompt="1"/>
          </p:nvPr>
        </p:nvSpPr>
        <p:spPr>
          <a:xfrm>
            <a:off x="3801305" y="1718302"/>
            <a:ext cx="3217474" cy="989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48">
              <a:lnSpc>
                <a:spcPts val="3745"/>
              </a:lnSpc>
              <a:spcBef>
                <a:spcPts val="100"/>
              </a:spcBef>
              <a:defRPr sz="3187" baseline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lang="en-US" spc="5" dirty="0"/>
              <a:t>Section 6</a:t>
            </a:r>
            <a:r>
              <a:rPr lang="en-US" spc="-90" dirty="0"/>
              <a:t> </a:t>
            </a:r>
            <a:r>
              <a:rPr lang="en-US" dirty="0"/>
              <a:t>heading</a:t>
            </a:r>
            <a:br>
              <a:rPr lang="en-US" dirty="0"/>
            </a:br>
            <a:r>
              <a:rPr lang="en-US" spc="-10" dirty="0"/>
              <a:t>second </a:t>
            </a:r>
            <a:r>
              <a:rPr lang="en-US" spc="-5" dirty="0"/>
              <a:t>line</a:t>
            </a:r>
            <a:endParaRPr spc="-5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102748" y="3479573"/>
            <a:ext cx="1777730" cy="3310458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9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6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3324660" cy="6859904"/>
          </a:xfrm>
          <a:solidFill>
            <a:schemeClr val="bg1"/>
          </a:solidFill>
        </p:spPr>
        <p:txBody>
          <a:bodyPr/>
          <a:lstStyle>
            <a:lvl1pPr marL="0" marR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7975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le Green - 1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465163" cy="720000"/>
          </a:xfr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 baseline="0">
                <a:solidFill>
                  <a:srgbClr val="1E5E5E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000" y="1316765"/>
            <a:ext cx="10465163" cy="4416491"/>
          </a:xfr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Arial" panose="020B0604020202020204" pitchFamily="34" charset="0"/>
              <a:buNone/>
              <a:defRPr sz="2386"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3765879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le Green - 2 placehold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63999" y="1316765"/>
            <a:ext cx="5227949" cy="4416491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Lato Light" panose="020F0502020204030203" pitchFamily="34" charset="0"/>
              <a:buNone/>
              <a:defRPr sz="238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8021" y="1316765"/>
            <a:ext cx="5088566" cy="4416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386" dirty="0">
                <a:solidFill>
                  <a:srgbClr val="454347"/>
                </a:solidFill>
                <a:latin typeface="+mn-lt"/>
              </a:defRPr>
            </a:lvl1pPr>
            <a:lvl2pPr>
              <a:defRPr sz="3181"/>
            </a:lvl2pPr>
            <a:lvl3pPr>
              <a:defRPr sz="2651"/>
            </a:lvl3pPr>
            <a:lvl4pPr>
              <a:defRPr sz="2386"/>
            </a:lvl4pPr>
            <a:lvl5pPr>
              <a:defRPr sz="2386"/>
            </a:lvl5pPr>
            <a:lvl6pPr>
              <a:defRPr sz="2386"/>
            </a:lvl6pPr>
            <a:lvl7pPr>
              <a:defRPr sz="2386"/>
            </a:lvl7pPr>
            <a:lvl8pPr>
              <a:defRPr sz="2386"/>
            </a:lvl8pPr>
            <a:lvl9pPr>
              <a:defRPr sz="2386"/>
            </a:lvl9pPr>
          </a:lstStyle>
          <a:p>
            <a:pPr lvl="0"/>
            <a:r>
              <a:rPr lang="en-US" dirty="0"/>
              <a:t>&lt;Graphics&gt;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512587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lang="en-US" sz="4382" b="0" kern="1200" baseline="0" dirty="0" smtClean="0">
                <a:solidFill>
                  <a:schemeClr val="accent6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0665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afura Blue - 1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67600" y="355998"/>
            <a:ext cx="10508768" cy="71866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92"/>
              </a:lnSpc>
              <a:spcAft>
                <a:spcPts val="1464"/>
              </a:spcAft>
              <a:defRPr b="0" baseline="0">
                <a:solidFill>
                  <a:srgbClr val="1F1F5F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67600" y="1314327"/>
            <a:ext cx="10508768" cy="440831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ts val="2662"/>
              </a:lnSpc>
              <a:spcBef>
                <a:spcPts val="0"/>
              </a:spcBef>
              <a:buFont typeface="Arial" panose="020B0604020202020204" pitchFamily="34" charset="0"/>
              <a:buNone/>
              <a:defRPr sz="239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951387" indent="-342900">
              <a:buFont typeface="Arial" panose="020B0604020202020204" pitchFamily="34" charset="0"/>
              <a:buChar char="•"/>
              <a:defRPr/>
            </a:lvl2pPr>
            <a:lvl3pPr marL="1559875" indent="-342900">
              <a:buFont typeface="Arial" panose="020B0604020202020204" pitchFamily="34" charset="0"/>
              <a:buChar char="•"/>
              <a:defRPr>
                <a:solidFill>
                  <a:srgbClr val="454347"/>
                </a:solidFill>
              </a:defRPr>
            </a:lvl3pPr>
            <a:lvl4pPr marL="2111212" indent="-285750">
              <a:buFont typeface="Arial" panose="020B0604020202020204" pitchFamily="34" charset="0"/>
              <a:buChar char="•"/>
              <a:defRPr/>
            </a:lvl4pPr>
            <a:lvl5pPr marL="2719700" indent="-285750">
              <a:buFont typeface="Arial" panose="020B0604020202020204" pitchFamily="34" charset="0"/>
              <a:buChar char="•"/>
              <a:defRPr>
                <a:solidFill>
                  <a:srgbClr val="4543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5" name="Straight Connector 4" descr="Bottom page border"/>
          <p:cNvCxnSpPr/>
          <p:nvPr userDrawn="1"/>
        </p:nvCxnSpPr>
        <p:spPr>
          <a:xfrm>
            <a:off x="335827" y="5988889"/>
            <a:ext cx="11571146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rthern Territory Governmen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526" y="6179357"/>
            <a:ext cx="1190447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1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afura Blue - 2 placehold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 descr="Bottom page border"/>
          <p:cNvCxnSpPr/>
          <p:nvPr userDrawn="1"/>
        </p:nvCxnSpPr>
        <p:spPr>
          <a:xfrm>
            <a:off x="335827" y="5988889"/>
            <a:ext cx="11571146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67599" y="1314327"/>
            <a:ext cx="5249732" cy="440831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ts val="2662"/>
              </a:lnSpc>
              <a:spcBef>
                <a:spcPts val="0"/>
              </a:spcBef>
              <a:buFont typeface="Lato Light" panose="020F0502020204030203" pitchFamily="34" charset="0"/>
              <a:buNone/>
              <a:defRPr sz="239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8487" indent="0">
              <a:buNone/>
              <a:defRPr/>
            </a:lvl2pPr>
            <a:lvl3pPr marL="1216975" indent="0">
              <a:buNone/>
              <a:defRPr/>
            </a:lvl3pPr>
            <a:lvl4pPr marL="1825462" indent="0">
              <a:buNone/>
              <a:defRPr/>
            </a:lvl4pPr>
            <a:lvl5pPr marL="2433950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221" y="1314327"/>
            <a:ext cx="5109768" cy="4408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396" dirty="0">
                <a:solidFill>
                  <a:srgbClr val="454347"/>
                </a:solidFill>
                <a:latin typeface="+mn-lt"/>
              </a:defRPr>
            </a:lvl1pPr>
            <a:lvl2pPr>
              <a:defRPr sz="3194"/>
            </a:lvl2pPr>
            <a:lvl3pPr>
              <a:defRPr sz="2662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en-US" dirty="0"/>
              <a:t>&lt;Graphics&gt;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7600" y="355998"/>
            <a:ext cx="10556389" cy="71866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92"/>
              </a:lnSpc>
              <a:spcAft>
                <a:spcPts val="1464"/>
              </a:spcAft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  <p:pic>
        <p:nvPicPr>
          <p:cNvPr id="10" name="Picture 9" descr="Northern Territory Governmen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526" y="6179357"/>
            <a:ext cx="1190447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69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al Pink - Section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-8136184" y="-1977950"/>
            <a:ext cx="15517696" cy="1551769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09758"/>
            <a:ext cx="6543312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1 heading</a:t>
            </a:r>
            <a:br>
              <a:rPr lang="en-US" dirty="0"/>
            </a:br>
            <a:r>
              <a:rPr lang="en-US" dirty="0"/>
              <a:t>second line</a:t>
            </a:r>
            <a:endParaRPr lang="en-AU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144538" y="3463300"/>
            <a:ext cx="1785745" cy="33239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077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al Pink - Section titl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-4402529" y="-2638441"/>
            <a:ext cx="15453307" cy="1554648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3"/>
          </a:p>
        </p:txBody>
      </p:sp>
      <p:sp>
        <p:nvSpPr>
          <p:cNvPr id="16" name="object 9"/>
          <p:cNvSpPr txBox="1">
            <a:spLocks noGrp="1"/>
          </p:cNvSpPr>
          <p:nvPr>
            <p:ph type="title" hasCustomPrompt="1"/>
          </p:nvPr>
        </p:nvSpPr>
        <p:spPr>
          <a:xfrm>
            <a:off x="3801305" y="1718302"/>
            <a:ext cx="3217474" cy="989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48">
              <a:lnSpc>
                <a:spcPts val="3745"/>
              </a:lnSpc>
              <a:spcBef>
                <a:spcPts val="100"/>
              </a:spcBef>
              <a:defRPr sz="3187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lang="en-US" spc="5" dirty="0"/>
              <a:t>Section 1</a:t>
            </a:r>
            <a:r>
              <a:rPr lang="en-US" spc="-90" dirty="0"/>
              <a:t> </a:t>
            </a:r>
            <a:r>
              <a:rPr lang="en-US" dirty="0"/>
              <a:t>heading</a:t>
            </a:r>
            <a:br>
              <a:rPr lang="en-US" dirty="0"/>
            </a:br>
            <a:r>
              <a:rPr lang="en-US" spc="-10" dirty="0"/>
              <a:t>second </a:t>
            </a:r>
            <a:r>
              <a:rPr lang="en-US" spc="-5" dirty="0"/>
              <a:t>line</a:t>
            </a:r>
            <a:endParaRPr spc="-5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102748" y="3479573"/>
            <a:ext cx="1777730" cy="3310458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9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1</a:t>
            </a:r>
          </a:p>
        </p:txBody>
      </p:sp>
      <p:sp>
        <p:nvSpPr>
          <p:cNvPr id="18" name="Picture Placeholder 2" descr="Decorative"/>
          <p:cNvSpPr>
            <a:spLocks noGrp="1"/>
          </p:cNvSpPr>
          <p:nvPr>
            <p:ph type="pic" sz="quarter" idx="12"/>
          </p:nvPr>
        </p:nvSpPr>
        <p:spPr>
          <a:xfrm>
            <a:off x="1" y="-9542"/>
            <a:ext cx="3324660" cy="6867543"/>
          </a:xfrm>
          <a:solidFill>
            <a:schemeClr val="bg1"/>
          </a:solidFill>
        </p:spPr>
        <p:txBody>
          <a:bodyPr/>
          <a:lstStyle>
            <a:lvl1pPr marL="0" marR="0" indent="0" algn="ctr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852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al Pink - 1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465163" cy="720000"/>
          </a:xfr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000" y="1316765"/>
            <a:ext cx="10465163" cy="4416491"/>
          </a:xfr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Arial" panose="020B0604020202020204" pitchFamily="34" charset="0"/>
              <a:buNone/>
              <a:defRPr sz="238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374458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al Pink - 2 placehold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63999" y="1316765"/>
            <a:ext cx="5227949" cy="4416491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Lato Light" panose="020F0502020204030203" pitchFamily="34" charset="0"/>
              <a:buNone/>
              <a:defRPr sz="238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8021" y="1316765"/>
            <a:ext cx="5088566" cy="4416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386" dirty="0">
                <a:solidFill>
                  <a:srgbClr val="454347"/>
                </a:solidFill>
                <a:latin typeface="+mn-lt"/>
              </a:defRPr>
            </a:lvl1pPr>
            <a:lvl2pPr>
              <a:defRPr sz="3181"/>
            </a:lvl2pPr>
            <a:lvl3pPr>
              <a:defRPr sz="2651"/>
            </a:lvl3pPr>
            <a:lvl4pPr>
              <a:defRPr sz="2386"/>
            </a:lvl4pPr>
            <a:lvl5pPr>
              <a:defRPr sz="2386"/>
            </a:lvl5pPr>
            <a:lvl6pPr>
              <a:defRPr sz="2386"/>
            </a:lvl6pPr>
            <a:lvl7pPr>
              <a:defRPr sz="2386"/>
            </a:lvl7pPr>
            <a:lvl8pPr>
              <a:defRPr sz="2386"/>
            </a:lvl8pPr>
            <a:lvl9pPr>
              <a:defRPr sz="2386"/>
            </a:lvl9pPr>
          </a:lstStyle>
          <a:p>
            <a:pPr lvl="0"/>
            <a:r>
              <a:rPr lang="en-US" dirty="0"/>
              <a:t>&lt;Graphics&gt;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512587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6828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 Blue - 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-8102424" y="-1981620"/>
            <a:ext cx="15453307" cy="1554648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3"/>
          </a:p>
        </p:txBody>
      </p:sp>
      <p:sp>
        <p:nvSpPr>
          <p:cNvPr id="13" name="object 9"/>
          <p:cNvSpPr txBox="1">
            <a:spLocks noGrp="1"/>
          </p:cNvSpPr>
          <p:nvPr>
            <p:ph type="title" hasCustomPrompt="1"/>
          </p:nvPr>
        </p:nvSpPr>
        <p:spPr>
          <a:xfrm>
            <a:off x="489261" y="1727926"/>
            <a:ext cx="3217474" cy="100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48">
              <a:lnSpc>
                <a:spcPts val="3745"/>
              </a:lnSpc>
              <a:spcBef>
                <a:spcPts val="100"/>
              </a:spcBef>
              <a:defRPr sz="3187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spc="5" dirty="0"/>
              <a:t>Section </a:t>
            </a:r>
            <a:r>
              <a:rPr lang="en-AU" spc="5" dirty="0"/>
              <a:t>2</a:t>
            </a:r>
            <a:r>
              <a:rPr spc="-90" dirty="0"/>
              <a:t> </a:t>
            </a:r>
            <a:r>
              <a:rPr dirty="0"/>
              <a:t>heading</a:t>
            </a:r>
          </a:p>
          <a:p>
            <a:pPr marL="12700">
              <a:lnSpc>
                <a:spcPts val="3760"/>
              </a:lnSpc>
            </a:pPr>
            <a:r>
              <a:rPr spc="-10" dirty="0"/>
              <a:t>second </a:t>
            </a:r>
            <a:r>
              <a:rPr spc="-5" dirty="0"/>
              <a:t>line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102748" y="3479573"/>
            <a:ext cx="1777730" cy="3310458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9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4549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-8136184" y="-1977950"/>
            <a:ext cx="15517696" cy="15517696"/>
          </a:xfrm>
          <a:prstGeom prst="rect">
            <a:avLst/>
          </a:prstGeom>
          <a:blipFill dpi="0" rotWithShape="1">
            <a:blip r:embed="rId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01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&lt;Heading&gt;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2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7" name="Straight Connector 6" descr="Bottom page border"/>
          <p:cNvCxnSpPr/>
          <p:nvPr userDrawn="1"/>
        </p:nvCxnSpPr>
        <p:spPr>
          <a:xfrm>
            <a:off x="335827" y="5988889"/>
            <a:ext cx="11571146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orthern Territory Government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526" y="6179357"/>
            <a:ext cx="1190447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5434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5434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543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1BC"/>
              </a:gs>
              <a:gs pos="59000">
                <a:srgbClr val="00A7BC"/>
              </a:gs>
              <a:gs pos="100000">
                <a:srgbClr val="00A7B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364274" y="2521059"/>
            <a:ext cx="573172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Understanding conflicts of interest</a:t>
            </a:r>
          </a:p>
          <a:p>
            <a:r>
              <a: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Local Authority Member course 2022/23</a:t>
            </a:r>
            <a:endParaRPr lang="en-A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60" y="1014760"/>
            <a:ext cx="7987280" cy="4263069"/>
          </a:xfrm>
        </p:spPr>
      </p:pic>
      <p:pic>
        <p:nvPicPr>
          <p:cNvPr id="9" name="Picture 8" descr="Northern Territory Governmen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00" y="5654898"/>
            <a:ext cx="2017706" cy="720000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503999" y="509055"/>
            <a:ext cx="7848263" cy="4053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chemeClr val="bg1"/>
                </a:solidFill>
              </a:rPr>
              <a:t>Department of </a:t>
            </a:r>
            <a:r>
              <a:rPr lang="en-AU" sz="2000" dirty="0" smtClean="0">
                <a:solidFill>
                  <a:schemeClr val="bg1"/>
                </a:solidFill>
                <a:latin typeface="+mj-lt"/>
              </a:rPr>
              <a:t>THE CHIEF MINISTER &amp; CABINET</a:t>
            </a:r>
            <a:endParaRPr lang="en-AU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75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5519854" y="2346891"/>
            <a:ext cx="5140712" cy="2889683"/>
          </a:xfrm>
        </p:spPr>
        <p:txBody>
          <a:bodyPr>
            <a:normAutofit/>
          </a:bodyPr>
          <a:lstStyle/>
          <a:p>
            <a:r>
              <a:rPr lang="en-AU" sz="2400" b="1" dirty="0" smtClean="0">
                <a:solidFill>
                  <a:schemeClr val="accent2"/>
                </a:solidFill>
              </a:rPr>
              <a:t>Sometimes, you might not have an actual conflict of interest, but other people may think it is (reasonably, of course).</a:t>
            </a:r>
          </a:p>
          <a:p>
            <a:endParaRPr lang="en-AU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400" dirty="0" smtClean="0"/>
              <a:t>This </a:t>
            </a:r>
            <a:r>
              <a:rPr lang="en-AU" sz="2400" dirty="0"/>
              <a:t>is called a ‘perceived conflict of interest’ and is just as significant as having an actual conflict of interest.</a:t>
            </a:r>
          </a:p>
          <a:p>
            <a:endParaRPr lang="en-AU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7600" y="355998"/>
            <a:ext cx="10556389" cy="1138266"/>
          </a:xfrm>
        </p:spPr>
        <p:txBody>
          <a:bodyPr/>
          <a:lstStyle/>
          <a:p>
            <a:r>
              <a:rPr lang="en-GB" dirty="0"/>
              <a:t>3</a:t>
            </a:r>
            <a:r>
              <a:rPr lang="en-GB" dirty="0" smtClean="0"/>
              <a:t>. Will others think it is a conflict of interest?</a:t>
            </a:r>
            <a:endParaRPr lang="en-AU" dirty="0"/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038" y="1494264"/>
            <a:ext cx="7196269" cy="4081347"/>
          </a:xfrm>
        </p:spPr>
      </p:pic>
    </p:spTree>
    <p:extLst>
      <p:ext uri="{BB962C8B-B14F-4D97-AF65-F5344CB8AC3E}">
        <p14:creationId xmlns:p14="http://schemas.microsoft.com/office/powerpoint/2010/main" val="31394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B4B60F-3B86-4EF9-A38F-15E917FEB74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29563" y="1514036"/>
            <a:ext cx="6612672" cy="380047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AU" sz="2400" dirty="0" smtClean="0"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For example, </a:t>
            </a:r>
            <a:r>
              <a:rPr lang="en-AU" sz="2400" dirty="0" smtClean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your cousin might be seeking a contract with council to provide skip bins </a:t>
            </a:r>
            <a:r>
              <a:rPr lang="en-AU" sz="2400" dirty="0" smtClean="0"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and remove waste in your community.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AU" sz="2400" dirty="0" smtClean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You might not get any </a:t>
            </a:r>
            <a:r>
              <a:rPr lang="en-AU" sz="2400" dirty="0" smtClean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benefit, but </a:t>
            </a:r>
            <a:r>
              <a:rPr lang="en-AU" sz="2400" dirty="0" smtClean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people in the community might think that you potentially influenced the decision.</a:t>
            </a:r>
            <a:endParaRPr lang="en-AU" sz="2400" dirty="0"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AU" sz="2400" dirty="0" smtClean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In this situation, it is always safest to declare a conflict of interest and </a:t>
            </a:r>
            <a:r>
              <a:rPr lang="en-AU" sz="2400" dirty="0" smtClean="0"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leave the room</a:t>
            </a:r>
            <a:r>
              <a:rPr lang="en-AU" sz="2400" dirty="0" smtClean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smtClean="0"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when the Local Authority meeting is considering this item</a:t>
            </a:r>
            <a:r>
              <a:rPr lang="en-AU" sz="2400" dirty="0" smtClean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 smtClean="0">
              <a:effectLst/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67700D-117E-4AFE-8E21-AA6F341F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Perceived </a:t>
            </a:r>
            <a:r>
              <a:rPr lang="en-GB" dirty="0"/>
              <a:t>conflict of </a:t>
            </a:r>
            <a:r>
              <a:rPr lang="en-GB" dirty="0" smtClean="0"/>
              <a:t>interest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0" y="1163875"/>
            <a:ext cx="5399166" cy="4500797"/>
          </a:xfrm>
        </p:spPr>
      </p:pic>
    </p:spTree>
    <p:extLst>
      <p:ext uri="{BB962C8B-B14F-4D97-AF65-F5344CB8AC3E}">
        <p14:creationId xmlns:p14="http://schemas.microsoft.com/office/powerpoint/2010/main" val="17497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1015025" y="1964922"/>
            <a:ext cx="6520094" cy="395838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AU" sz="2800" b="1" dirty="0">
                <a:solidFill>
                  <a:schemeClr val="accent2"/>
                </a:solidFill>
              </a:rPr>
              <a:t>Don’t be embarrassed if you have a conflict of interest. </a:t>
            </a:r>
            <a:endParaRPr lang="en-AU" sz="2800" b="1" dirty="0" smtClean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</a:pPr>
            <a:endParaRPr lang="en-AU" dirty="0" smtClean="0"/>
          </a:p>
          <a:p>
            <a:pPr>
              <a:spcAft>
                <a:spcPts val="1200"/>
              </a:spcAft>
            </a:pPr>
            <a:r>
              <a:rPr lang="en-AU" dirty="0" smtClean="0"/>
              <a:t>Local Authority members </a:t>
            </a:r>
            <a:r>
              <a:rPr lang="en-AU" dirty="0"/>
              <a:t>have good connections with the </a:t>
            </a:r>
            <a:r>
              <a:rPr lang="en-AU" dirty="0" smtClean="0"/>
              <a:t>community, families who live in the area, and </a:t>
            </a:r>
            <a:r>
              <a:rPr lang="en-AU" dirty="0" smtClean="0"/>
              <a:t>in surrounding </a:t>
            </a:r>
            <a:r>
              <a:rPr lang="en-AU" dirty="0" smtClean="0"/>
              <a:t>communities, and are involved in sports clubs and other organisations, so </a:t>
            </a:r>
            <a:r>
              <a:rPr lang="en-AU" dirty="0"/>
              <a:t>conflicts of interest often arise</a:t>
            </a:r>
            <a:r>
              <a:rPr lang="en-AU" dirty="0" smtClean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1CC6C-0496-4814-A8D4-FE681064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4</a:t>
            </a:r>
            <a:r>
              <a:rPr lang="en-GB" dirty="0" smtClean="0"/>
              <a:t>. What </a:t>
            </a:r>
            <a:r>
              <a:rPr lang="en-GB" dirty="0"/>
              <a:t>should I do if I have a conflict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of </a:t>
            </a:r>
            <a:r>
              <a:rPr lang="en-GB" dirty="0"/>
              <a:t>interest?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43" y="2089845"/>
            <a:ext cx="5475481" cy="31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7625" y="0"/>
            <a:ext cx="2019300" cy="6857999"/>
          </a:xfrm>
          <a:prstGeom prst="rect">
            <a:avLst/>
          </a:prstGeom>
          <a:solidFill>
            <a:srgbClr val="00A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2932771" y="1866899"/>
            <a:ext cx="9021336" cy="42370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2800" b="1" dirty="0">
                <a:solidFill>
                  <a:schemeClr val="accent2"/>
                </a:solidFill>
              </a:rPr>
              <a:t>As soon as you become aware of a conflict you should declare it. </a:t>
            </a:r>
          </a:p>
          <a:p>
            <a:pPr>
              <a:spcAft>
                <a:spcPts val="1200"/>
              </a:spcAft>
            </a:pPr>
            <a:r>
              <a:rPr lang="en-AU" sz="2400" dirty="0"/>
              <a:t>You can </a:t>
            </a:r>
            <a:r>
              <a:rPr lang="en-AU" sz="2400" dirty="0" smtClean="0"/>
              <a:t>declare </a:t>
            </a:r>
            <a:r>
              <a:rPr lang="en-AU" sz="2400" dirty="0"/>
              <a:t>it before the meeting </a:t>
            </a:r>
            <a:r>
              <a:rPr lang="en-AU" sz="2400" dirty="0" smtClean="0"/>
              <a:t>or </a:t>
            </a:r>
            <a:r>
              <a:rPr lang="en-AU" sz="2400" dirty="0"/>
              <a:t>at the start of a meeting. </a:t>
            </a:r>
          </a:p>
          <a:p>
            <a:pPr>
              <a:spcAft>
                <a:spcPts val="1200"/>
              </a:spcAft>
            </a:pPr>
            <a:r>
              <a:rPr lang="en-AU" sz="2400" dirty="0"/>
              <a:t>If you don't realise you have a conflict until later in the 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meeting</a:t>
            </a:r>
            <a:r>
              <a:rPr lang="en-AU" sz="2400" dirty="0"/>
              <a:t>, you need to declare as soon as you realise</a:t>
            </a:r>
            <a:r>
              <a:rPr lang="en-AU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AU" sz="2400" dirty="0"/>
              <a:t>When the item </a:t>
            </a:r>
            <a:r>
              <a:rPr lang="en-AU" sz="2400" dirty="0" smtClean="0"/>
              <a:t>comes </a:t>
            </a:r>
            <a:r>
              <a:rPr lang="en-AU" sz="2400" dirty="0"/>
              <a:t>up for discussion you </a:t>
            </a:r>
            <a:r>
              <a:rPr lang="en-AU" sz="2400" dirty="0" smtClean="0"/>
              <a:t>must </a:t>
            </a:r>
            <a:r>
              <a:rPr lang="en-AU" sz="2400" dirty="0"/>
              <a:t>leave the room. When the discussion has finished, you may re-enter the room.  Remember - you cannot take part in any decision making </a:t>
            </a:r>
            <a:r>
              <a:rPr lang="en-AU" sz="2400" dirty="0" smtClean="0"/>
              <a:t>about that </a:t>
            </a:r>
            <a:r>
              <a:rPr lang="en-AU" sz="2400" dirty="0"/>
              <a:t>item.</a:t>
            </a:r>
          </a:p>
          <a:p>
            <a:pPr>
              <a:spcAft>
                <a:spcPts val="1200"/>
              </a:spcAft>
            </a:pPr>
            <a:endParaRPr lang="en-AU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97151" y="355998"/>
            <a:ext cx="9126838" cy="7186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4. </a:t>
            </a:r>
            <a:r>
              <a:rPr lang="en-GB" dirty="0"/>
              <a:t>What should I do if I have a conflict </a:t>
            </a:r>
            <a:r>
              <a:rPr lang="en-GB" dirty="0" smtClean="0"/>
              <a:t>of </a:t>
            </a:r>
            <a:r>
              <a:rPr lang="en-GB" dirty="0"/>
              <a:t>interest?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28448"/>
          <a:stretch/>
        </p:blipFill>
        <p:spPr>
          <a:xfrm rot="736951">
            <a:off x="-733612" y="3158642"/>
            <a:ext cx="3391273" cy="41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47625" y="0"/>
            <a:ext cx="2019300" cy="6857999"/>
          </a:xfrm>
          <a:prstGeom prst="rect">
            <a:avLst/>
          </a:prstGeom>
          <a:solidFill>
            <a:srgbClr val="00A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120737" y="1846264"/>
            <a:ext cx="7249567" cy="4227965"/>
          </a:xfrm>
        </p:spPr>
        <p:txBody>
          <a:bodyPr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AU" sz="2400" b="1" dirty="0" smtClean="0">
                <a:solidFill>
                  <a:srgbClr val="0071BC"/>
                </a:solidFill>
              </a:rPr>
              <a:t>Local </a:t>
            </a:r>
            <a:r>
              <a:rPr lang="en-AU" sz="2400" b="1" dirty="0">
                <a:solidFill>
                  <a:srgbClr val="0071BC"/>
                </a:solidFill>
              </a:rPr>
              <a:t>Authority members have a duty to declare a conflict of interest. </a:t>
            </a:r>
          </a:p>
          <a:p>
            <a:pPr>
              <a:spcAft>
                <a:spcPts val="1200"/>
              </a:spcAft>
            </a:pPr>
            <a:r>
              <a:rPr lang="en-AU" sz="2400" b="1" dirty="0" smtClean="0">
                <a:solidFill>
                  <a:schemeClr val="accent2"/>
                </a:solidFill>
              </a:rPr>
              <a:t>Not disclosing a conflict of interest is an offence under the </a:t>
            </a:r>
            <a:r>
              <a:rPr lang="en-AU" sz="2400" b="1" i="1" dirty="0" smtClean="0">
                <a:solidFill>
                  <a:schemeClr val="accent2"/>
                </a:solidFill>
              </a:rPr>
              <a:t>Local Government Act 2019</a:t>
            </a:r>
            <a:r>
              <a:rPr lang="en-AU" sz="2400" b="1" dirty="0" smtClean="0">
                <a:solidFill>
                  <a:schemeClr val="accent2"/>
                </a:solidFill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AU" sz="2400" dirty="0" smtClean="0"/>
              <a:t>It </a:t>
            </a:r>
            <a:r>
              <a:rPr lang="en-AU" sz="2400" dirty="0"/>
              <a:t>may also be improper conduct under the </a:t>
            </a:r>
            <a:r>
              <a:rPr lang="en-AU" sz="2400" i="1" dirty="0"/>
              <a:t>Independent Commissioner Against Corruption Act</a:t>
            </a:r>
            <a:r>
              <a:rPr lang="en-AU" sz="2400" i="1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n-AU" sz="2400" dirty="0" smtClean="0"/>
              <a:t>If </a:t>
            </a:r>
            <a:r>
              <a:rPr lang="en-AU" sz="2400" dirty="0"/>
              <a:t>you do not disclose a conflict of interest or do not leave the meeting room, </a:t>
            </a:r>
            <a:r>
              <a:rPr lang="en-AU" sz="2400" dirty="0" smtClean="0"/>
              <a:t>any decisions made by council on the LA recommendation can </a:t>
            </a:r>
            <a:r>
              <a:rPr lang="en-AU" sz="2400" dirty="0"/>
              <a:t>be questioned by a court and overturned or cancelled.</a:t>
            </a:r>
          </a:p>
          <a:p>
            <a:pPr>
              <a:spcAft>
                <a:spcPts val="1200"/>
              </a:spcAft>
            </a:pPr>
            <a:endParaRPr lang="en-AU" sz="240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268" y="413430"/>
            <a:ext cx="10702026" cy="718667"/>
          </a:xfrm>
        </p:spPr>
        <p:txBody>
          <a:bodyPr/>
          <a:lstStyle/>
          <a:p>
            <a:r>
              <a:rPr lang="en-GB" dirty="0"/>
              <a:t>5</a:t>
            </a:r>
            <a:r>
              <a:rPr lang="en-GB" dirty="0" smtClean="0"/>
              <a:t>. What </a:t>
            </a:r>
            <a:r>
              <a:rPr lang="en-GB" dirty="0"/>
              <a:t>happens if I don’t disclose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conflict of interest?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1" t="11171" r="36005"/>
          <a:stretch/>
        </p:blipFill>
        <p:spPr>
          <a:xfrm>
            <a:off x="103442" y="391902"/>
            <a:ext cx="4017295" cy="60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867598" y="1911927"/>
            <a:ext cx="8248693" cy="381071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AU" sz="2600" b="1" dirty="0">
                <a:solidFill>
                  <a:schemeClr val="accent2"/>
                </a:solidFill>
              </a:rPr>
              <a:t>Your reputation in the community may be damaged if you are seen to be getting benefits for yourself, your family, friends or business partners because of your role as a </a:t>
            </a:r>
            <a:r>
              <a:rPr lang="en-AU" sz="2600" b="1" dirty="0" smtClean="0">
                <a:solidFill>
                  <a:schemeClr val="accent2"/>
                </a:solidFill>
              </a:rPr>
              <a:t>LA member.</a:t>
            </a:r>
            <a:endParaRPr lang="en-AU" sz="2600" b="1" dirty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</a:pPr>
            <a:r>
              <a:rPr lang="en-AU" sz="2600" dirty="0"/>
              <a:t>It is always safest to declare a conflict of interest </a:t>
            </a:r>
            <a:r>
              <a:rPr lang="en-AU" sz="2600" dirty="0" smtClean="0"/>
              <a:t>and to </a:t>
            </a:r>
            <a:r>
              <a:rPr lang="en-AU" sz="2600" dirty="0"/>
              <a:t>not participate in </a:t>
            </a:r>
            <a:r>
              <a:rPr lang="en-AU" sz="2600" dirty="0" smtClean="0"/>
              <a:t>the </a:t>
            </a:r>
            <a:r>
              <a:rPr lang="en-AU" sz="2600" dirty="0" smtClean="0"/>
              <a:t>LA’s discussion </a:t>
            </a:r>
            <a:r>
              <a:rPr lang="en-AU" sz="2600" dirty="0"/>
              <a:t>or decision. </a:t>
            </a:r>
            <a:endParaRPr lang="en-AU" sz="2600" dirty="0" smtClean="0"/>
          </a:p>
          <a:p>
            <a:pPr>
              <a:spcAft>
                <a:spcPts val="1200"/>
              </a:spcAft>
            </a:pPr>
            <a:endParaRPr lang="en-AU" sz="2600" dirty="0" smtClean="0"/>
          </a:p>
          <a:p>
            <a:pPr>
              <a:spcAft>
                <a:spcPts val="1200"/>
              </a:spcAft>
            </a:pPr>
            <a:r>
              <a:rPr lang="en-AU" sz="2600" dirty="0" smtClean="0"/>
              <a:t>This </a:t>
            </a:r>
            <a:r>
              <a:rPr lang="en-AU" sz="2600" dirty="0"/>
              <a:t>will help to ensure that </a:t>
            </a:r>
            <a:r>
              <a:rPr lang="en-AU" sz="2600" dirty="0" smtClean="0"/>
              <a:t>LA recommendations </a:t>
            </a:r>
            <a:r>
              <a:rPr lang="en-AU" sz="2600" dirty="0"/>
              <a:t>are made in the best interests of the whole community.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 </a:t>
            </a:r>
            <a:r>
              <a:rPr lang="en-GB" dirty="0"/>
              <a:t>What happens if I don’t disclose </a:t>
            </a:r>
            <a:br>
              <a:rPr lang="en-GB" dirty="0"/>
            </a:br>
            <a:r>
              <a:rPr lang="en-GB" dirty="0"/>
              <a:t>the conflict of interest?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0172700" y="1"/>
            <a:ext cx="2019300" cy="6857999"/>
          </a:xfrm>
          <a:prstGeom prst="rect">
            <a:avLst/>
          </a:prstGeom>
          <a:solidFill>
            <a:srgbClr val="00A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2878" r="42079" b="39537"/>
          <a:stretch/>
        </p:blipFill>
        <p:spPr>
          <a:xfrm>
            <a:off x="6939988" y="1911927"/>
            <a:ext cx="6828864" cy="494607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9855888" y="140728"/>
            <a:ext cx="1667246" cy="1146205"/>
          </a:xfrm>
          <a:prstGeom prst="wedgeEllipseCallout">
            <a:avLst>
              <a:gd name="adj1" fmla="val 12937"/>
              <a:gd name="adj2" fmla="val 17142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9873362" y="252165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454347"/>
                </a:solidFill>
              </a:rPr>
              <a:t>I have a conflict of interest</a:t>
            </a:r>
            <a:endParaRPr lang="en-AU" b="1" dirty="0">
              <a:solidFill>
                <a:srgbClr val="4543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91" y="3732211"/>
            <a:ext cx="6354369" cy="360386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FF5E94-366F-4B44-AE67-58DEC742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6</a:t>
            </a:r>
            <a:r>
              <a:rPr lang="en-GB" dirty="0" smtClean="0"/>
              <a:t>. When it’s </a:t>
            </a:r>
            <a:r>
              <a:rPr lang="en-GB" u="sng" dirty="0" smtClean="0"/>
              <a:t>not</a:t>
            </a:r>
            <a:r>
              <a:rPr lang="en-GB" dirty="0" smtClean="0"/>
              <a:t> a conflict of interest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67600" y="1074665"/>
            <a:ext cx="7120482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AU" sz="2600" b="1" dirty="0">
                <a:solidFill>
                  <a:schemeClr val="accent2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some circumstances you do not have a conflict of </a:t>
            </a:r>
            <a:r>
              <a:rPr lang="en-AU" sz="2600" b="1" dirty="0" smtClean="0">
                <a:solidFill>
                  <a:schemeClr val="accent2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 </a:t>
            </a:r>
            <a:r>
              <a:rPr lang="en-AU" sz="2600" b="1" dirty="0">
                <a:solidFill>
                  <a:schemeClr val="accent2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interest is shared with other people in the </a:t>
            </a:r>
            <a:r>
              <a:rPr lang="en-AU" sz="2600" b="1" dirty="0" smtClean="0">
                <a:solidFill>
                  <a:schemeClr val="accent2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community.</a:t>
            </a:r>
            <a:endParaRPr lang="en-AU" sz="2600" b="1" dirty="0" smtClean="0">
              <a:solidFill>
                <a:schemeClr val="accent2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AU" sz="2600" dirty="0">
                <a:solidFill>
                  <a:srgbClr val="454347"/>
                </a:solidFill>
              </a:rPr>
              <a:t>For example, </a:t>
            </a:r>
            <a:r>
              <a:rPr lang="en-AU" sz="2600" dirty="0" smtClean="0">
                <a:solidFill>
                  <a:srgbClr val="454347"/>
                </a:solidFill>
              </a:rPr>
              <a:t>the LA might recommend to council that the community footy oval is </a:t>
            </a:r>
            <a:r>
              <a:rPr lang="en-AU" sz="2600" dirty="0" smtClean="0">
                <a:solidFill>
                  <a:srgbClr val="454347"/>
                </a:solidFill>
              </a:rPr>
              <a:t>upgraded, </a:t>
            </a:r>
            <a:r>
              <a:rPr lang="en-AU" sz="2600" dirty="0" smtClean="0">
                <a:solidFill>
                  <a:srgbClr val="454347"/>
                </a:solidFill>
              </a:rPr>
              <a:t>or to put in new street lighting. </a:t>
            </a:r>
          </a:p>
          <a:p>
            <a:pPr>
              <a:spcAft>
                <a:spcPts val="1000"/>
              </a:spcAft>
            </a:pPr>
            <a:r>
              <a:rPr lang="en-AU" sz="2600" dirty="0" smtClean="0">
                <a:solidFill>
                  <a:srgbClr val="454347"/>
                </a:solidFill>
              </a:rPr>
              <a:t>While you might get a benefit, these </a:t>
            </a:r>
            <a:r>
              <a:rPr lang="en-AU" sz="2600" dirty="0">
                <a:solidFill>
                  <a:srgbClr val="454347"/>
                </a:solidFill>
              </a:rPr>
              <a:t>situations are not conflicts of interest, as the interest is shared </a:t>
            </a:r>
            <a:r>
              <a:rPr lang="en-AU" sz="2600" dirty="0" smtClean="0">
                <a:solidFill>
                  <a:srgbClr val="454347"/>
                </a:solidFill>
              </a:rPr>
              <a:t>with </a:t>
            </a:r>
            <a:r>
              <a:rPr lang="en-AU" sz="2600" dirty="0">
                <a:solidFill>
                  <a:srgbClr val="454347"/>
                </a:solidFill>
              </a:rPr>
              <a:t>others in the community.</a:t>
            </a:r>
          </a:p>
          <a:p>
            <a:pPr>
              <a:spcAft>
                <a:spcPts val="1000"/>
              </a:spcAft>
            </a:pPr>
            <a:endParaRPr lang="en-AU" sz="2400" b="1" dirty="0">
              <a:solidFill>
                <a:schemeClr val="accent2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62039" y="1458749"/>
            <a:ext cx="7370956" cy="4139706"/>
          </a:xfrm>
          <a:prstGeom prst="roundRect">
            <a:avLst/>
          </a:prstGeom>
          <a:solidFill>
            <a:srgbClr val="00A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7D6C3-22DE-412C-80DB-561E782A2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00" y="355998"/>
            <a:ext cx="10508768" cy="718667"/>
          </a:xfrm>
        </p:spPr>
        <p:txBody>
          <a:bodyPr>
            <a:normAutofit/>
          </a:bodyPr>
          <a:lstStyle/>
          <a:p>
            <a:r>
              <a:rPr lang="en-GB" dirty="0"/>
              <a:t>7</a:t>
            </a:r>
            <a:r>
              <a:rPr lang="en-GB" dirty="0" smtClean="0"/>
              <a:t>. Who </a:t>
            </a:r>
            <a:r>
              <a:rPr lang="en-GB" dirty="0"/>
              <a:t>can I talk to?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r="19676"/>
          <a:stretch/>
        </p:blipFill>
        <p:spPr>
          <a:xfrm>
            <a:off x="7482468" y="1951464"/>
            <a:ext cx="4468476" cy="395428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2566" y="1660015"/>
            <a:ext cx="6570264" cy="373717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1"/>
                </a:solidFill>
              </a:rPr>
              <a:t>If you are unsure about whether you have a conflict of interest, you can talk with </a:t>
            </a:r>
            <a:r>
              <a:rPr lang="en-AU" sz="2600">
                <a:solidFill>
                  <a:schemeClr val="bg1"/>
                </a:solidFill>
              </a:rPr>
              <a:t>your </a:t>
            </a:r>
            <a:r>
              <a:rPr lang="en-AU" sz="2600" smtClean="0">
                <a:solidFill>
                  <a:schemeClr val="bg1"/>
                </a:solidFill>
              </a:rPr>
              <a:t>Chair or </a:t>
            </a:r>
            <a:r>
              <a:rPr lang="en-AU" sz="2600" dirty="0" smtClean="0">
                <a:solidFill>
                  <a:schemeClr val="bg1"/>
                </a:solidFill>
              </a:rPr>
              <a:t>the CEO.</a:t>
            </a:r>
            <a:endParaRPr lang="en-AU" sz="26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AU" sz="2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1"/>
                </a:solidFill>
              </a:rPr>
              <a:t>If you think another member has a conflict of interest you should talk to the Chair</a:t>
            </a:r>
            <a:r>
              <a:rPr lang="en-AU" sz="26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AU" sz="2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1"/>
                </a:solidFill>
              </a:rPr>
              <a:t>It’s important to ask </a:t>
            </a:r>
            <a:r>
              <a:rPr lang="en-AU" sz="2600" dirty="0" smtClean="0">
                <a:solidFill>
                  <a:schemeClr val="bg1"/>
                </a:solidFill>
              </a:rPr>
              <a:t>questions and speak up </a:t>
            </a:r>
            <a:r>
              <a:rPr lang="en-AU" sz="2600" dirty="0">
                <a:solidFill>
                  <a:schemeClr val="bg1"/>
                </a:solidFill>
              </a:rPr>
              <a:t>so you know your responsibilities as a </a:t>
            </a:r>
            <a:r>
              <a:rPr lang="en-AU" sz="2600" dirty="0" smtClean="0">
                <a:solidFill>
                  <a:schemeClr val="bg1"/>
                </a:solidFill>
              </a:rPr>
              <a:t>LA</a:t>
            </a:r>
            <a:r>
              <a:rPr lang="en-AU" sz="2600" dirty="0" smtClean="0">
                <a:solidFill>
                  <a:schemeClr val="bg1"/>
                </a:solidFill>
              </a:rPr>
              <a:t> </a:t>
            </a:r>
            <a:r>
              <a:rPr lang="en-AU" sz="2600" dirty="0" smtClean="0">
                <a:solidFill>
                  <a:schemeClr val="bg1"/>
                </a:solidFill>
              </a:rPr>
              <a:t>member</a:t>
            </a:r>
            <a:r>
              <a:rPr lang="en-AU" sz="26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AU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1BC"/>
              </a:gs>
              <a:gs pos="59000">
                <a:srgbClr val="00A7BC"/>
              </a:gs>
              <a:gs pos="100000">
                <a:srgbClr val="00A7B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31889-0FBA-4C8E-ADED-8C438844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00" y="355998"/>
            <a:ext cx="10508768" cy="71866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Course overview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91137" y="1904102"/>
            <a:ext cx="8918331" cy="3431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662736" y="2150232"/>
            <a:ext cx="59280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000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AU" sz="2000" dirty="0" smtClean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 </a:t>
            </a:r>
            <a:r>
              <a:rPr lang="en-AU" sz="2000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 conflict of </a:t>
            </a:r>
            <a:r>
              <a:rPr lang="en-AU" sz="2000" dirty="0" smtClean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interest?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000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AU" sz="2000" dirty="0" smtClean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nderstand </a:t>
            </a:r>
            <a:r>
              <a:rPr lang="en-AU" sz="2000" dirty="0" smtClean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AU" sz="2000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conflicts of interest happen</a:t>
            </a:r>
            <a:r>
              <a:rPr lang="en-AU" sz="2000" dirty="0" smtClean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2000" strike="sngStrike" dirty="0"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000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AU" sz="2000" dirty="0" smtClean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 </a:t>
            </a:r>
            <a:r>
              <a:rPr lang="en-AU" sz="2000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when to disclose a conflict of interest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000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AU" sz="2000" dirty="0" smtClean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 </a:t>
            </a:r>
            <a:r>
              <a:rPr lang="en-AU" sz="2000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manage a conflict of interest and where </a:t>
            </a:r>
            <a:r>
              <a:rPr lang="en-AU" sz="2000" dirty="0" smtClean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000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s</a:t>
            </a:r>
            <a:r>
              <a:rPr lang="en-AU" sz="2000" dirty="0" smtClean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upport</a:t>
            </a:r>
            <a:endParaRPr lang="en-AU" sz="2000" dirty="0"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2662" y="1803916"/>
            <a:ext cx="3651662" cy="36516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86" y="2380622"/>
            <a:ext cx="2324940" cy="255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A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0F100-E813-4424-9E1F-D4AEEEF5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482" y="516934"/>
            <a:ext cx="10508768" cy="718667"/>
          </a:xfrm>
        </p:spPr>
        <p:txBody>
          <a:bodyPr>
            <a:noAutofit/>
          </a:bodyPr>
          <a:lstStyle/>
          <a:p>
            <a:r>
              <a:rPr lang="en-AU" dirty="0" smtClean="0">
                <a:solidFill>
                  <a:schemeClr val="bg1"/>
                </a:solidFill>
                <a:effectLst/>
              </a:rPr>
              <a:t>What </a:t>
            </a:r>
            <a:r>
              <a:rPr lang="en-AU" dirty="0">
                <a:solidFill>
                  <a:schemeClr val="bg1"/>
                </a:solidFill>
                <a:effectLst/>
              </a:rPr>
              <a:t>is a conflict of interest?</a:t>
            </a:r>
            <a:r>
              <a:rPr lang="en-GB" dirty="0">
                <a:solidFill>
                  <a:schemeClr val="bg1"/>
                </a:solidFill>
                <a:effectLst/>
              </a:rPr>
              <a:t/>
            </a:r>
            <a:br>
              <a:rPr lang="en-GB" dirty="0">
                <a:solidFill>
                  <a:schemeClr val="bg1"/>
                </a:solidFill>
                <a:effectLst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61" y="-205545"/>
            <a:ext cx="7656424" cy="706354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14039" y="1996068"/>
            <a:ext cx="7523138" cy="42075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1177090" y="2484947"/>
            <a:ext cx="65730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800" dirty="0">
                <a:solidFill>
                  <a:srgbClr val="454347"/>
                </a:solidFill>
              </a:rPr>
              <a:t>A conflict of interest is when </a:t>
            </a:r>
            <a:r>
              <a:rPr lang="en-AU" sz="2800" dirty="0" smtClean="0">
                <a:solidFill>
                  <a:srgbClr val="454347"/>
                </a:solidFill>
              </a:rPr>
              <a:t>you or someone close </a:t>
            </a:r>
            <a:r>
              <a:rPr lang="en-AU" sz="2800" dirty="0">
                <a:solidFill>
                  <a:srgbClr val="454347"/>
                </a:solidFill>
              </a:rPr>
              <a:t>to you, </a:t>
            </a:r>
            <a:r>
              <a:rPr lang="en-AU" sz="2800" dirty="0" smtClean="0">
                <a:solidFill>
                  <a:srgbClr val="454347"/>
                </a:solidFill>
              </a:rPr>
              <a:t>or an organisation that you are involved </a:t>
            </a:r>
            <a:r>
              <a:rPr lang="en-AU" sz="2800" dirty="0">
                <a:solidFill>
                  <a:srgbClr val="454347"/>
                </a:solidFill>
              </a:rPr>
              <a:t>in, </a:t>
            </a:r>
            <a:r>
              <a:rPr lang="en-AU" sz="2800" dirty="0" smtClean="0">
                <a:solidFill>
                  <a:srgbClr val="454347"/>
                </a:solidFill>
              </a:rPr>
              <a:t>might benefit from a decision due to your role as a local authority member. </a:t>
            </a:r>
            <a:br>
              <a:rPr lang="en-AU" sz="2800" dirty="0" smtClean="0">
                <a:solidFill>
                  <a:srgbClr val="454347"/>
                </a:solidFill>
              </a:rPr>
            </a:br>
            <a:r>
              <a:rPr lang="en-AU" sz="2800" dirty="0" smtClean="0">
                <a:solidFill>
                  <a:srgbClr val="454347"/>
                </a:solidFill>
              </a:rPr>
              <a:t/>
            </a:r>
            <a:br>
              <a:rPr lang="en-AU" sz="2800" dirty="0" smtClean="0">
                <a:solidFill>
                  <a:srgbClr val="454347"/>
                </a:solidFill>
              </a:rPr>
            </a:br>
            <a:r>
              <a:rPr lang="en-AU" sz="2800" dirty="0" smtClean="0">
                <a:solidFill>
                  <a:srgbClr val="454347"/>
                </a:solidFill>
              </a:rPr>
              <a:t>The benefit </a:t>
            </a:r>
            <a:r>
              <a:rPr lang="en-AU" sz="2800" dirty="0" smtClean="0">
                <a:solidFill>
                  <a:srgbClr val="454347"/>
                </a:solidFill>
              </a:rPr>
              <a:t>could be money, work or other </a:t>
            </a:r>
            <a:r>
              <a:rPr lang="en-AU" sz="2800" dirty="0" smtClean="0">
                <a:solidFill>
                  <a:srgbClr val="454347"/>
                </a:solidFill>
              </a:rPr>
              <a:t>things. </a:t>
            </a:r>
            <a:endParaRPr lang="en-US" sz="2800" dirty="0">
              <a:solidFill>
                <a:srgbClr val="4543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08" y="355998"/>
            <a:ext cx="11091360" cy="718667"/>
          </a:xfrm>
        </p:spPr>
        <p:txBody>
          <a:bodyPr/>
          <a:lstStyle/>
          <a:p>
            <a:r>
              <a:rPr lang="en-AU" dirty="0" smtClean="0"/>
              <a:t>1. What </a:t>
            </a:r>
            <a:r>
              <a:rPr lang="en-AU" dirty="0"/>
              <a:t>is a conflict of interest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683" y="1074666"/>
            <a:ext cx="5600107" cy="4990468"/>
          </a:xfrm>
        </p:spPr>
        <p:txBody>
          <a:bodyPr>
            <a:noAutofit/>
          </a:bodyPr>
          <a:lstStyle/>
          <a:p>
            <a:endParaRPr lang="en-AU" sz="2000" dirty="0"/>
          </a:p>
          <a:p>
            <a:endParaRPr lang="en-AU" sz="2000" dirty="0" smtClean="0"/>
          </a:p>
          <a:p>
            <a:r>
              <a:rPr lang="en-AU" sz="2000" dirty="0" smtClean="0"/>
              <a:t>Someone </a:t>
            </a:r>
            <a:r>
              <a:rPr lang="en-AU" sz="2000" dirty="0"/>
              <a:t>close to you might include a family member or relative, roommate, friend, business partner or business relationship (like a company you regularly do business with). </a:t>
            </a:r>
          </a:p>
          <a:p>
            <a:endParaRPr lang="en-AU" sz="2000" dirty="0"/>
          </a:p>
          <a:p>
            <a:r>
              <a:rPr lang="en-AU" sz="2000" dirty="0"/>
              <a:t>If you have a conflict of interest it may effect your decision and others may think that the decision is </a:t>
            </a:r>
            <a:r>
              <a:rPr lang="en-AU" sz="2000" dirty="0" smtClean="0"/>
              <a:t>biased.</a:t>
            </a:r>
            <a:endParaRPr lang="en-AU" sz="2000" dirty="0"/>
          </a:p>
          <a:p>
            <a:endParaRPr lang="en-AU" sz="2000" dirty="0"/>
          </a:p>
          <a:p>
            <a:r>
              <a:rPr lang="en-AU" sz="2000" b="1" dirty="0" smtClean="0">
                <a:solidFill>
                  <a:srgbClr val="FF0000"/>
                </a:solidFill>
              </a:rPr>
              <a:t>Always </a:t>
            </a:r>
            <a:r>
              <a:rPr lang="en-AU" sz="2000" b="1" dirty="0">
                <a:solidFill>
                  <a:srgbClr val="FF0000"/>
                </a:solidFill>
              </a:rPr>
              <a:t>ask if you're </a:t>
            </a:r>
            <a:r>
              <a:rPr lang="en-AU" sz="2000" b="1" dirty="0" smtClean="0">
                <a:solidFill>
                  <a:srgbClr val="FF0000"/>
                </a:solidFill>
              </a:rPr>
              <a:t>unsure.</a:t>
            </a:r>
            <a:endParaRPr lang="en-AU" sz="2000" dirty="0" smtClean="0"/>
          </a:p>
          <a:p>
            <a:r>
              <a:rPr lang="en-AU" sz="2000" dirty="0" smtClean="0"/>
              <a:t>.</a:t>
            </a:r>
            <a:endParaRPr lang="en-AU" sz="2000" dirty="0" smtClean="0">
              <a:solidFill>
                <a:srgbClr val="FF0000"/>
              </a:solidFill>
            </a:endParaRPr>
          </a:p>
          <a:p>
            <a:endParaRPr lang="en-A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489" y="1302541"/>
            <a:ext cx="4602879" cy="38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14325" y="0"/>
            <a:ext cx="2533650" cy="6858000"/>
          </a:xfrm>
          <a:prstGeom prst="rect">
            <a:avLst/>
          </a:prstGeom>
          <a:solidFill>
            <a:srgbClr val="00A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250" y="336948"/>
            <a:ext cx="10508768" cy="718667"/>
          </a:xfrm>
        </p:spPr>
        <p:txBody>
          <a:bodyPr/>
          <a:lstStyle/>
          <a:p>
            <a:r>
              <a:rPr lang="en-AU" dirty="0" smtClean="0"/>
              <a:t> 1. What </a:t>
            </a:r>
            <a:r>
              <a:rPr lang="en-AU" dirty="0"/>
              <a:t>is a conflict of interest?</a:t>
            </a:r>
            <a:r>
              <a:rPr lang="en-GB" dirty="0"/>
              <a:t/>
            </a:r>
            <a:br>
              <a:rPr lang="en-GB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550" y="1361952"/>
            <a:ext cx="8134350" cy="4408312"/>
          </a:xfrm>
        </p:spPr>
        <p:txBody>
          <a:bodyPr>
            <a:normAutofit fontScale="85000" lnSpcReduction="10000"/>
          </a:bodyPr>
          <a:lstStyle/>
          <a:p>
            <a:pPr lvl="0">
              <a:spcAft>
                <a:spcPct val="35000"/>
              </a:spcAft>
            </a:pPr>
            <a:r>
              <a:rPr lang="en-AU" sz="3300" b="1" dirty="0" smtClean="0">
                <a:solidFill>
                  <a:schemeClr val="accent2"/>
                </a:solidFill>
              </a:rPr>
              <a:t>This </a:t>
            </a:r>
            <a:r>
              <a:rPr lang="en-AU" sz="3300" b="1" dirty="0">
                <a:solidFill>
                  <a:schemeClr val="accent2"/>
                </a:solidFill>
              </a:rPr>
              <a:t>can include:</a:t>
            </a:r>
            <a:endParaRPr lang="en-US" sz="3300" b="1" dirty="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  <a:spcAft>
                <a:spcPts val="1000"/>
              </a:spcAft>
            </a:pPr>
            <a:r>
              <a:rPr lang="en-AU" sz="2600" dirty="0"/>
              <a:t>involvement in an organisation that deals with the </a:t>
            </a:r>
            <a:r>
              <a:rPr lang="en-AU" sz="2600" dirty="0" smtClean="0"/>
              <a:t>council </a:t>
            </a:r>
            <a:r>
              <a:rPr lang="en-AU" sz="2600" dirty="0"/>
              <a:t>or does work for the </a:t>
            </a:r>
            <a:r>
              <a:rPr lang="en-AU" sz="2600" dirty="0" smtClean="0"/>
              <a:t>council</a:t>
            </a:r>
            <a:endParaRPr lang="en-US" sz="2600" dirty="0"/>
          </a:p>
          <a:p>
            <a:pPr lvl="1">
              <a:lnSpc>
                <a:spcPct val="120000"/>
              </a:lnSpc>
              <a:spcAft>
                <a:spcPts val="1000"/>
              </a:spcAft>
            </a:pPr>
            <a:r>
              <a:rPr lang="en-AU" sz="2600" dirty="0"/>
              <a:t>any benefits, concessions or discounts that you </a:t>
            </a:r>
            <a:r>
              <a:rPr lang="en-AU" sz="2600" dirty="0" smtClean="0"/>
              <a:t/>
            </a:r>
            <a:br>
              <a:rPr lang="en-AU" sz="2600" dirty="0" smtClean="0"/>
            </a:br>
            <a:r>
              <a:rPr lang="en-AU" sz="2600" dirty="0" smtClean="0"/>
              <a:t>receive </a:t>
            </a:r>
            <a:r>
              <a:rPr lang="en-AU" sz="2600" dirty="0"/>
              <a:t>that may </a:t>
            </a:r>
            <a:r>
              <a:rPr lang="en-AU" sz="2600" dirty="0" smtClean="0"/>
              <a:t>effect your work on the Local Authority</a:t>
            </a:r>
            <a:endParaRPr lang="en-US" sz="2600" dirty="0"/>
          </a:p>
          <a:p>
            <a:pPr lvl="1">
              <a:lnSpc>
                <a:spcPct val="120000"/>
              </a:lnSpc>
              <a:spcAft>
                <a:spcPts val="1000"/>
              </a:spcAft>
            </a:pPr>
            <a:r>
              <a:rPr lang="en-AU" sz="2600" dirty="0"/>
              <a:t>gifts received that may </a:t>
            </a:r>
            <a:r>
              <a:rPr lang="en-AU" sz="2600" dirty="0" smtClean="0"/>
              <a:t>influence </a:t>
            </a:r>
            <a:r>
              <a:rPr lang="en-AU" sz="2600" dirty="0"/>
              <a:t>your decision making</a:t>
            </a:r>
            <a:endParaRPr lang="en-US" sz="2600" dirty="0"/>
          </a:p>
          <a:p>
            <a:pPr lvl="1">
              <a:lnSpc>
                <a:spcPct val="120000"/>
              </a:lnSpc>
              <a:spcAft>
                <a:spcPts val="1000"/>
              </a:spcAft>
            </a:pPr>
            <a:r>
              <a:rPr lang="en-AU" sz="2600" dirty="0"/>
              <a:t>interests in land</a:t>
            </a:r>
            <a:r>
              <a:rPr lang="en-AU" sz="2600" dirty="0" smtClean="0"/>
              <a:t>,, </a:t>
            </a:r>
            <a:r>
              <a:rPr lang="en-AU" sz="2600" dirty="0"/>
              <a:t>housing, </a:t>
            </a:r>
            <a:r>
              <a:rPr lang="en-AU" sz="2600" dirty="0" smtClean="0"/>
              <a:t>services or infrastructure </a:t>
            </a:r>
            <a:r>
              <a:rPr lang="en-AU" sz="2600" dirty="0" smtClean="0"/>
              <a:t/>
            </a:r>
            <a:br>
              <a:rPr lang="en-AU" sz="2600" dirty="0" smtClean="0"/>
            </a:br>
            <a:r>
              <a:rPr lang="en-AU" sz="2600" dirty="0" smtClean="0"/>
              <a:t>that </a:t>
            </a:r>
            <a:r>
              <a:rPr lang="en-AU" sz="2600" dirty="0"/>
              <a:t>may be subject to </a:t>
            </a:r>
            <a:r>
              <a:rPr lang="en-AU" sz="2600" dirty="0" smtClean="0"/>
              <a:t>council </a:t>
            </a:r>
            <a:r>
              <a:rPr lang="en-AU" sz="2600" dirty="0"/>
              <a:t>decisions</a:t>
            </a:r>
            <a:endParaRPr lang="en-US" sz="2600" dirty="0"/>
          </a:p>
          <a:p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250">
            <a:off x="-2243707" y="2025219"/>
            <a:ext cx="7480163" cy="448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355998"/>
            <a:ext cx="8595068" cy="7186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2. </a:t>
            </a:r>
            <a:r>
              <a:rPr lang="en-GB" dirty="0"/>
              <a:t>How do I identify a conflict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of </a:t>
            </a:r>
            <a:r>
              <a:rPr lang="en-GB" dirty="0"/>
              <a:t>interest?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870" y="2114427"/>
            <a:ext cx="7657329" cy="3775734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AU" sz="2800" dirty="0"/>
          </a:p>
          <a:p>
            <a:pPr>
              <a:lnSpc>
                <a:spcPct val="100000"/>
              </a:lnSpc>
            </a:pPr>
            <a:r>
              <a:rPr lang="en-AU" sz="2800" dirty="0"/>
              <a:t>It is your responsibility to check through all of the agenda items before the meeting, and ask yourself if you have a conflict of interest</a:t>
            </a:r>
            <a:r>
              <a:rPr lang="en-AU" sz="2800" dirty="0" smtClean="0"/>
              <a:t>.</a:t>
            </a:r>
          </a:p>
          <a:p>
            <a:pPr>
              <a:lnSpc>
                <a:spcPct val="100000"/>
              </a:lnSpc>
            </a:pPr>
            <a:endParaRPr lang="en-AU" sz="2800" dirty="0"/>
          </a:p>
          <a:p>
            <a:r>
              <a:rPr lang="en-AU" sz="2400" b="1" dirty="0">
                <a:solidFill>
                  <a:schemeClr val="accent2"/>
                </a:solidFill>
              </a:rPr>
              <a:t>It is important to speak up if you think you might have a conflict of interest.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-314325" y="0"/>
            <a:ext cx="2533650" cy="6858000"/>
          </a:xfrm>
          <a:prstGeom prst="rect">
            <a:avLst/>
          </a:prstGeom>
          <a:solidFill>
            <a:srgbClr val="00A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r="21700"/>
          <a:stretch/>
        </p:blipFill>
        <p:spPr>
          <a:xfrm rot="2205418">
            <a:off x="-245397" y="2465672"/>
            <a:ext cx="4777044" cy="446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A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AEB47-56E4-475C-8D16-886E892B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90" y="355998"/>
            <a:ext cx="10766100" cy="71866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2.1. </a:t>
            </a:r>
            <a:r>
              <a:rPr lang="en-GB" dirty="0" smtClean="0">
                <a:solidFill>
                  <a:schemeClr val="bg1"/>
                </a:solidFill>
              </a:rPr>
              <a:t>Example of a </a:t>
            </a:r>
            <a:r>
              <a:rPr lang="en-GB" dirty="0">
                <a:solidFill>
                  <a:schemeClr val="bg1"/>
                </a:solidFill>
              </a:rPr>
              <a:t>conflict of </a:t>
            </a:r>
            <a:r>
              <a:rPr lang="en-GB" dirty="0" smtClean="0">
                <a:solidFill>
                  <a:schemeClr val="bg1"/>
                </a:solidFill>
              </a:rPr>
              <a:t>interest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7889" y="1074665"/>
            <a:ext cx="8181311" cy="5430910"/>
          </a:xfrm>
          <a:prstGeom prst="roundRect">
            <a:avLst>
              <a:gd name="adj" fmla="val 98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v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942975" y="1217234"/>
            <a:ext cx="76485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dirty="0">
                <a:solidFill>
                  <a:srgbClr val="454347"/>
                </a:solidFill>
              </a:rPr>
              <a:t>Bernie is </a:t>
            </a:r>
            <a:r>
              <a:rPr lang="en-AU" dirty="0" smtClean="0">
                <a:solidFill>
                  <a:srgbClr val="454347"/>
                </a:solidFill>
              </a:rPr>
              <a:t>an LA member</a:t>
            </a:r>
            <a:r>
              <a:rPr lang="en-AU" dirty="0">
                <a:solidFill>
                  <a:srgbClr val="454347"/>
                </a:solidFill>
              </a:rPr>
              <a:t>. He also runs a gardening business. The council wants to employ someone to </a:t>
            </a:r>
            <a:r>
              <a:rPr lang="en-AU" dirty="0" smtClean="0">
                <a:solidFill>
                  <a:srgbClr val="454347"/>
                </a:solidFill>
              </a:rPr>
              <a:t>do mowing and maintenance of the oval and park in your community and </a:t>
            </a:r>
            <a:r>
              <a:rPr lang="en-AU" dirty="0">
                <a:solidFill>
                  <a:srgbClr val="454347"/>
                </a:solidFill>
              </a:rPr>
              <a:t>asks for quotes for the work. Bernie submits a quote to do the job</a:t>
            </a:r>
            <a:r>
              <a:rPr lang="en-AU" dirty="0" smtClean="0">
                <a:solidFill>
                  <a:srgbClr val="454347"/>
                </a:solidFill>
              </a:rPr>
              <a:t>.</a:t>
            </a:r>
          </a:p>
          <a:p>
            <a:pPr lvl="0"/>
            <a:endParaRPr lang="en-AU" dirty="0">
              <a:solidFill>
                <a:srgbClr val="454347"/>
              </a:solidFill>
            </a:endParaRPr>
          </a:p>
          <a:p>
            <a:pPr lvl="0"/>
            <a:r>
              <a:rPr lang="en-AU" dirty="0" smtClean="0">
                <a:solidFill>
                  <a:srgbClr val="454347"/>
                </a:solidFill>
              </a:rPr>
              <a:t>The </a:t>
            </a:r>
            <a:r>
              <a:rPr lang="en-AU" dirty="0" smtClean="0">
                <a:solidFill>
                  <a:srgbClr val="454347"/>
                </a:solidFill>
              </a:rPr>
              <a:t>LA is </a:t>
            </a:r>
            <a:r>
              <a:rPr lang="en-AU" dirty="0" smtClean="0">
                <a:solidFill>
                  <a:srgbClr val="454347"/>
                </a:solidFill>
              </a:rPr>
              <a:t>going to recommend to the council that work in the community should be conducted by local people if possible.</a:t>
            </a:r>
          </a:p>
          <a:p>
            <a:pPr lvl="0"/>
            <a:endParaRPr lang="en-AU" dirty="0">
              <a:solidFill>
                <a:srgbClr val="454347"/>
              </a:solidFill>
            </a:endParaRPr>
          </a:p>
          <a:p>
            <a:pPr lvl="0"/>
            <a:r>
              <a:rPr lang="en-AU" dirty="0" smtClean="0">
                <a:solidFill>
                  <a:srgbClr val="454347"/>
                </a:solidFill>
              </a:rPr>
              <a:t>Bernie has a conflict of interest because his business might benefit from the recommendation to employ local people.</a:t>
            </a:r>
            <a:r>
              <a:rPr lang="en-AU" dirty="0">
                <a:solidFill>
                  <a:srgbClr val="454347"/>
                </a:solidFill>
              </a:rPr>
              <a:t> </a:t>
            </a:r>
            <a:endParaRPr lang="en-AU" dirty="0" smtClean="0">
              <a:solidFill>
                <a:srgbClr val="454347"/>
              </a:solidFill>
            </a:endParaRPr>
          </a:p>
          <a:p>
            <a:pPr lvl="0"/>
            <a:endParaRPr lang="en-AU" dirty="0">
              <a:solidFill>
                <a:srgbClr val="454347"/>
              </a:solidFill>
            </a:endParaRPr>
          </a:p>
          <a:p>
            <a:pPr lvl="0"/>
            <a:r>
              <a:rPr lang="en-AU" dirty="0" smtClean="0">
                <a:solidFill>
                  <a:srgbClr val="454347"/>
                </a:solidFill>
              </a:rPr>
              <a:t>Bernie should leave the meeting when the LA is discussing the recommendation.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solidFill>
                  <a:srgbClr val="454347"/>
                </a:solidFill>
              </a:rPr>
              <a:t>After the LA have made a decision, Bernie can return to the meeting. He must not make comments or ask questions about their decision, as the </a:t>
            </a:r>
            <a:r>
              <a:rPr lang="en-AU" dirty="0" smtClean="0">
                <a:solidFill>
                  <a:srgbClr val="454347"/>
                </a:solidFill>
              </a:rPr>
              <a:t>LA </a:t>
            </a:r>
            <a:r>
              <a:rPr lang="en-AU" dirty="0" smtClean="0">
                <a:solidFill>
                  <a:srgbClr val="454347"/>
                </a:solidFill>
              </a:rPr>
              <a:t>may not have </a:t>
            </a:r>
            <a:r>
              <a:rPr lang="en-AU" dirty="0" smtClean="0">
                <a:solidFill>
                  <a:srgbClr val="454347"/>
                </a:solidFill>
              </a:rPr>
              <a:t>agreed on the recommendation yet </a:t>
            </a:r>
            <a:r>
              <a:rPr lang="en-AU" dirty="0" smtClean="0">
                <a:solidFill>
                  <a:srgbClr val="454347"/>
                </a:solidFill>
              </a:rPr>
              <a:t>and have moved to the next agenda item. Bernie </a:t>
            </a:r>
            <a:r>
              <a:rPr lang="en-AU" dirty="0" smtClean="0">
                <a:solidFill>
                  <a:srgbClr val="454347"/>
                </a:solidFill>
              </a:rPr>
              <a:t>see what happened from </a:t>
            </a:r>
            <a:r>
              <a:rPr lang="en-AU" dirty="0" smtClean="0">
                <a:solidFill>
                  <a:srgbClr val="454347"/>
                </a:solidFill>
              </a:rPr>
              <a:t>the meeting minutes.</a:t>
            </a:r>
            <a:endParaRPr lang="en-US" dirty="0" smtClean="0">
              <a:solidFill>
                <a:srgbClr val="454347"/>
              </a:solidFill>
            </a:endParaRPr>
          </a:p>
          <a:p>
            <a:endParaRPr lang="en-US" sz="2200" dirty="0" smtClean="0">
              <a:solidFill>
                <a:srgbClr val="454347"/>
              </a:solidFill>
            </a:endParaRPr>
          </a:p>
          <a:p>
            <a:pPr lvl="0"/>
            <a:endParaRPr lang="en-US" sz="2200" dirty="0">
              <a:solidFill>
                <a:srgbClr val="454347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94" y="4716304"/>
            <a:ext cx="5431392" cy="2141695"/>
          </a:xfrm>
        </p:spPr>
      </p:pic>
    </p:spTree>
    <p:extLst>
      <p:ext uri="{BB962C8B-B14F-4D97-AF65-F5344CB8AC3E}">
        <p14:creationId xmlns:p14="http://schemas.microsoft.com/office/powerpoint/2010/main" val="5098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A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ounded Rectangle 7"/>
          <p:cNvSpPr/>
          <p:nvPr/>
        </p:nvSpPr>
        <p:spPr>
          <a:xfrm>
            <a:off x="610265" y="1331840"/>
            <a:ext cx="6800186" cy="4859410"/>
          </a:xfrm>
          <a:prstGeom prst="roundRect">
            <a:avLst>
              <a:gd name="adj" fmla="val 98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v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87AD0-41E9-4240-9BA6-E8490857093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9974" y="1571502"/>
            <a:ext cx="6476176" cy="4408312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AU" sz="2400" dirty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Mary is </a:t>
            </a:r>
            <a:r>
              <a:rPr lang="en-AU" sz="2400" dirty="0" smtClean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AU" sz="2400" dirty="0" smtClean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AU" sz="2400" dirty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member. </a:t>
            </a:r>
            <a:r>
              <a:rPr lang="en-AU" sz="2400" dirty="0" smtClean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The council needs </a:t>
            </a:r>
            <a:r>
              <a:rPr lang="en-AU" sz="2400" dirty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to decide which roads to improve this </a:t>
            </a:r>
            <a:r>
              <a:rPr lang="en-AU" sz="2400" dirty="0" smtClean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year and have asked the LA for their priorities. One </a:t>
            </a:r>
            <a:r>
              <a:rPr lang="en-AU" sz="2400" dirty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of the roads to be considered is the road to Mary’s family’s outstation. </a:t>
            </a:r>
            <a:r>
              <a:rPr lang="en-AU" sz="2400" dirty="0" smtClean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Mary </a:t>
            </a:r>
            <a:r>
              <a:rPr lang="en-AU" sz="2400" dirty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has a </a:t>
            </a:r>
            <a:r>
              <a:rPr lang="en-AU" sz="2400" b="1" dirty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conflict of interest</a:t>
            </a:r>
            <a:r>
              <a:rPr lang="en-AU" sz="2400" dirty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 because the road would provide a benefit </a:t>
            </a:r>
            <a:r>
              <a:rPr lang="en-AU" sz="2400" dirty="0" smtClean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AU" sz="2400" dirty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her family.  </a:t>
            </a:r>
            <a:endParaRPr lang="en-GB" sz="2400" dirty="0">
              <a:effectLst/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AU" sz="2400" dirty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However, if the road also serviced </a:t>
            </a:r>
            <a:r>
              <a:rPr lang="en-AU" sz="2400" i="1" dirty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en-AU" sz="2400" dirty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 outstations or other parts of the community then Mary </a:t>
            </a:r>
            <a:r>
              <a:rPr lang="en-AU" sz="2400" b="1" dirty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does not</a:t>
            </a:r>
            <a:r>
              <a:rPr lang="en-AU" sz="2400" dirty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 have a conflict of interest because the road will also benefit the wider community and not </a:t>
            </a:r>
            <a:r>
              <a:rPr lang="en-AU" sz="2400" dirty="0" smtClean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just </a:t>
            </a:r>
            <a:r>
              <a:rPr lang="en-AU" sz="2400" dirty="0">
                <a:effectLst/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Mary’s family.</a:t>
            </a:r>
            <a:endParaRPr lang="en-GB" sz="2400" dirty="0">
              <a:effectLst/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C14275-D5E0-4204-B7E1-E05C229C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38" y="147155"/>
            <a:ext cx="10556389" cy="718667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2.2. </a:t>
            </a:r>
            <a:r>
              <a:rPr lang="en-GB" dirty="0" smtClean="0">
                <a:solidFill>
                  <a:schemeClr val="bg1"/>
                </a:solidFill>
              </a:rPr>
              <a:t>Example of Conflict </a:t>
            </a:r>
            <a:r>
              <a:rPr lang="en-GB" dirty="0">
                <a:solidFill>
                  <a:schemeClr val="bg1"/>
                </a:solidFill>
              </a:rPr>
              <a:t>of interest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33" y="2743200"/>
            <a:ext cx="6869432" cy="4114800"/>
          </a:xfrm>
        </p:spPr>
      </p:pic>
    </p:spTree>
    <p:extLst>
      <p:ext uri="{BB962C8B-B14F-4D97-AF65-F5344CB8AC3E}">
        <p14:creationId xmlns:p14="http://schemas.microsoft.com/office/powerpoint/2010/main" val="28225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A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ounded Rectangle 5"/>
          <p:cNvSpPr/>
          <p:nvPr/>
        </p:nvSpPr>
        <p:spPr>
          <a:xfrm>
            <a:off x="3247679" y="1296359"/>
            <a:ext cx="7991981" cy="4803363"/>
          </a:xfrm>
          <a:prstGeom prst="roundRect">
            <a:avLst>
              <a:gd name="adj" fmla="val 98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v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913385-F15E-4C2A-9FFC-E684BF96503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723930" y="1674879"/>
            <a:ext cx="7268080" cy="4150523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AU" sz="2200" dirty="0">
                <a:ea typeface="Calibri" panose="020F0502020204030204" pitchFamily="34" charset="0"/>
                <a:cs typeface="Times New Roman" panose="02020603050405020304" pitchFamily="18" charset="0"/>
              </a:rPr>
              <a:t>Angela is a </a:t>
            </a: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member of the land council and the LA. </a:t>
            </a: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council </a:t>
            </a: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considering negotiating an agreement </a:t>
            </a: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with the land council so </a:t>
            </a: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empty </a:t>
            </a: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land </a:t>
            </a: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 the LA area can be used for </a:t>
            </a: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park</a:t>
            </a: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The council has asked the LA for their recommendation.</a:t>
            </a:r>
          </a:p>
          <a:p>
            <a:pPr>
              <a:spcAft>
                <a:spcPts val="1000"/>
              </a:spcAft>
            </a:pPr>
            <a:endParaRPr lang="en-AU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Although </a:t>
            </a: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everyone might think this is a good idea and would benefit the community, Angela has a conflict of interest and has to leave the room when the matter is being </a:t>
            </a:r>
            <a:r>
              <a:rPr lang="en-A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discussed at the LA because she might be seen as representing the land council in discussions.</a:t>
            </a:r>
            <a:endParaRPr lang="en-A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en-A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37955A-10C7-49D2-8AFB-7C8ABB01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2.3. </a:t>
            </a:r>
            <a:r>
              <a:rPr lang="en-GB" dirty="0" smtClean="0">
                <a:solidFill>
                  <a:schemeClr val="bg1"/>
                </a:solidFill>
              </a:rPr>
              <a:t>Example of conflict of </a:t>
            </a:r>
            <a:r>
              <a:rPr lang="en-GB" dirty="0" smtClean="0">
                <a:solidFill>
                  <a:schemeClr val="bg1"/>
                </a:solidFill>
              </a:rPr>
              <a:t>interest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174" y="4469291"/>
            <a:ext cx="6320837" cy="24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 1 - Title and general content with Arafura Blue">
  <a:themeElements>
    <a:clrScheme name="NTG brand colours">
      <a:dk1>
        <a:srgbClr val="1F1F5F"/>
      </a:dk1>
      <a:lt1>
        <a:sysClr val="window" lastClr="FFFFFF"/>
      </a:lt1>
      <a:dk2>
        <a:srgbClr val="E35205"/>
      </a:dk2>
      <a:lt2>
        <a:srgbClr val="FFFFFF"/>
      </a:lt2>
      <a:accent1>
        <a:srgbClr val="C25062"/>
      </a:accent1>
      <a:accent2>
        <a:srgbClr val="127CC0"/>
      </a:accent2>
      <a:accent3>
        <a:srgbClr val="007E91"/>
      </a:accent3>
      <a:accent4>
        <a:srgbClr val="980044"/>
      </a:accent4>
      <a:accent5>
        <a:srgbClr val="845278"/>
      </a:accent5>
      <a:accent6>
        <a:srgbClr val="1E5E5E"/>
      </a:accent6>
      <a:hlink>
        <a:srgbClr val="0563C1"/>
      </a:hlink>
      <a:folHlink>
        <a:srgbClr val="8C4799"/>
      </a:folHlink>
    </a:clrScheme>
    <a:fontScheme name="NT Government brand">
      <a:majorFont>
        <a:latin typeface="Lato Semi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g-presentation.potx" id="{977BA717-84F0-41A7-ABA8-59108102C9C3}" vid="{05562CCE-7DAC-41D0-98FE-EFB474874B42}"/>
    </a:ext>
  </a:extLst>
</a:theme>
</file>

<file path=ppt/theme/theme2.xml><?xml version="1.0" encoding="utf-8"?>
<a:theme xmlns:a="http://schemas.openxmlformats.org/drawingml/2006/main" name="Section 2 - Body content with secondary colours">
  <a:themeElements>
    <a:clrScheme name="NTG brand colours">
      <a:dk1>
        <a:srgbClr val="1F1F5F"/>
      </a:dk1>
      <a:lt1>
        <a:sysClr val="window" lastClr="FFFFFF"/>
      </a:lt1>
      <a:dk2>
        <a:srgbClr val="E35205"/>
      </a:dk2>
      <a:lt2>
        <a:srgbClr val="FFFFFF"/>
      </a:lt2>
      <a:accent1>
        <a:srgbClr val="C25062"/>
      </a:accent1>
      <a:accent2>
        <a:srgbClr val="127CC0"/>
      </a:accent2>
      <a:accent3>
        <a:srgbClr val="007E91"/>
      </a:accent3>
      <a:accent4>
        <a:srgbClr val="980044"/>
      </a:accent4>
      <a:accent5>
        <a:srgbClr val="845278"/>
      </a:accent5>
      <a:accent6>
        <a:srgbClr val="1E5E5E"/>
      </a:accent6>
      <a:hlink>
        <a:srgbClr val="0563C1"/>
      </a:hlink>
      <a:folHlink>
        <a:srgbClr val="8C4799"/>
      </a:folHlink>
    </a:clrScheme>
    <a:fontScheme name="NT Government brand">
      <a:majorFont>
        <a:latin typeface="Lato Semi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g-presentation.potx" id="{977BA717-84F0-41A7-ABA8-59108102C9C3}" vid="{BC4C56D5-E782-435F-8ADA-D12363CC92F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  <wetp:taskpane dockstate="right" visibility="0" width="350" row="6">
    <wetp:webextensionref xmlns:r="http://schemas.openxmlformats.org/officeDocument/2006/relationships" r:id="rId2"/>
  </wetp:taskpane>
  <wetp:taskpane dockstate="right" visibility="0" width="350" row="7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B7FB8209-CC41-41E2-9618-BF8EE9E59A48}">
  <we:reference id="wa200000113" version="1.0.0.0" store="en-US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9C679C6-47BC-4F5A-BBC2-E79D06877E23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4AF94125-76F9-480D-A667-60029CC0F5BA}">
  <we:reference id="wa200000729" version="3.13.175.0" store="en-US" storeType="OMEX"/>
  <we:alternateReferences>
    <we:reference id="wa200000729" version="3.13.175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070e3c-a24d-436f-ab88-7b514c9a971a"/>
    <DCMIntDate xmlns="36070e3c-a24d-436f-ab88-7b514c9a971a">2019-08-31T14:30:00+00:00</DCMIntDate>
    <TaxKeywordTaxHTField xmlns="36070e3c-a24d-436f-ab88-7b514c9a971a">
      <Terms xmlns="http://schemas.microsoft.com/office/infopath/2007/PartnerControls"/>
    </TaxKeywordTaxHTField>
    <IconOverlay xmlns="http://schemas.microsoft.com/sharepoint/v4" xsi:nil="true"/>
    <DCMIntDocCentreCategory xmlns="36070e3c-a24d-436f-ab88-7b514c9a971a">CM&amp;C Standard Templates</DCMIntDocCentreCategory>
    <DCMIntDocCentreReviewDate xmlns="36070e3c-a24d-436f-ab88-7b514c9a971a">2020-04-30T14:30:00+00:00</DCMIntDocCentreReviewDate>
    <DCMIntDocCentreFunction xmlns="36070e3c-a24d-436f-ab88-7b514c9a971a">Agency</DCMIntDocCentreFunction>
    <DCMIntDocCentreDocType xmlns="36070e3c-a24d-436f-ab88-7b514c9a971a">Template</DCMIntDocCentreDocType>
    <_dlc_DocId xmlns="36070e3c-a24d-436f-ab88-7b514c9a971a">DCMSP-1454564033-1157</_dlc_DocId>
    <_dlc_DocIdUrl xmlns="36070e3c-a24d-436f-ab88-7b514c9a971a">
      <Url>http://dcm.sp.nt.gov.au/documentcentre/_layouts/15/DocIdRedir.aspx?ID=DCMSP-1454564033-1157</Url>
      <Description>DCMSP-1454564033-1157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CM Intranet Document Centre Document" ma:contentTypeID="0x0101006B287B18E1DA614A9DBDD73AB7F124EF0095AA4EF1363EEC4EB64884E07E198D90" ma:contentTypeVersion="29" ma:contentTypeDescription="Documents in the Document Centre" ma:contentTypeScope="" ma:versionID="85fac4ed0b40066ee3ed768d94ccf5f9">
  <xsd:schema xmlns:xsd="http://www.w3.org/2001/XMLSchema" xmlns:xs="http://www.w3.org/2001/XMLSchema" xmlns:p="http://schemas.microsoft.com/office/2006/metadata/properties" xmlns:ns2="36070e3c-a24d-436f-ab88-7b514c9a971a" xmlns:ns4="http://schemas.microsoft.com/sharepoint/v4" targetNamespace="http://schemas.microsoft.com/office/2006/metadata/properties" ma:root="true" ma:fieldsID="2e959c9cde93b6aeeb00a33d197a1b93" ns2:_="" ns4:_="">
    <xsd:import namespace="36070e3c-a24d-436f-ab88-7b514c9a971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CMIntDocCentreDocType"/>
                <xsd:element ref="ns2:DCMIntDocCentreReviewDate"/>
                <xsd:element ref="ns2:DCMIntDocCentreFunction" minOccurs="0"/>
                <xsd:element ref="ns2:DCMIntDocCentreCategory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2:TaxCatchAllLabel" minOccurs="0"/>
                <xsd:element ref="ns2:DCMIntDate" minOccurs="0"/>
                <xsd:element ref="ns2:SharedWithUser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70e3c-a24d-436f-ab88-7b514c9a971a" elementFormDefault="qualified">
    <xsd:import namespace="http://schemas.microsoft.com/office/2006/documentManagement/types"/>
    <xsd:import namespace="http://schemas.microsoft.com/office/infopath/2007/PartnerControls"/>
    <xsd:element name="DCMIntDocCentreDocType" ma:index="2" ma:displayName="Document Type" ma:format="Dropdown" ma:internalName="DCMIntDocCentreDocType" ma:readOnly="false">
      <xsd:simpleType>
        <xsd:restriction base="dms:Choice">
          <xsd:enumeration value="Policy"/>
          <xsd:enumeration value="Procedure"/>
          <xsd:enumeration value="Form"/>
          <xsd:enumeration value="Guideline"/>
          <xsd:enumeration value="Template"/>
          <xsd:enumeration value="Information"/>
        </xsd:restriction>
      </xsd:simpleType>
    </xsd:element>
    <xsd:element name="DCMIntDocCentreReviewDate" ma:index="3" ma:displayName="Review Date" ma:format="DateOnly" ma:internalName="DCMIntDocCentreReviewDate" ma:readOnly="false">
      <xsd:simpleType>
        <xsd:restriction base="dms:DateTime"/>
      </xsd:simpleType>
    </xsd:element>
    <xsd:element name="DCMIntDocCentreFunction" ma:index="4" nillable="true" ma:displayName="Function" ma:hidden="true" ma:internalName="DCMIntDocCentreFunction" ma:readOnly="false">
      <xsd:simpleType>
        <xsd:restriction base="dms:Text">
          <xsd:maxLength value="255"/>
        </xsd:restriction>
      </xsd:simpleType>
    </xsd:element>
    <xsd:element name="DCMIntDocCentreCategory" ma:index="5" nillable="true" ma:displayName="Category" ma:hidden="true" ma:internalName="DCMIntDocCentreCategory" ma:readOnly="false">
      <xsd:simpleType>
        <xsd:restriction base="dms:Text">
          <xsd:maxLength value="255"/>
        </xsd:restriction>
      </xsd:simpleType>
    </xsd:element>
    <xsd:element name="_dlc_DocId" ma:index="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0" nillable="true" ma:taxonomy="true" ma:internalName="TaxKeywordTaxHTField" ma:taxonomyFieldName="TaxKeyword" ma:displayName="Enterprise Keywords" ma:readOnly="false" ma:fieldId="{23f27201-bee3-471e-b2e7-b64fd8b7ca38}" ma:taxonomyMulti="true" ma:sspId="3d175327-6c8e-4629-9a24-c5915f27c81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e2345f4a-d9bf-43e7-bc3e-c845a3c84e6a}" ma:internalName="TaxCatchAll" ma:showField="CatchAllData" ma:web="36070e3c-a24d-436f-ab88-7b514c9a97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e2345f4a-d9bf-43e7-bc3e-c845a3c84e6a}" ma:internalName="TaxCatchAllLabel" ma:readOnly="true" ma:showField="CatchAllDataLabel" ma:web="36070e3c-a24d-436f-ab88-7b514c9a97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MIntDate" ma:index="14" nillable="true" ma:displayName="Date Effective" ma:format="DateOnly" ma:hidden="true" ma:internalName="DCMIntDate" ma:readOnly="false">
      <xsd:simpleType>
        <xsd:restriction base="dms:DateTime"/>
      </xsd:simpleType>
    </xsd:element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4BDF6C-649F-4D9D-86CA-CCB85911F78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D8DF706-2B96-4249-8DEF-3DE2CAF5B2BB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6070e3c-a24d-436f-ab88-7b514c9a971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26C0D1E-DCC3-4655-B568-BA4DDCED8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70e3c-a24d-436f-ab88-7b514c9a971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72B23F1-DA28-4D61-9B9A-BD521CD88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5600</TotalTime>
  <Words>1456</Words>
  <Application>Microsoft Office PowerPoint</Application>
  <PresentationFormat>Widescreen</PresentationFormat>
  <Paragraphs>111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Lato</vt:lpstr>
      <vt:lpstr>Lato Light</vt:lpstr>
      <vt:lpstr>Lato Semibold</vt:lpstr>
      <vt:lpstr>Times New Roman</vt:lpstr>
      <vt:lpstr>Section 1 - Title and general content with Arafura Blue</vt:lpstr>
      <vt:lpstr>Section 2 - Body content with secondary colours</vt:lpstr>
      <vt:lpstr>PowerPoint Presentation</vt:lpstr>
      <vt:lpstr>Course overview</vt:lpstr>
      <vt:lpstr>What is a conflict of interest? </vt:lpstr>
      <vt:lpstr>1. What is a conflict of interest?</vt:lpstr>
      <vt:lpstr> 1. What is a conflict of interest? </vt:lpstr>
      <vt:lpstr>2. How do I identify a conflict  of interest?</vt:lpstr>
      <vt:lpstr>2.1. Example of a conflict of interest</vt:lpstr>
      <vt:lpstr>2.2. Example of Conflict of interest </vt:lpstr>
      <vt:lpstr>2.3. Example of conflict of interest </vt:lpstr>
      <vt:lpstr>3. Will others think it is a conflict of interest?</vt:lpstr>
      <vt:lpstr>3. Perceived conflict of interest</vt:lpstr>
      <vt:lpstr>4. What should I do if I have a conflict  of interest?</vt:lpstr>
      <vt:lpstr>4. What should I do if I have a conflict of interest?</vt:lpstr>
      <vt:lpstr>5. What happens if I don’t disclose  the conflict of interest?</vt:lpstr>
      <vt:lpstr>5.  What happens if I don’t disclose  the conflict of interest?</vt:lpstr>
      <vt:lpstr>6. When it’s not a conflict of interest</vt:lpstr>
      <vt:lpstr>7. Who can I talk to?</vt:lpstr>
    </vt:vector>
  </TitlesOfParts>
  <Company>Northern Territory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without image</dc:title>
  <dc:creator>Northern Territory Government</dc:creator>
  <cp:lastModifiedBy>Linda Weatherhead</cp:lastModifiedBy>
  <cp:revision>185</cp:revision>
  <cp:lastPrinted>2022-08-15T23:17:15Z</cp:lastPrinted>
  <dcterms:created xsi:type="dcterms:W3CDTF">2019-09-16T03:59:38Z</dcterms:created>
  <dcterms:modified xsi:type="dcterms:W3CDTF">2022-10-14T05:52:53Z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0x0101006B287B18E1DA614A9DBDD73AB7F124EF0095AA4EF1363EEC4EB64884E07E198D90</vt:lpwstr>
  </property>
  <property fmtid="{D5CDD505-2E9C-101B-9397-08002B2CF9AE}" pid="3" name="TaxKeyword">
    <vt:lpwstr/>
  </property>
  <property fmtid="{D5CDD505-2E9C-101B-9397-08002B2CF9AE}" pid="4" name="_dlc_DocIdItemGuid">
    <vt:lpwstr>e86239ce-4e8e-44bf-b3d9-3df583d5f830</vt:lpwstr>
  </property>
  <property fmtid="{D5CDD505-2E9C-101B-9397-08002B2CF9AE}" pid="5" name="_docset_NoMedatataSyncRequired">
    <vt:lpwstr>False</vt:lpwstr>
  </property>
</Properties>
</file>